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3300"/>
    <a:srgbClr val="FF7C00"/>
    <a:srgbClr val="FF4C00"/>
    <a:srgbClr val="FF9900"/>
    <a:srgbClr val="6600CC"/>
    <a:srgbClr val="0033CC"/>
    <a:srgbClr val="0080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993EA-C415-4394-9B5F-98655C7504EA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3BD3D-7848-4B27-B727-46438F06F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92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5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4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98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21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18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5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94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59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04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62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04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87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75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8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36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209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81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92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9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13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36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6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89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13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3BD3D-7848-4B27-B727-46438F06F0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4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C302-CDAF-4D38-AE77-31CA038A4036}" type="datetime9">
              <a:rPr lang="en-US" smtClean="0"/>
              <a:t>5/14/18 5:57:26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CB5B-ECD6-49EF-9A92-0587FB25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80EF-148A-4D62-89E7-B30241BA23E0}" type="datetime9">
              <a:rPr lang="en-US" smtClean="0"/>
              <a:t>5/14/18 5:57:26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CB5B-ECD6-49EF-9A92-0587FB25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6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C8A3-312B-4612-8A58-59F0EF614EF2}" type="datetime9">
              <a:rPr lang="en-US" smtClean="0"/>
              <a:t>5/14/18 5:57:26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CB5B-ECD6-49EF-9A92-0587FB25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1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7E8A-DF29-4014-A039-675F0574F893}" type="datetime9">
              <a:rPr lang="en-US" smtClean="0"/>
              <a:t>5/14/18 5:57:26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CB5B-ECD6-49EF-9A92-0587FB25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48F0-AC17-4E50-985B-178A9CEFE59E}" type="datetime9">
              <a:rPr lang="en-US" smtClean="0"/>
              <a:t>5/14/18 5:57:26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CB5B-ECD6-49EF-9A92-0587FB25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2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7FF-A063-48F5-A628-D4C399A75139}" type="datetime9">
              <a:rPr lang="en-US" smtClean="0"/>
              <a:t>5/14/18 5:57:26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CB5B-ECD6-49EF-9A92-0587FB25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AAE7-4C46-4C07-B5E9-01248AC364B4}" type="datetime9">
              <a:rPr lang="en-US" smtClean="0"/>
              <a:t>5/14/18 5:57:26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CB5B-ECD6-49EF-9A92-0587FB25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6F35-7C49-4697-9F46-B55B4138F15C}" type="datetime9">
              <a:rPr lang="en-US" smtClean="0"/>
              <a:t>5/14/18 5:57:26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CB5B-ECD6-49EF-9A92-0587FB25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6579-4FC7-4DE0-8D92-502AF0F6731E}" type="datetime9">
              <a:rPr lang="en-US" smtClean="0"/>
              <a:t>5/14/18 5:57:26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CB5B-ECD6-49EF-9A92-0587FB25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5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38B13-BA0A-4F20-85DD-738FADDF41C4}" type="datetime9">
              <a:rPr lang="en-US" smtClean="0"/>
              <a:t>5/14/18 5:57:26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CB5B-ECD6-49EF-9A92-0587FB25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2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ACE6-4B40-4AD2-99F3-5CED4941219B}" type="datetime9">
              <a:rPr lang="en-US" smtClean="0"/>
              <a:t>5/14/18 5:57:26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CB5B-ECD6-49EF-9A92-0587FB25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7776E-DEC2-4A72-AB8A-7D24A0BD31AF}" type="datetime9">
              <a:rPr lang="en-US" smtClean="0"/>
              <a:t>5/14/18 5:57:26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8CB5B-ECD6-49EF-9A92-0587FB25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6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32041">
            <a:off x="-533325" y="2723852"/>
            <a:ext cx="13360207" cy="240065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75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THE ANALYSIS AND DOCUMENTATION FRAMEWORK CHAPTER OVERVIEW</a:t>
            </a:r>
          </a:p>
        </p:txBody>
      </p:sp>
      <p:sp>
        <p:nvSpPr>
          <p:cNvPr id="6" name="Rectangular Callout 5"/>
          <p:cNvSpPr/>
          <p:nvPr/>
        </p:nvSpPr>
        <p:spPr>
          <a:xfrm rot="339325">
            <a:off x="5567158" y="707316"/>
            <a:ext cx="4303274" cy="1124715"/>
          </a:xfrm>
          <a:prstGeom prst="wedgeRectCallout">
            <a:avLst>
              <a:gd name="adj1" fmla="val -40555"/>
              <a:gd name="adj2" fmla="val 109662"/>
            </a:avLst>
          </a:prstGeom>
          <a:solidFill>
            <a:srgbClr val="0070C0"/>
          </a:solidFill>
          <a:ln w="1270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CHAPTER</a:t>
            </a:r>
            <a:endParaRPr lang="en-US" sz="6600" dirty="0"/>
          </a:p>
        </p:txBody>
      </p:sp>
      <p:sp>
        <p:nvSpPr>
          <p:cNvPr id="7" name="Oval 6"/>
          <p:cNvSpPr/>
          <p:nvPr/>
        </p:nvSpPr>
        <p:spPr>
          <a:xfrm rot="300621">
            <a:off x="9701677" y="770343"/>
            <a:ext cx="1544300" cy="1544300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5" y="4313133"/>
            <a:ext cx="2437355" cy="24373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5139">
            <a:off x="2276110" y="216669"/>
            <a:ext cx="2210113" cy="22101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CB5B-ECD6-49EF-9A92-0587FB25A5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62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E6B2EEC4-0A87-E640-AD55-DA6F6851B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76" y="1213074"/>
            <a:ext cx="4648080" cy="46480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5A123E2-5718-7441-9A5D-8FB2490C14FA}"/>
              </a:ext>
            </a:extLst>
          </p:cNvPr>
          <p:cNvSpPr/>
          <p:nvPr/>
        </p:nvSpPr>
        <p:spPr>
          <a:xfrm>
            <a:off x="5111644" y="1963711"/>
            <a:ext cx="6570717" cy="1783265"/>
          </a:xfrm>
          <a:prstGeom prst="roundRect">
            <a:avLst/>
          </a:prstGeom>
          <a:solidFill>
            <a:srgbClr val="FF7C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9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กรอบการทำงาน </a:t>
            </a:r>
            <a:endParaRPr lang="en-US" sz="96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B5988AF-7190-6645-B7FA-D513ED484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5139">
            <a:off x="8399958" y="3685326"/>
            <a:ext cx="2989343" cy="29893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0910AA-F4B9-384F-A32B-E109774EE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3" y="145867"/>
            <a:ext cx="2033183" cy="20331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833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4" y="264263"/>
            <a:ext cx="4724336" cy="836580"/>
          </a:xfrm>
          <a:prstGeom prst="roundRect">
            <a:avLst/>
          </a:prstGeom>
          <a:solidFill>
            <a:srgbClr val="FF7C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กรอบการทำงาน </a:t>
            </a:r>
            <a:endParaRPr lang="en-US" sz="6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FF7C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197652" y="64768"/>
            <a:ext cx="873936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48650" y="140176"/>
            <a:ext cx="771939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11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A1202A-0FEC-AD45-A3D2-E4BB5FC5BFB0}"/>
              </a:ext>
            </a:extLst>
          </p:cNvPr>
          <p:cNvSpPr txBox="1"/>
          <p:nvPr/>
        </p:nvSpPr>
        <p:spPr>
          <a:xfrm>
            <a:off x="408239" y="1399959"/>
            <a:ext cx="10960245" cy="452431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	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The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Spewak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EA Planning Method (1992)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เป็นช่วงเวลาที่ 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John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Zachman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กำลังปล่อยบทความ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ที่สองของเขา เพื่อขยาย ISA 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Framework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เดิม 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Steven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Spewak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ได้ขยายความคิด ISA 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Framework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ลงในกรอบการวางแผนเชิงกลยุทธ์ที่รวมคุณสมบัติใหม่ ๆ ไว้ด้วยกัน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Steven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Spewak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เป็นหัวหน้า สถาปนิกของ DHL Systems Inc. ในช่วงเวลาของการพัฒนา "Enterprise" และการวางแผนสถาปัตยกรรม "(EAP)  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Steven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Spewak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เป็นคนแรกที่บุกเบิกกรอบการทำงานที่เน้นความต้องการของสถาปัตยกรรม ที่จะทำให้ก้าวไปไกลกว่าการวางแผนระบบของแต่ละบุคคล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2C9B1-6695-364D-8309-FCE2AF25A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068" y="505301"/>
            <a:ext cx="3080583" cy="30805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90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4" y="264263"/>
            <a:ext cx="4724336" cy="836580"/>
          </a:xfrm>
          <a:prstGeom prst="roundRect">
            <a:avLst/>
          </a:prstGeom>
          <a:solidFill>
            <a:srgbClr val="FF7C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กรอบการทำงาน </a:t>
            </a:r>
            <a:endParaRPr lang="en-US" sz="6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FF7C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197652" y="64768"/>
            <a:ext cx="873936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48650" y="140176"/>
            <a:ext cx="771939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12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A1202A-0FEC-AD45-A3D2-E4BB5FC5BFB0}"/>
              </a:ext>
            </a:extLst>
          </p:cNvPr>
          <p:cNvSpPr txBox="1"/>
          <p:nvPr/>
        </p:nvSpPr>
        <p:spPr>
          <a:xfrm>
            <a:off x="408239" y="1399959"/>
            <a:ext cx="10960245" cy="4031873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	 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				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ซึ่งคำนิยามของสถาปัตยกรรมของ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Steven 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Spewak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				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ดังนี้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"เนื่องจากจุดมุ่งหมายของ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EAP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ให้องค์กรสามารถ				แชร์ข้อมูลที่ต้องการใช้ร่วมกันเป็นจำนวนมาก เช่น ข้อมูล					ผลิตภัณฑ์ หน้าที่ความรับผิดชอบ  การให้บริการ และขอบเขตการควบคุม ที่เกี่ยวข้องกับธุรกิจทั้งภายในและภายนอกได้ อย่างเหมาะสม”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	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Spewak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คือหนึ่งในรูปแบบการพัฒนาตามรูปแบบ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EAP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ซึ่งเป็นวิธีการพัฒนาในกรอบบนสุดของ กรอบ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Zachman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ทั้งเจ็ดขั้นตอนโดย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EAP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ถูกจัดเป็นกลุ่มทั้งสี่ชั้นเปรียบเหมือนเค้กแต่งงาน ที่มีการจัดรูปแบบรูปที่ตามลำดับขั้นตอนการดำเนินงานดังแสดงในรูปที่ 5-3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3586B-C726-A940-9F97-27DC53B6B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30" y="1278185"/>
            <a:ext cx="2113613" cy="21136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15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4" y="264263"/>
            <a:ext cx="4724336" cy="836580"/>
          </a:xfrm>
          <a:prstGeom prst="roundRect">
            <a:avLst/>
          </a:prstGeom>
          <a:solidFill>
            <a:srgbClr val="FF7C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กรอบการทำงาน </a:t>
            </a:r>
            <a:endParaRPr lang="en-US" sz="6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FF7C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197652" y="64768"/>
            <a:ext cx="873936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48650" y="140176"/>
            <a:ext cx="771939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13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3.png">
            <a:extLst>
              <a:ext uri="{FF2B5EF4-FFF2-40B4-BE49-F238E27FC236}">
                <a16:creationId xmlns:a16="http://schemas.microsoft.com/office/drawing/2014/main" id="{E740FCEE-571E-1649-9E3F-FE28DB312D11}"/>
              </a:ext>
            </a:extLst>
          </p:cNvPr>
          <p:cNvPicPr/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759079" y="1262799"/>
            <a:ext cx="6734801" cy="3918430"/>
          </a:xfrm>
          <a:prstGeom prst="rect">
            <a:avLst/>
          </a:prstGeom>
          <a:ln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EF1061-0500-6C4F-B7B7-77296F09A01B}"/>
              </a:ext>
            </a:extLst>
          </p:cNvPr>
          <p:cNvSpPr txBox="1"/>
          <p:nvPr/>
        </p:nvSpPr>
        <p:spPr>
          <a:xfrm>
            <a:off x="1613941" y="5318072"/>
            <a:ext cx="8964118" cy="58477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รูปที่ 5-3: แนวทางการวางแผนสถาปัตยกรรมองค์กรตามรูปแบบของ 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Spewak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7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E6B2EEC4-0A87-E640-AD55-DA6F6851B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76" y="1213074"/>
            <a:ext cx="4648080" cy="46480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5A123E2-5718-7441-9A5D-8FB2490C14FA}"/>
              </a:ext>
            </a:extLst>
          </p:cNvPr>
          <p:cNvSpPr/>
          <p:nvPr/>
        </p:nvSpPr>
        <p:spPr>
          <a:xfrm>
            <a:off x="5111644" y="1963711"/>
            <a:ext cx="6570717" cy="1783265"/>
          </a:xfrm>
          <a:prstGeom prst="roundRect">
            <a:avLst/>
          </a:prstGeom>
          <a:solidFill>
            <a:srgbClr val="990099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9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กรอบโครงสร้าง</a:t>
            </a:r>
            <a:endParaRPr lang="en-US" sz="96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B5988AF-7190-6645-B7FA-D513ED484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5139">
            <a:off x="8399958" y="3685326"/>
            <a:ext cx="2989343" cy="29893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0910AA-F4B9-384F-A32B-E109774EE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3" y="145867"/>
            <a:ext cx="2033183" cy="20331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557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4" y="264263"/>
            <a:ext cx="4724336" cy="836580"/>
          </a:xfrm>
          <a:prstGeom prst="roundRect">
            <a:avLst/>
          </a:prstGeom>
          <a:solidFill>
            <a:srgbClr val="990099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กรอบโครงสร้าง</a:t>
            </a:r>
            <a:endParaRPr lang="en-US" sz="6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990099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197652" y="64768"/>
            <a:ext cx="873936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48650" y="140176"/>
            <a:ext cx="771939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15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59704-E53C-C34A-8F5D-C932BCB952EF}"/>
              </a:ext>
            </a:extLst>
          </p:cNvPr>
          <p:cNvSpPr txBox="1"/>
          <p:nvPr/>
        </p:nvSpPr>
        <p:spPr>
          <a:xfrm>
            <a:off x="408239" y="1399959"/>
            <a:ext cx="10960245" cy="452431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กรอบโครงสร้าง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EA3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คือกรอบการทำงานทั่วไปสำหรับการวิเคราะห์เอกสาร ถูกนำมาใช้งานโดยหน่วยงานภาครัฐและเอกชน ซึ่งแนวคิดของ "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EA3 Cube Framework“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ถูกคิดค้นขึ้นโดย 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Talcott Parsons , James   Thompson,  John Zachman, Steven </a:t>
            </a:r>
            <a:r>
              <a:rPr lang="en-US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Spewak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	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โดยกรอบโครงสร้างของ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EA3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อ้างอิงตามรูปแบบการทำงาน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ทั่วไปของลูกบาศก์ เพื่อแสดงถึงระดับความสำคัญของเอกสาร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ที่แตกต่างกัน และในหลาย ๆ 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ลูกบาศก์ย่อยในแต่ละระดับจะแสดงถึง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รูปแบบใน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ง่ายแบบ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Plug and Play</a:t>
            </a:r>
          </a:p>
          <a:p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A7355-2D2A-6645-A568-B4BE1B776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15" y="2320623"/>
            <a:ext cx="3531537" cy="35315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678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4" y="264263"/>
            <a:ext cx="4724336" cy="836580"/>
          </a:xfrm>
          <a:prstGeom prst="roundRect">
            <a:avLst/>
          </a:prstGeom>
          <a:solidFill>
            <a:srgbClr val="990099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กรอบโครงสร้าง</a:t>
            </a:r>
            <a:endParaRPr lang="en-US" sz="6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990099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197652" y="64768"/>
            <a:ext cx="873936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48650" y="140176"/>
            <a:ext cx="771939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16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59704-E53C-C34A-8F5D-C932BCB952EF}"/>
              </a:ext>
            </a:extLst>
          </p:cNvPr>
          <p:cNvSpPr txBox="1"/>
          <p:nvPr/>
        </p:nvSpPr>
        <p:spPr>
          <a:xfrm>
            <a:off x="408239" y="1399959"/>
            <a:ext cx="10960245" cy="255454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EA3 Framework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สามารถใช้เป็นพื้นฐานสำหรับการพัฒนาระบบจัดการและเอกสารประกอบภายใน องค์กร เพื่อให้เหมาะกับความต้องการทางธุรกิจ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ของรัฐบาล โดยยึดหลักพื้นฐานทางเศรษฐกิจ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และความแตกต่างทางด้านเทคโนโลยีและสิ่งแวดล้อม</a:t>
            </a:r>
          </a:p>
          <a:p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BA4CC8-B194-AF44-9EA1-EA1B5785E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68" y="1399959"/>
            <a:ext cx="4757785" cy="47577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3461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4" y="264263"/>
            <a:ext cx="4724336" cy="836580"/>
          </a:xfrm>
          <a:prstGeom prst="roundRect">
            <a:avLst/>
          </a:prstGeom>
          <a:solidFill>
            <a:srgbClr val="990099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กรอบโครงสร้าง</a:t>
            </a:r>
            <a:endParaRPr lang="en-US" sz="6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990099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197652" y="64768"/>
            <a:ext cx="873936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48650" y="140176"/>
            <a:ext cx="771939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17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59704-E53C-C34A-8F5D-C932BCB952EF}"/>
              </a:ext>
            </a:extLst>
          </p:cNvPr>
          <p:cNvSpPr txBox="1"/>
          <p:nvPr/>
        </p:nvSpPr>
        <p:spPr>
          <a:xfrm>
            <a:off x="408239" y="1399959"/>
            <a:ext cx="10960245" cy="2062103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กรอบโครงสร้าง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EA3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จะเน้นแนวทางการวางแผนระบบสารสนเทศแบบผสมผสาน เพื่อทำหน้าที่หลักในการจัดการทรัพยากร และการจัดทำเอกสาร โดยมีการจัดลำดับขั้นตอนในการทำงานเป็นชั้นเพื่อแยกแยะความคิดเห็นของผู้บริหารและนักวางแผน ต่อผู้จัดการทางสายงานต่าง ๆ</a:t>
            </a:r>
          </a:p>
          <a:p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A486A-72A1-CF4E-AFEC-5F4D6CB65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48" y="2788316"/>
            <a:ext cx="3246724" cy="32467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9972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4" y="264263"/>
            <a:ext cx="4724336" cy="836580"/>
          </a:xfrm>
          <a:prstGeom prst="roundRect">
            <a:avLst/>
          </a:prstGeom>
          <a:solidFill>
            <a:srgbClr val="990099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กรอบโครงสร้าง</a:t>
            </a:r>
            <a:endParaRPr lang="en-US" sz="6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990099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197652" y="64768"/>
            <a:ext cx="873936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48650" y="140176"/>
            <a:ext cx="771939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18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4.png">
            <a:extLst>
              <a:ext uri="{FF2B5EF4-FFF2-40B4-BE49-F238E27FC236}">
                <a16:creationId xmlns:a16="http://schemas.microsoft.com/office/drawing/2014/main" id="{778D414D-A67B-1449-86BB-747E74A8AAD8}"/>
              </a:ext>
            </a:extLst>
          </p:cNvPr>
          <p:cNvPicPr/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867384" y="1262799"/>
            <a:ext cx="4512118" cy="3979857"/>
          </a:xfrm>
          <a:prstGeom prst="rect">
            <a:avLst/>
          </a:prstGeom>
          <a:ln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ADB14E7-720C-C745-BA3C-A394851DF1FF}"/>
              </a:ext>
            </a:extLst>
          </p:cNvPr>
          <p:cNvSpPr txBox="1"/>
          <p:nvPr/>
        </p:nvSpPr>
        <p:spPr>
          <a:xfrm>
            <a:off x="1641384" y="5346460"/>
            <a:ext cx="8964118" cy="58477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รูปที่ 5-4: กรอบการวิเคราะห์ข้อมูลและกรอบเอกสาร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EA3</a:t>
            </a:r>
          </a:p>
        </p:txBody>
      </p:sp>
    </p:spTree>
    <p:extLst>
      <p:ext uri="{BB962C8B-B14F-4D97-AF65-F5344CB8AC3E}">
        <p14:creationId xmlns:p14="http://schemas.microsoft.com/office/powerpoint/2010/main" val="3238775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E6B2EEC4-0A87-E640-AD55-DA6F6851B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76" y="1213074"/>
            <a:ext cx="4648080" cy="46480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5A123E2-5718-7441-9A5D-8FB2490C14FA}"/>
              </a:ext>
            </a:extLst>
          </p:cNvPr>
          <p:cNvSpPr/>
          <p:nvPr/>
        </p:nvSpPr>
        <p:spPr>
          <a:xfrm>
            <a:off x="4856814" y="1963711"/>
            <a:ext cx="6825548" cy="1783265"/>
          </a:xfrm>
          <a:prstGeom prst="roundRect">
            <a:avLst/>
          </a:prstGeom>
          <a:solidFill>
            <a:srgbClr val="00B05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9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9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B5988AF-7190-6645-B7FA-D513ED484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5139">
            <a:off x="8399958" y="3685326"/>
            <a:ext cx="2989343" cy="29893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0910AA-F4B9-384F-A32B-E109774EE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3" y="145867"/>
            <a:ext cx="2033183" cy="20331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066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0AFFB7-8FE7-704D-A484-7D2B3BC2147C}"/>
              </a:ext>
            </a:extLst>
          </p:cNvPr>
          <p:cNvCxnSpPr>
            <a:cxnSpLocks/>
            <a:stCxn id="30" idx="5"/>
            <a:endCxn id="10" idx="1"/>
          </p:cNvCxnSpPr>
          <p:nvPr/>
        </p:nvCxnSpPr>
        <p:spPr>
          <a:xfrm>
            <a:off x="4299216" y="3053344"/>
            <a:ext cx="668190" cy="226592"/>
          </a:xfrm>
          <a:prstGeom prst="line">
            <a:avLst/>
          </a:prstGeom>
          <a:ln w="1270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02B643-6E46-A842-A0FE-1DFE756242A5}"/>
              </a:ext>
            </a:extLst>
          </p:cNvPr>
          <p:cNvCxnSpPr>
            <a:cxnSpLocks/>
            <a:stCxn id="10" idx="3"/>
            <a:endCxn id="27" idx="7"/>
          </p:cNvCxnSpPr>
          <p:nvPr/>
        </p:nvCxnSpPr>
        <p:spPr>
          <a:xfrm flipH="1">
            <a:off x="4360923" y="4371922"/>
            <a:ext cx="606483" cy="559809"/>
          </a:xfrm>
          <a:prstGeom prst="line">
            <a:avLst/>
          </a:prstGeom>
          <a:ln w="1270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59CC70-1006-B541-91A5-A5F6893BB10B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7629325" y="4371922"/>
            <a:ext cx="441594" cy="605202"/>
          </a:xfrm>
          <a:prstGeom prst="line">
            <a:avLst/>
          </a:prstGeom>
          <a:ln w="1270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A9CB96-68E2-FF41-A167-B78BDE5D9C98}"/>
              </a:ext>
            </a:extLst>
          </p:cNvPr>
          <p:cNvCxnSpPr>
            <a:cxnSpLocks/>
            <a:stCxn id="10" idx="7"/>
            <a:endCxn id="29" idx="3"/>
          </p:cNvCxnSpPr>
          <p:nvPr/>
        </p:nvCxnSpPr>
        <p:spPr>
          <a:xfrm flipV="1">
            <a:off x="7629325" y="3053343"/>
            <a:ext cx="441594" cy="226593"/>
          </a:xfrm>
          <a:prstGeom prst="line">
            <a:avLst/>
          </a:prstGeom>
          <a:ln w="1270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DBC5AF-19D4-BB4C-96C6-76637C240659}"/>
              </a:ext>
            </a:extLst>
          </p:cNvPr>
          <p:cNvCxnSpPr>
            <a:stCxn id="10" idx="0"/>
            <a:endCxn id="31" idx="4"/>
          </p:cNvCxnSpPr>
          <p:nvPr/>
        </p:nvCxnSpPr>
        <p:spPr>
          <a:xfrm flipH="1" flipV="1">
            <a:off x="6298365" y="2044857"/>
            <a:ext cx="1" cy="1008922"/>
          </a:xfrm>
          <a:prstGeom prst="line">
            <a:avLst/>
          </a:prstGeom>
          <a:ln w="1270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F3A0309-853E-D04B-98CC-C70EC10779CF}"/>
              </a:ext>
            </a:extLst>
          </p:cNvPr>
          <p:cNvSpPr/>
          <p:nvPr/>
        </p:nvSpPr>
        <p:spPr>
          <a:xfrm>
            <a:off x="4416105" y="3053779"/>
            <a:ext cx="3764521" cy="1544300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AGENDA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CB7E20-87DF-2640-B956-FBEA3C69AC9B}"/>
              </a:ext>
            </a:extLst>
          </p:cNvPr>
          <p:cNvSpPr/>
          <p:nvPr/>
        </p:nvSpPr>
        <p:spPr>
          <a:xfrm>
            <a:off x="7482590" y="4804095"/>
            <a:ext cx="4017363" cy="1181515"/>
          </a:xfrm>
          <a:prstGeom prst="ellipse">
            <a:avLst/>
          </a:prstGeom>
          <a:solidFill>
            <a:srgbClr val="990099"/>
          </a:solidFill>
          <a:ln w="1270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44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2AAB75-E754-584D-BA59-536F8EE1F041}"/>
              </a:ext>
            </a:extLst>
          </p:cNvPr>
          <p:cNvSpPr/>
          <p:nvPr/>
        </p:nvSpPr>
        <p:spPr>
          <a:xfrm>
            <a:off x="931889" y="4758702"/>
            <a:ext cx="4017363" cy="1181515"/>
          </a:xfrm>
          <a:prstGeom prst="ellipse">
            <a:avLst/>
          </a:prstGeom>
          <a:solidFill>
            <a:srgbClr val="00B050"/>
          </a:solidFill>
          <a:ln w="1270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4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8B8E51-953C-7548-9A1D-DEB2EC57458C}"/>
              </a:ext>
            </a:extLst>
          </p:cNvPr>
          <p:cNvSpPr/>
          <p:nvPr/>
        </p:nvSpPr>
        <p:spPr>
          <a:xfrm>
            <a:off x="7482590" y="2044857"/>
            <a:ext cx="4017363" cy="1181515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4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1B229FC-F084-1F40-95FF-992FCDC128B5}"/>
              </a:ext>
            </a:extLst>
          </p:cNvPr>
          <p:cNvSpPr/>
          <p:nvPr/>
        </p:nvSpPr>
        <p:spPr>
          <a:xfrm>
            <a:off x="870182" y="2044858"/>
            <a:ext cx="4017363" cy="1181515"/>
          </a:xfrm>
          <a:prstGeom prst="ellipse">
            <a:avLst/>
          </a:prstGeom>
          <a:solidFill>
            <a:srgbClr val="FF7C00"/>
          </a:solidFill>
          <a:ln w="1270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กรอบการทำงาน </a:t>
            </a:r>
            <a:endParaRPr lang="en-US" sz="4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E3E58A-E4BD-8149-A51C-2D49A56A1442}"/>
              </a:ext>
            </a:extLst>
          </p:cNvPr>
          <p:cNvSpPr/>
          <p:nvPr/>
        </p:nvSpPr>
        <p:spPr>
          <a:xfrm>
            <a:off x="4289683" y="863342"/>
            <a:ext cx="4017363" cy="1181515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40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6B2EEC4-0A87-E640-AD55-DA6F6851B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91" y="163763"/>
            <a:ext cx="1410815" cy="14108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F2A96FA-375A-AE47-93AA-96732FCF5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48" y="3641099"/>
            <a:ext cx="1461645" cy="14616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52A34EA-8505-4E42-9AF3-30D91082A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061" y="424463"/>
            <a:ext cx="2393888" cy="23938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0828E4A-24FE-F34C-AAE7-038AECE5E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06" y="725435"/>
            <a:ext cx="1701714" cy="170171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8BEE7E8-BDB1-9845-B61B-521652CDF9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28" y="3470785"/>
            <a:ext cx="1477084" cy="14770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182014D7-DF91-6941-AAF4-26753AF0A407}"/>
              </a:ext>
            </a:extLst>
          </p:cNvPr>
          <p:cNvSpPr/>
          <p:nvPr/>
        </p:nvSpPr>
        <p:spPr>
          <a:xfrm rot="300621">
            <a:off x="3736883" y="1066088"/>
            <a:ext cx="711351" cy="704641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6ED0607-EBCC-1343-B3E2-96800B8BB1BF}"/>
              </a:ext>
            </a:extLst>
          </p:cNvPr>
          <p:cNvSpPr/>
          <p:nvPr/>
        </p:nvSpPr>
        <p:spPr>
          <a:xfrm rot="300621">
            <a:off x="6979001" y="2212985"/>
            <a:ext cx="711351" cy="704641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9D85B0A-C6AF-D142-8FD9-043218B16684}"/>
              </a:ext>
            </a:extLst>
          </p:cNvPr>
          <p:cNvSpPr/>
          <p:nvPr/>
        </p:nvSpPr>
        <p:spPr>
          <a:xfrm rot="300621">
            <a:off x="730244" y="2136760"/>
            <a:ext cx="711351" cy="704641"/>
          </a:xfrm>
          <a:prstGeom prst="ellipse">
            <a:avLst/>
          </a:prstGeom>
          <a:solidFill>
            <a:srgbClr val="FF4C00"/>
          </a:solidFill>
          <a:ln w="1270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CE290C-BEC3-6647-AD71-9D08B8DE3D57}"/>
              </a:ext>
            </a:extLst>
          </p:cNvPr>
          <p:cNvSpPr/>
          <p:nvPr/>
        </p:nvSpPr>
        <p:spPr>
          <a:xfrm rot="300621">
            <a:off x="576212" y="4961448"/>
            <a:ext cx="711351" cy="704641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77F078D-DC52-9F42-AEE8-89D035C554A2}"/>
              </a:ext>
            </a:extLst>
          </p:cNvPr>
          <p:cNvSpPr/>
          <p:nvPr/>
        </p:nvSpPr>
        <p:spPr>
          <a:xfrm rot="300621">
            <a:off x="6979000" y="5042531"/>
            <a:ext cx="711351" cy="704641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4573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3" y="264263"/>
            <a:ext cx="5144061" cy="836580"/>
          </a:xfrm>
          <a:prstGeom prst="roundRect">
            <a:avLst/>
          </a:prstGeom>
          <a:solidFill>
            <a:srgbClr val="00B05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00B05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197652" y="64768"/>
            <a:ext cx="873936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48650" y="140176"/>
            <a:ext cx="771939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20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407499-3392-9243-91CF-3E1617407212}"/>
              </a:ext>
            </a:extLst>
          </p:cNvPr>
          <p:cNvSpPr txBox="1"/>
          <p:nvPr/>
        </p:nvSpPr>
        <p:spPr>
          <a:xfrm>
            <a:off x="408239" y="1399959"/>
            <a:ext cx="10960245" cy="452431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ระดับของ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 EA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แบ่งเป็น 5 ระดับเป็นโครงสร้างลำดับแบบผสมผสาน มีดังนี้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1.เป้าหมายและการเริ่มดำเนินงาน คือ แรงขับขับเคลื่อนของสถาปัตยกรรม ที่อยู่ระดับสูงสุด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Nice framework EA3 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การระบุทิศทางของกลยุทธ์เป้าหมายและการเริ่มดำเนินโครงการขององค์กรให้ชัดเจนว่าเทคโนโลยีจะมีประโยชน์ต่อเป้าหมายขององค์กรในการวางกลยุทธ์เริ่มด้วยพูดคุยที่ชัดเจนเกี่ยวกับภารกิจหรือเป้าหมายขององค์กร  เสริมด้วยการพูดข้อความให้สั้นเพื่อกระชับเกี่ยวกับวิสัยทัศน์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2.  สินค้าและการบริการ คือพื้นที่สถาปัตยกรรมเตรียมไว้  ระดับชั้นที่ 2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 EA3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แสดงการให้บริการคลังสินค้าขององค์กรและงานเทคโนโลยีในการสนับสนุนกระบวนการ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คำว่า “การบริการคลังสินค้า”  ถูกใช้เพื่อหมายถึง </a:t>
            </a:r>
          </a:p>
        </p:txBody>
      </p:sp>
    </p:spTree>
    <p:extLst>
      <p:ext uri="{BB962C8B-B14F-4D97-AF65-F5344CB8AC3E}">
        <p14:creationId xmlns:p14="http://schemas.microsoft.com/office/powerpoint/2010/main" val="3941202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3" y="264263"/>
            <a:ext cx="5144061" cy="836580"/>
          </a:xfrm>
          <a:prstGeom prst="roundRect">
            <a:avLst/>
          </a:prstGeom>
          <a:solidFill>
            <a:srgbClr val="00B05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00B05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197652" y="64768"/>
            <a:ext cx="873936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48650" y="140176"/>
            <a:ext cx="771939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21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407499-3392-9243-91CF-3E1617407212}"/>
              </a:ext>
            </a:extLst>
          </p:cNvPr>
          <p:cNvSpPr txBox="1"/>
          <p:nvPr/>
        </p:nvSpPr>
        <p:spPr>
          <a:xfrm>
            <a:off x="408239" y="1399959"/>
            <a:ext cx="10960245" cy="4031873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			กระบวนการและขั้นตอนที่ทำให้บรรลุวัตถุประสงค์หรือ				เป้าหมายขององค์กร ไม่ว่าจะใช้กับส่วนบุคคล ให้บริการ					สาธารณะ การศึกษา การบริการทางการแพทย์ หรือการป้องกัน  				การวางกลยุทธ์นี้จะช่วยกำหนดทิศทางและการจัดลำดับการ				บริการทางธุรกิจประเภท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และการส่งสินค้าในองค์กรเพื่อ				ตรวจสอบว่าสามารถพัฒนาองค์กรไปตามทิศทางของกลยุทธ์ที่วางไว้ได้ กลยุทธ์และแผนการดำเนินงานที่วางไว้ควรมีการปรับหรือการแปลงถ้าหากทำให้เกิดประโยชน์ต่อองค์กร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95603C-06F7-6D41-AB2D-D7BBE43D4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86" y="1561915"/>
            <a:ext cx="2581588" cy="25815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287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3" y="264263"/>
            <a:ext cx="5144061" cy="836580"/>
          </a:xfrm>
          <a:prstGeom prst="roundRect">
            <a:avLst/>
          </a:prstGeom>
          <a:solidFill>
            <a:srgbClr val="00B05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00B05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197652" y="64768"/>
            <a:ext cx="873936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48650" y="140176"/>
            <a:ext cx="771939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22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407499-3392-9243-91CF-3E1617407212}"/>
              </a:ext>
            </a:extLst>
          </p:cNvPr>
          <p:cNvSpPr txBox="1"/>
          <p:nvPr/>
        </p:nvSpPr>
        <p:spPr>
          <a:xfrm>
            <a:off x="408239" y="1399959"/>
            <a:ext cx="10960245" cy="5016758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3. Data and Information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คือการเพิ่มประสิทธิภาพการแลกเปลี่ยนข้อมูลเป็นจุดประสงค์รองของสถาปัตยกรรมระดับที่ 3 ของ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 EA3 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มีวัตถุประสงค์เพื่อจัดทำเอกสารเกี่ยวกับข้อมูลขององค์กร และข้อมูลขององค์กรว่าในอนาคตจะเป็นอย่างไร  3สะท้อนผ่านทางเอกสารกลยุทธ์ด้านเทคโนโลยีสารสนเทศที่เชื่อมโยงกับแผนกลยุทธ์หรือแผนธุรกิจขององค์กร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วัตถุประสงค์ของกลยุทธ์ด้านเทคโนโลยีสารสนเทศคือ  สร้างแนวทางระดับสูงในการรวบรวม การเปลี่ยนแปลงและการเผยแพร่ข้อมูลทั้งองค์กรใช้แนวคิด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ไม่ว่าจะเป็น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knowledge Management , Data   mining  , information Warehouse 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จัดผ่านกลยุทธ์ด้านเทคโนโลยีสารสนเทศในการออกแบบและการทำงานของฐานข้อมูลทั่วทั้งองค์กรมีการจัดทำเป็นเอกสาร ในระดับนี้สามารถนำข้อมูลกลับมาใช้ซ้ำได้</a:t>
            </a:r>
          </a:p>
          <a:p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1396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3" y="264263"/>
            <a:ext cx="5144061" cy="836580"/>
          </a:xfrm>
          <a:prstGeom prst="roundRect">
            <a:avLst/>
          </a:prstGeom>
          <a:solidFill>
            <a:srgbClr val="00B05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00B05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197652" y="64768"/>
            <a:ext cx="873936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48650" y="140176"/>
            <a:ext cx="771939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23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407499-3392-9243-91CF-3E1617407212}"/>
              </a:ext>
            </a:extLst>
          </p:cNvPr>
          <p:cNvSpPr txBox="1"/>
          <p:nvPr/>
        </p:nvSpPr>
        <p:spPr>
          <a:xfrm>
            <a:off x="408239" y="1399959"/>
            <a:ext cx="10960245" cy="5016758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4. Systems and Applications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ระดับที่ 4 ของ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 EA 3 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มีวัตถุประสงค์เพื่อจัดระเบียบและจัดทำเอกสารกลุ่มข้อมูลปัจจุบันและแอ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ป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พลิ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เค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ชันที่องค์กรใช้ มีการเปลี่ยนแปลงได้ตลอดเวลาขึ้นอยู่กับระดับบนของ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 EA3 (Business Services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Information Flows)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การทำงานของ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 EA 3  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มีองค์ประกอบที่โดดเด่นในเรื่องสถาปัตยกรรม 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ด้าน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เพราะ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Application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เชิงพาณิชย์สามารถใช้งานร่วมกันได้มากขึ้น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พร้อมกับให้บริการองค์กร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J2EE 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และ.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NET industry standards</a:t>
            </a:r>
          </a:p>
          <a:p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C8C285-7DA1-F14E-84FB-563CB6E01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94" y="2855251"/>
            <a:ext cx="3111209" cy="31112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8924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3" y="264263"/>
            <a:ext cx="5144061" cy="836580"/>
          </a:xfrm>
          <a:prstGeom prst="roundRect">
            <a:avLst/>
          </a:prstGeom>
          <a:solidFill>
            <a:srgbClr val="00B05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00B05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197652" y="64768"/>
            <a:ext cx="873936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48650" y="140176"/>
            <a:ext cx="771939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24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407499-3392-9243-91CF-3E1617407212}"/>
              </a:ext>
            </a:extLst>
          </p:cNvPr>
          <p:cNvSpPr txBox="1"/>
          <p:nvPr/>
        </p:nvSpPr>
        <p:spPr>
          <a:xfrm>
            <a:off x="408239" y="1399959"/>
            <a:ext cx="10960245" cy="452431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			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network and infrastructure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เป็น					ระดับที่ 5 ของ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 A3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เป็นการเชื่อมต่อของ					สถาปัตยกรรมสภาพแวดล้อมมีไว้เพื่อจัดระเบียบและ					เอกสารในมุมมองของปัจจุบันและอนาคตของข้อมูล 					เสียงวิดีโอและเครือข่ายที่องค์กรใช้ ไม่ว่าจะเป็น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Host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			ในการพัฒนาระบบ แอ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ป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พลิ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เค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ชันด้วยเว็บไซต์และฐานข้อมูล ระดับนี้ยังเป็นเอกสารโครงสร้างพื้นฐานขององค์กรเช่น(อาคารห้อง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อุปกรณ์ทุน) เครือข่ายท้องถิ่น(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LAN),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เครือข่ายบริเวณกว้าง 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WAN),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ระบบเครือข่ายแอ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พ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พลิ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เค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ชัน(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SAN) 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อินเตอร์เน็ตไร้สาย เครือข่ายมือถือและ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cloud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คอมพิวติ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้ง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มีการจัดทำเป็นเอกสารไว้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A3D2B-02A3-2E42-91E3-C7516B67D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9" y="698232"/>
            <a:ext cx="4259231" cy="42592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883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3" y="264263"/>
            <a:ext cx="5144061" cy="836580"/>
          </a:xfrm>
          <a:prstGeom prst="roundRect">
            <a:avLst/>
          </a:prstGeom>
          <a:solidFill>
            <a:srgbClr val="00B05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00B05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197652" y="64768"/>
            <a:ext cx="873936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48650" y="140176"/>
            <a:ext cx="771939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25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407499-3392-9243-91CF-3E1617407212}"/>
              </a:ext>
            </a:extLst>
          </p:cNvPr>
          <p:cNvSpPr txBox="1"/>
          <p:nvPr/>
        </p:nvSpPr>
        <p:spPr>
          <a:xfrm>
            <a:off x="408239" y="1399959"/>
            <a:ext cx="10960245" cy="3046988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Lines of Business within the EA3 Cube Framework</a:t>
            </a: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	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สายธุรกิจ 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LOB)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เป็นพื้นที่ที่แตกต่างกันของหลายกิจกรรมภายในองค์กร</a:t>
            </a: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LOB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ังสามารถเรียกได้ว่าเป็นพื้นที่ภารกิจแนวตั้งอาจเกี่ยวข้องกับบทบัญญัติของการบริการการพัฒนาผลิตภัณฑ์หรือด้านการจัดส่งการบริหารภายใน แต่ละ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LOB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มีสถาปัตยกรรมที่สมบูรณ์ทั้ง 5 ระดับตามลำดับชั้น  </a:t>
            </a:r>
          </a:p>
          <a:p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D0B5F-62D3-ED41-846D-B65BBF2C7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06" y="1987256"/>
            <a:ext cx="5345214" cy="53452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391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3" y="264263"/>
            <a:ext cx="5144061" cy="836580"/>
          </a:xfrm>
          <a:prstGeom prst="roundRect">
            <a:avLst/>
          </a:prstGeom>
          <a:solidFill>
            <a:srgbClr val="00B05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00B05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197652" y="64768"/>
            <a:ext cx="873936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48650" y="140176"/>
            <a:ext cx="771939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26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407499-3392-9243-91CF-3E1617407212}"/>
              </a:ext>
            </a:extLst>
          </p:cNvPr>
          <p:cNvSpPr txBox="1"/>
          <p:nvPr/>
        </p:nvSpPr>
        <p:spPr>
          <a:xfrm>
            <a:off x="408239" y="1399959"/>
            <a:ext cx="10960245" cy="3046988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ด้านมาตรฐาน 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Standards)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เป็นหนึ่งในหน้าที่ 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 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 คือการ คือ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ให้มาตรฐานที่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ให้มาตรฐานที่เกี่ยวข้องกับเทคโนโลยีใน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ทุกกรอบการทำงาน  ควรใช้มาตรฐานที่ได้รับการยอมรับ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ในระดับชาติ และมาตรฐานอุตสาหกรรม 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เพื่อส่งเสริมการแก้ปัญหา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ทางการค้าที่ไม่ใช่กรรมสิทธิ์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0ACCB-94BD-C149-85C3-699626DCA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51094" y="1499765"/>
            <a:ext cx="4946755" cy="49467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485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3" y="264263"/>
            <a:ext cx="5144061" cy="836580"/>
          </a:xfrm>
          <a:prstGeom prst="roundRect">
            <a:avLst/>
          </a:prstGeom>
          <a:solidFill>
            <a:srgbClr val="00B05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00B05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197652" y="64768"/>
            <a:ext cx="873936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48650" y="140176"/>
            <a:ext cx="771939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27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407499-3392-9243-91CF-3E1617407212}"/>
              </a:ext>
            </a:extLst>
          </p:cNvPr>
          <p:cNvSpPr txBox="1"/>
          <p:nvPr/>
        </p:nvSpPr>
        <p:spPr>
          <a:xfrm>
            <a:off x="408239" y="1399959"/>
            <a:ext cx="10960245" cy="3046988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ด้านทักษะ 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Skills)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เป็นหนึ่งในทรัพยากรที่สำคัญที่สุดขององค์กร 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บุคคล(คน) ดังนั้นจึงเป็นเรื่องสำคัญ ต้องแน่ใจว่าบุคลากรมีความรู้ความสามารถ 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เพียงพอที่จะทำงานได้ มีข้อกำหนดการฝึกอบรม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มีการระบุในแต่ละระดับของกรอบการทำงาน 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เพื่อแก้ปัญหาทรัพยากรมนุษย์ด้านความสามารถ  </a:t>
            </a:r>
          </a:p>
          <a:p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CEDCF-19FA-CA4A-A458-E2A1A9463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288" y="1188930"/>
            <a:ext cx="5194300" cy="51943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6234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E6B2EEC4-0A87-E640-AD55-DA6F6851B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76" y="1213074"/>
            <a:ext cx="4648080" cy="46480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5A123E2-5718-7441-9A5D-8FB2490C14FA}"/>
              </a:ext>
            </a:extLst>
          </p:cNvPr>
          <p:cNvSpPr/>
          <p:nvPr/>
        </p:nvSpPr>
        <p:spPr>
          <a:xfrm>
            <a:off x="5141627" y="1948721"/>
            <a:ext cx="5126635" cy="1783265"/>
          </a:xfrm>
          <a:prstGeom prst="roundRect">
            <a:avLst/>
          </a:prstGeom>
          <a:solidFill>
            <a:srgbClr val="7030A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9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96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B5988AF-7190-6645-B7FA-D513ED484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5139">
            <a:off x="8399958" y="3685326"/>
            <a:ext cx="2989343" cy="29893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0910AA-F4B9-384F-A32B-E109774EE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3" y="145867"/>
            <a:ext cx="2033183" cy="20331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4820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3" y="264263"/>
            <a:ext cx="5144061" cy="836580"/>
          </a:xfrm>
          <a:prstGeom prst="roundRect">
            <a:avLst/>
          </a:prstGeom>
          <a:solidFill>
            <a:srgbClr val="7030A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CC33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990099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197652" y="64768"/>
            <a:ext cx="873936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248650" y="140176"/>
            <a:ext cx="771939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29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407499-3392-9243-91CF-3E1617407212}"/>
              </a:ext>
            </a:extLst>
          </p:cNvPr>
          <p:cNvSpPr txBox="1"/>
          <p:nvPr/>
        </p:nvSpPr>
        <p:spPr>
          <a:xfrm>
            <a:off x="408239" y="1399959"/>
            <a:ext cx="10960245" cy="4524315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 บทนี้อธิบายถึงกับการทำงานของ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  EA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องค์ประกอบหลักของ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และวิธีการดำเนินการสอบการทำงานของ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 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ขอบเขตของงานเอกสาร 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และเกี่ยวข้องกับพื้นที่สถาปัตยกรรมร่วมกันกล่องการทำงานของ 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ได้รับการพัฒนาขึ้นครั้งแรกเมื่อปี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พ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32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ศ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2523 ได้มีการพัฒนาในภาครัฐและเอกชนตลอดจนในระดับนานาชาติเพื่อสนับสนุนแนวทางสำหรับ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</a:t>
            </a:r>
          </a:p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</a:t>
            </a:r>
            <a:r>
              <a:rPr lang="en-US" sz="3200" b="1" baseline="30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Cube Framework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ถูกอธิบายอย่างละเอียดในบทที่ 6 และบทที่ 7  ให้ข้อมูลเกี่ยวกับวิธีการพัฒนาในมุมมองปัจจุบัน และมุมมองในอนาคตของการจัดทำเอกสาร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ที่ใช้ในกรอบการทำงาน</a:t>
            </a:r>
          </a:p>
          <a:p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5273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E6B2EEC4-0A87-E640-AD55-DA6F6851B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76" y="1213074"/>
            <a:ext cx="4648080" cy="46480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5A123E2-5718-7441-9A5D-8FB2490C14FA}"/>
              </a:ext>
            </a:extLst>
          </p:cNvPr>
          <p:cNvSpPr/>
          <p:nvPr/>
        </p:nvSpPr>
        <p:spPr>
          <a:xfrm>
            <a:off x="5111645" y="1963711"/>
            <a:ext cx="4782986" cy="1783265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3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13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B5988AF-7190-6645-B7FA-D513ED484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5139">
            <a:off x="8399958" y="3685326"/>
            <a:ext cx="2989343" cy="29893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0910AA-F4B9-384F-A32B-E109774EE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3" y="145867"/>
            <a:ext cx="2033183" cy="20331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6535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E6B2EEC4-0A87-E640-AD55-DA6F6851B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76" y="1213074"/>
            <a:ext cx="4648080" cy="46480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5A123E2-5718-7441-9A5D-8FB2490C14FA}"/>
              </a:ext>
            </a:extLst>
          </p:cNvPr>
          <p:cNvSpPr/>
          <p:nvPr/>
        </p:nvSpPr>
        <p:spPr>
          <a:xfrm>
            <a:off x="5141627" y="1948721"/>
            <a:ext cx="5126635" cy="1783265"/>
          </a:xfrm>
          <a:prstGeom prst="roundRect">
            <a:avLst/>
          </a:prstGeom>
          <a:solidFill>
            <a:srgbClr val="00B05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Q&amp;A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B5988AF-7190-6645-B7FA-D513ED484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5139">
            <a:off x="8399958" y="3685326"/>
            <a:ext cx="2989343" cy="29893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0910AA-F4B9-384F-A32B-E109774EE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3" y="145867"/>
            <a:ext cx="2033183" cy="20331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88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4" y="264263"/>
            <a:ext cx="2833142" cy="83658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990099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368484" y="64768"/>
            <a:ext cx="703104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470481" y="133666"/>
            <a:ext cx="499110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4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67F5ED-3E2E-DE42-BA9B-F91E19E6F671}"/>
              </a:ext>
            </a:extLst>
          </p:cNvPr>
          <p:cNvSpPr txBox="1"/>
          <p:nvPr/>
        </p:nvSpPr>
        <p:spPr>
          <a:xfrm>
            <a:off x="615877" y="1525261"/>
            <a:ext cx="1096024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การสร้างแบบจำลองข้อมูลและเอกสารกรอบการทำงาน ปรากฏในยุคของเมนเฟรมคอมพิวเตอร์ เป็นลักษณะข้อมูล ซอฟต์แวร์ และฮาร์ดแวร์ ซึ่งลักษณะเหล่านี้เป็นเรื่องที่ซับซ้อนมีความหลากหลาย และประเภทของผู้ใช้ก็มีความต้องการเพิ่มมากขึ้น</a:t>
            </a:r>
          </a:p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	สะท้อนให้เห็นกรอบการทำงานด้านต่าง ๆ ส่วนใหญ่เป็นสถาปัตยกรรมเชิงเทคนิค</a:t>
            </a:r>
          </a:p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มุ่งเน้นที่ผู้ขาย เช่น ผู้ขายผลิตภัณฑ์ซอฟต์แวร์ และฮาร์ดแวร์มีมากขึ้น </a:t>
            </a:r>
          </a:p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จึงได้มีการกำหนดกรรมสิทธิ์ของตนเอง สร้างมาตรฐาน และผลิตภัณฑ์</a:t>
            </a:r>
          </a:p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ภายใต้องค์กรของตน เพื่อลดปัญหาการอ้างกรรมสิทธิ์ที่ไม่ลงรอยกันขององค์กร</a:t>
            </a:r>
            <a:br>
              <a:rPr lang="th-TH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68D0E-669F-A64D-BE3F-C6119838C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340" y="2834792"/>
            <a:ext cx="3200248" cy="32002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584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4" y="264263"/>
            <a:ext cx="2833142" cy="83658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368484" y="64768"/>
            <a:ext cx="703104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470481" y="133666"/>
            <a:ext cx="499110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5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67F5ED-3E2E-DE42-BA9B-F91E19E6F671}"/>
              </a:ext>
            </a:extLst>
          </p:cNvPr>
          <p:cNvSpPr txBox="1"/>
          <p:nvPr/>
        </p:nvSpPr>
        <p:spPr>
          <a:xfrm>
            <a:off x="615877" y="2078455"/>
            <a:ext cx="109602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นอกจากนี้ ได้มีการมุ่งเน้นการพัฒนาระบบสารสนเทศส่วนบุคคล</a:t>
            </a:r>
          </a:p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และพัฒนาความสามารถด้านเทคโนโลยีสารสนเทศ ( 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IT 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ภายในองค์กร ) </a:t>
            </a:r>
          </a:p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ตัวอย่างเช่นองค์กรต่าง ๆ ได้แนะนำเทคโนโลยีสารสนเทศ เพื่อตอบสนองต่อความต้องการในการสนับสนุนการทำงานอย่างอัตโนมัติ สำหรับการทำงานบัญชี การจ่ายเงิน และการบริหารธุรกิจ รวมถึงผลิตภัณฑ์ด้านการบริการและสนับสนุนการขาย</a:t>
            </a:r>
          </a:p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        ในช่วงกลางยุค 1970 และ 1980 ได้มีการเปลี่ยนแปลง 2 ส่วนหลัก ๆ เกิดขึ้น คือ ฐานข้อมูลและการออกแบบเครือข่าย ดังนี้</a:t>
            </a:r>
          </a:p>
          <a:p>
            <a:br>
              <a:rPr lang="th-TH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3979A-72E6-834E-9ABB-186999C8A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215">
            <a:off x="7852038" y="159016"/>
            <a:ext cx="2722994" cy="27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9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4" y="264263"/>
            <a:ext cx="2833142" cy="83658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368484" y="64768"/>
            <a:ext cx="703104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470481" y="133666"/>
            <a:ext cx="499110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6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67F5ED-3E2E-DE42-BA9B-F91E19E6F671}"/>
              </a:ext>
            </a:extLst>
          </p:cNvPr>
          <p:cNvSpPr txBox="1"/>
          <p:nvPr/>
        </p:nvSpPr>
        <p:spPr>
          <a:xfrm>
            <a:off x="615877" y="1476331"/>
            <a:ext cx="109602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1)  วิธีการออกแบบฐานข้อมูล ปัจจุบันรู้จักกันในนาม </a:t>
            </a:r>
          </a:p>
          <a:p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Structure 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ได้รับการพัฒนาเพื่อสร้างแบบจำลองประมวลผล </a:t>
            </a:r>
          </a:p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โครงสร้างของข้อมูล และเทคนิคการสร้างแผนภาพการไหล  </a:t>
            </a:r>
          </a:p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DFD) 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ช่วยให้องค์กรสามารถระบุได้ว่าระบบข้อมูลจะประมวลผลข้อมูล </a:t>
            </a:r>
          </a:p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เพื่อสนับสนุนการทำงานทางธุรกิจ</a:t>
            </a:r>
          </a:p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	2)  การออกแบบระบบสารสนเทศและเครือข่าย เป็นการเคลื่อนไหวจากเมนเฟรมถึง 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distributed computing 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ทำให้เกิดการเปลี่ยนแปลงของการออกแบบระบบสารสนเทศและเครือข่าย ซึ่งการประมวลผลแบบเครือข่าย จะทำให้ฐานข้อมูลสามารถทำงานได้หลากหลายบนเครื่อง</a:t>
            </a:r>
            <a:r>
              <a:rPr lang="th-TH" sz="3200" b="1" dirty="0" err="1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เซิร์ฟเวอร์</a:t>
            </a:r>
            <a:endParaRPr lang="th-TH" sz="3200" b="1" dirty="0">
              <a:effectLst>
                <a:outerShdw blurRad="50800" dist="38100" dir="5400000" algn="t" rotWithShape="0">
                  <a:schemeClr val="bg1">
                    <a:lumMod val="6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br>
              <a:rPr lang="th-TH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5B3820-555F-A242-9FF4-B08564CDF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58" y="567687"/>
            <a:ext cx="3321743" cy="33217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414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4" y="264263"/>
            <a:ext cx="2833142" cy="83658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368484" y="64768"/>
            <a:ext cx="703104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470481" y="133666"/>
            <a:ext cx="499110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7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67F5ED-3E2E-DE42-BA9B-F91E19E6F671}"/>
              </a:ext>
            </a:extLst>
          </p:cNvPr>
          <p:cNvSpPr txBox="1"/>
          <p:nvPr/>
        </p:nvSpPr>
        <p:spPr>
          <a:xfrm>
            <a:off x="408239" y="1480515"/>
            <a:ext cx="109602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ในยุคนั้น มีการเขียนงานสถาปัตยกรรมข้อมูลเริ่มปรากฏขึ้นครั้งแรก</a:t>
            </a:r>
          </a:p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	ในปี 1987 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Dennis </a:t>
            </a:r>
            <a:r>
              <a:rPr lang="en-US" sz="3200" b="1" dirty="0" err="1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Mulryan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Richard Nolan </a:t>
            </a:r>
            <a:endParaRPr lang="th-TH" sz="3200" b="1" dirty="0">
              <a:effectLst>
                <a:outerShdw blurRad="50800" dist="38100" dir="5400000" algn="t" rotWithShape="0">
                  <a:schemeClr val="bg1">
                    <a:lumMod val="6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เขียนเกี่ยวกับ"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Undertaking and Architecture Program"</a:t>
            </a:r>
          </a:p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	ในปีพ.ศ. 2534 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Brandt Allen 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Andrew Boynton </a:t>
            </a:r>
            <a:endParaRPr lang="th-TH" sz="3200" b="1" dirty="0">
              <a:effectLst>
                <a:outerShdw blurRad="50800" dist="38100" dir="5400000" algn="t" rotWithShape="0">
                  <a:schemeClr val="bg1">
                    <a:lumMod val="6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เขียนบทความเรื่อง "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Information Architecture: In Search" </a:t>
            </a:r>
            <a:endParaRPr lang="th-TH" sz="3200" b="1" dirty="0">
              <a:effectLst>
                <a:outerShdw blurRad="50800" dist="38100" dir="5400000" algn="t" rotWithShape="0">
                  <a:schemeClr val="bg1">
                    <a:lumMod val="65000"/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หรือความคล่องตัวที่มีประสิทธิภาพ "</a:t>
            </a:r>
          </a:p>
          <a:p>
            <a:br>
              <a:rPr lang="th-TH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1B62E3-DAD2-D748-8E17-4ED776510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1" y="1521226"/>
            <a:ext cx="4444917" cy="44449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50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4" y="264263"/>
            <a:ext cx="2833142" cy="83658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368484" y="64768"/>
            <a:ext cx="703104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470481" y="133666"/>
            <a:ext cx="499110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8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A1202A-0FEC-AD45-A3D2-E4BB5FC5BFB0}"/>
              </a:ext>
            </a:extLst>
          </p:cNvPr>
          <p:cNvSpPr txBox="1"/>
          <p:nvPr/>
        </p:nvSpPr>
        <p:spPr>
          <a:xfrm>
            <a:off x="670343" y="1611125"/>
            <a:ext cx="109602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			ในปี 1989 และ 1992 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John Zachman 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ได้ตีพิมพ์ผลงานบทความใน 			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IBM Systems Journal 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เกี่ยวกับแนวคิดระบบสารสนเทศ 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Architecture 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			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(ISA) 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ที่จัดทำเอกสารข้อมูลตามลำดับชั้น และการทำงานของ 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Zachman 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		เพื่อยกระดับการอภิปรายสถาปัตยกรรมกับระดับขององค์กร และกระตุ้นให้การเขียนสถาปัตยกรรมข้อมูลระดับองค์กรดำเนินต่อไป ตลอดช่วงทศวรรษที่ 1990</a:t>
            </a:r>
          </a:p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	ในปี 1992 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Steven </a:t>
            </a:r>
            <a:r>
              <a:rPr lang="en-US" sz="3200" b="1" dirty="0" err="1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Spewak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สร้างผลงานร่วมกับ 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John Zachman 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ได้มีการพัฒนาแนวคิด '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Enterprise Architecture Planning' (EAP) 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โครงการ 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EAP 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แตกต่างไปจากเทคนิคที่มุ่งเน้นสถาปัตยกรรมของปีก่อน ๆ คือ มุ่งเน้นการใช้งาน และวัตถุประสงค์ของ 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IT 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บนพื้นฐานขององค์กร</a:t>
            </a:r>
          </a:p>
          <a:p>
            <a:br>
              <a:rPr lang="th-TH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B0C783-900B-B745-ABEA-A71F47FBC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48" y="1399959"/>
            <a:ext cx="1861666" cy="18616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874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A78BF61-93CE-B34A-AB7F-251407205CED}"/>
              </a:ext>
            </a:extLst>
          </p:cNvPr>
          <p:cNvSpPr/>
          <p:nvPr/>
        </p:nvSpPr>
        <p:spPr>
          <a:xfrm>
            <a:off x="807034" y="264263"/>
            <a:ext cx="2833142" cy="83658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035040"/>
            <a:ext cx="12192000" cy="822960"/>
          </a:xfrm>
          <a:prstGeom prst="rect">
            <a:avLst/>
          </a:prstGeom>
          <a:solidFill>
            <a:srgbClr val="CC33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60020" y="6171883"/>
            <a:ext cx="2194560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บทนำ</a:t>
            </a:r>
            <a:endParaRPr lang="en-US" sz="3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594610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/>
              <a:t>กรอบการทำงาน </a:t>
            </a:r>
            <a:endParaRPr lang="en-US" sz="30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029200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กรอบโครงสร้าง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400925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โครงสร้างลำดับชั้น</a:t>
            </a:r>
            <a:r>
              <a:rPr lang="en-US" sz="3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796462" y="6172200"/>
            <a:ext cx="2194560" cy="502920"/>
          </a:xfrm>
          <a:prstGeom prst="roundRect">
            <a:avLst/>
          </a:prstGeom>
          <a:solidFill>
            <a:srgbClr val="C0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1368484" y="64768"/>
            <a:ext cx="703104" cy="502920"/>
          </a:xfrm>
          <a:prstGeom prst="roundRect">
            <a:avLst/>
          </a:prstGeom>
          <a:solidFill>
            <a:srgbClr val="FF0000"/>
          </a:solidFill>
          <a:ln w="635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1470481" y="133666"/>
            <a:ext cx="499110" cy="3651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fld id="{4898CB5B-ECD6-49EF-9A92-0587FB25A5F1}" type="slidenum">
              <a:rPr lang="en-US" sz="4000" b="1" smtClean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pPr algn="ctr"/>
              <a:t>9</a:t>
            </a:fld>
            <a:endParaRPr 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92EE8-70E7-D94B-B7F7-2D8EBF44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67" y="133666"/>
            <a:ext cx="1129133" cy="11291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A1202A-0FEC-AD45-A3D2-E4BB5FC5BFB0}"/>
              </a:ext>
            </a:extLst>
          </p:cNvPr>
          <p:cNvSpPr txBox="1"/>
          <p:nvPr/>
        </p:nvSpPr>
        <p:spPr>
          <a:xfrm>
            <a:off x="408239" y="1399959"/>
            <a:ext cx="109602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	 ซึ่งการรวมผลงานของ 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John Zachman 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Steven </a:t>
            </a:r>
            <a:r>
              <a:rPr lang="en-US" sz="3200" b="1" dirty="0" err="1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Spewak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ถือเป็นพื้นฐานสำคัญของสถาปัตยกรรมองค์กรที่ใช้อยู่ในปัจจุบัน รวมถึงกรอบ </a:t>
            </a:r>
            <a:r>
              <a:rPr lang="en-US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Cube EA </a:t>
            </a:r>
            <a:r>
              <a:rPr lang="th-TH" sz="3200" b="1" dirty="0">
                <a:effectLst>
                  <a:outerShdw blurRad="50800" dist="38100" dir="5400000" algn="t" rotWithShape="0">
                    <a:schemeClr val="bg1">
                      <a:lumMod val="65000"/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ที่นำมาใช้ในหนังสือเล่มนี้</a:t>
            </a:r>
          </a:p>
          <a:p>
            <a:br>
              <a:rPr lang="th-TH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F475C-5149-6F43-99C0-82ADCC628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351" y="2495363"/>
            <a:ext cx="3608257" cy="36082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956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</TotalTime>
  <Words>452</Words>
  <Application>Microsoft Macintosh PowerPoint</Application>
  <PresentationFormat>Widescreen</PresentationFormat>
  <Paragraphs>286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Cordia New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Nattapon Phomjeam</dc:creator>
  <cp:lastModifiedBy>Microsoft Office User</cp:lastModifiedBy>
  <cp:revision>19</cp:revision>
  <dcterms:created xsi:type="dcterms:W3CDTF">2018-05-12T08:52:46Z</dcterms:created>
  <dcterms:modified xsi:type="dcterms:W3CDTF">2018-05-14T12:49:55Z</dcterms:modified>
</cp:coreProperties>
</file>