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2"/>
  </p:sldMasterIdLst>
  <p:notesMasterIdLst>
    <p:notesMasterId r:id="rId12"/>
  </p:notesMasterIdLst>
  <p:sldIdLst>
    <p:sldId id="264" r:id="rId3"/>
    <p:sldId id="257" r:id="rId4"/>
    <p:sldId id="258" r:id="rId5"/>
    <p:sldId id="259" r:id="rId6"/>
    <p:sldId id="261" r:id="rId7"/>
    <p:sldId id="262" r:id="rId8"/>
    <p:sldId id="263" r:id="rId9"/>
    <p:sldId id="260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3922" autoAdjust="0"/>
  </p:normalViewPr>
  <p:slideViewPr>
    <p:cSldViewPr showGuides="1">
      <p:cViewPr varScale="1">
        <p:scale>
          <a:sx n="72" d="100"/>
          <a:sy n="72" d="100"/>
        </p:scale>
        <p:origin x="135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80F42-9DAF-469C-AFE5-1C0A2BEF4EB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4F84F-9325-42B1-BD5F-F20860E85A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73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sz="1200" b="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</p:spTree>
    <p:extLst>
      <p:ext uri="{BB962C8B-B14F-4D97-AF65-F5344CB8AC3E}">
        <p14:creationId xmlns:p14="http://schemas.microsoft.com/office/powerpoint/2010/main" val="1483688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sz="1200" b="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</p:spTree>
    <p:extLst>
      <p:ext uri="{BB962C8B-B14F-4D97-AF65-F5344CB8AC3E}">
        <p14:creationId xmlns:p14="http://schemas.microsoft.com/office/powerpoint/2010/main" val="2209641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sz="1200" b="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</p:spTree>
    <p:extLst>
      <p:ext uri="{BB962C8B-B14F-4D97-AF65-F5344CB8AC3E}">
        <p14:creationId xmlns:p14="http://schemas.microsoft.com/office/powerpoint/2010/main" val="2954714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sz="1200" b="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</p:spTree>
    <p:extLst>
      <p:ext uri="{BB962C8B-B14F-4D97-AF65-F5344CB8AC3E}">
        <p14:creationId xmlns:p14="http://schemas.microsoft.com/office/powerpoint/2010/main" val="854077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sz="1200" b="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</p:spTree>
    <p:extLst>
      <p:ext uri="{BB962C8B-B14F-4D97-AF65-F5344CB8AC3E}">
        <p14:creationId xmlns:p14="http://schemas.microsoft.com/office/powerpoint/2010/main" val="2252269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sz="1200" b="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</p:spTree>
    <p:extLst>
      <p:ext uri="{BB962C8B-B14F-4D97-AF65-F5344CB8AC3E}">
        <p14:creationId xmlns:p14="http://schemas.microsoft.com/office/powerpoint/2010/main" val="1871597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sz="1200" b="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</p:spTree>
    <p:extLst>
      <p:ext uri="{BB962C8B-B14F-4D97-AF65-F5344CB8AC3E}">
        <p14:creationId xmlns:p14="http://schemas.microsoft.com/office/powerpoint/2010/main" val="912770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sz="1200" b="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</p:spTree>
    <p:extLst>
      <p:ext uri="{BB962C8B-B14F-4D97-AF65-F5344CB8AC3E}">
        <p14:creationId xmlns:p14="http://schemas.microsoft.com/office/powerpoint/2010/main" val="3207884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sz="1200" b="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</p:spTree>
    <p:extLst>
      <p:ext uri="{BB962C8B-B14F-4D97-AF65-F5344CB8AC3E}">
        <p14:creationId xmlns:p14="http://schemas.microsoft.com/office/powerpoint/2010/main" val="41212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/>
              <a:pPr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59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/>
              <a:pPr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9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/>
              <a:pPr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01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/>
              <a:pPr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5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/>
              <a:pPr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2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/>
              <a:pPr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0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/>
              <a:pPr/>
              <a:t>7/27/2018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4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/>
              <a:pPr/>
              <a:t>7/27/2018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7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/>
              <a:pPr/>
              <a:t>7/27/2018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7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/>
              <a:pPr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2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/>
              <a:pPr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7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5785-8A43-4CC4-A705-D4AA7E8DB57F}" type="datetimeFigureOut">
              <a:rPr lang="en-US" smtClean="0"/>
              <a:pPr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B4CE-5129-41CA-A75E-F2AE589D1F4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MSIPCMe72d4ba49cfed8a17187919f" descr="{&quot;HashCode&quot;:891313737,&quot;Placement&quot;:&quot;Footer&quot;,&quot;Top&quot;:519.343,&quot;Left&quot;:264.723541}">
            <a:extLst>
              <a:ext uri="{FF2B5EF4-FFF2-40B4-BE49-F238E27FC236}">
                <a16:creationId xmlns:a16="http://schemas.microsoft.com/office/drawing/2014/main" id="{2FFA0F91-8898-489F-B0DE-F1274E6008DB}"/>
              </a:ext>
            </a:extLst>
          </p:cNvPr>
          <p:cNvSpPr txBox="1"/>
          <p:nvPr userDrawn="1"/>
        </p:nvSpPr>
        <p:spPr>
          <a:xfrm>
            <a:off x="3361989" y="6595656"/>
            <a:ext cx="2420021" cy="262344"/>
          </a:xfrm>
          <a:prstGeom prst="rect">
            <a:avLst/>
          </a:prstGeom>
          <a:noFill/>
        </p:spPr>
        <p:txBody>
          <a:bodyPr vert="horz" wrap="none" t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Classificação da informação: Uso Interno</a:t>
            </a:r>
          </a:p>
        </p:txBody>
      </p:sp>
    </p:spTree>
    <p:extLst>
      <p:ext uri="{BB962C8B-B14F-4D97-AF65-F5344CB8AC3E}">
        <p14:creationId xmlns:p14="http://schemas.microsoft.com/office/powerpoint/2010/main" val="236787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chemeClr val="tx1">
                <a:lumMod val="95000"/>
                <a:lumOff val="5000"/>
              </a:schemeClr>
            </a:gs>
            <a:gs pos="100000">
              <a:schemeClr val="bg1">
                <a:lumMod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33400" y="2283566"/>
            <a:ext cx="8077200" cy="1673352"/>
          </a:xfrm>
          <a:prstGeom prst="rect">
            <a:avLst/>
          </a:prstGeom>
          <a:ln>
            <a:noFill/>
          </a:ln>
        </p:spPr>
        <p:txBody>
          <a:bodyPr vert="horz" lIns="91440" tIns="0" rIns="45720" bIns="0" rtlCol="0" anchor="ctr" anchorCtr="0">
            <a:noAutofit/>
            <a:scene3d>
              <a:camera prst="orthographicFront"/>
              <a:lightRig rig="threePt" dir="t"/>
            </a:scene3d>
            <a:sp3d extrusionH="57150" prstMaterial="metal">
              <a:bevelT w="50800" h="10160" prst="coolSlant"/>
            </a:sp3d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6000" b="1" i="0" u="none" strike="noStrike" cap="none" spc="200" baseline="0" dirty="0">
              <a:solidFill>
                <a:schemeClr val="bg1"/>
              </a:solidFill>
              <a:latin typeface="Corbel"/>
              <a:ea typeface="+mj-ea"/>
              <a:cs typeface="+mj-cs"/>
            </a:endParaRPr>
          </a:p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 i="0" u="none" strike="noStrike" cap="none" spc="200" baseline="0" dirty="0">
                <a:solidFill>
                  <a:schemeClr val="bg1"/>
                </a:solidFill>
                <a:latin typeface="Corbel"/>
                <a:ea typeface="+mj-ea"/>
                <a:cs typeface="+mj-cs"/>
              </a:rPr>
              <a:t>Arquitetura WEB</a:t>
            </a:r>
          </a:p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6000" b="1" spc="200" dirty="0">
              <a:solidFill>
                <a:schemeClr val="bg1"/>
              </a:solidFill>
              <a:latin typeface="Corbel"/>
              <a:ea typeface="+mj-ea"/>
              <a:cs typeface="+mj-cs"/>
            </a:endParaRPr>
          </a:p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i="0" u="none" strike="noStrike" cap="none" spc="200" baseline="0" dirty="0">
                <a:solidFill>
                  <a:schemeClr val="bg1"/>
                </a:solidFill>
                <a:latin typeface="Corbel"/>
                <a:ea typeface="+mj-ea"/>
                <a:cs typeface="+mj-cs"/>
              </a:rPr>
              <a:t>F</a:t>
            </a:r>
            <a:r>
              <a:rPr lang="pt-BR" sz="3200" b="1" spc="200" dirty="0">
                <a:solidFill>
                  <a:schemeClr val="bg1"/>
                </a:solidFill>
                <a:latin typeface="Corbel"/>
                <a:ea typeface="+mj-ea"/>
                <a:cs typeface="+mj-cs"/>
              </a:rPr>
              <a:t>ábio </a:t>
            </a:r>
          </a:p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i="0" u="none" strike="noStrike" cap="none" spc="200" baseline="0" dirty="0">
                <a:solidFill>
                  <a:schemeClr val="bg1"/>
                </a:solidFill>
                <a:latin typeface="Corbel"/>
                <a:ea typeface="+mj-ea"/>
                <a:cs typeface="+mj-cs"/>
              </a:rPr>
              <a:t>Leandro A</a:t>
            </a:r>
            <a:r>
              <a:rPr lang="pt-BR" sz="3200" b="1" spc="200" dirty="0">
                <a:solidFill>
                  <a:schemeClr val="bg1"/>
                </a:solidFill>
                <a:latin typeface="Corbel"/>
                <a:ea typeface="+mj-ea"/>
                <a:cs typeface="+mj-cs"/>
              </a:rPr>
              <a:t>kira</a:t>
            </a:r>
          </a:p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i="0" u="none" strike="noStrike" cap="none" spc="200" baseline="0" dirty="0">
                <a:solidFill>
                  <a:schemeClr val="bg1"/>
                </a:solidFill>
                <a:latin typeface="Corbel"/>
                <a:ea typeface="+mj-ea"/>
                <a:cs typeface="+mj-cs"/>
              </a:rPr>
              <a:t>Viní</a:t>
            </a:r>
            <a:r>
              <a:rPr lang="pt-BR" sz="3200" b="1" spc="200" dirty="0">
                <a:solidFill>
                  <a:schemeClr val="bg1"/>
                </a:solidFill>
                <a:latin typeface="Corbel"/>
                <a:ea typeface="+mj-ea"/>
                <a:cs typeface="+mj-cs"/>
              </a:rPr>
              <a:t>cius</a:t>
            </a:r>
          </a:p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i="0" u="none" strike="noStrike" cap="none" spc="200" baseline="0" dirty="0">
                <a:solidFill>
                  <a:schemeClr val="bg1"/>
                </a:solidFill>
                <a:latin typeface="Corbel"/>
                <a:ea typeface="+mj-ea"/>
                <a:cs typeface="+mj-cs"/>
              </a:rPr>
              <a:t>W</a:t>
            </a:r>
            <a:r>
              <a:rPr lang="pt-BR" sz="3200" b="1" spc="200" dirty="0">
                <a:solidFill>
                  <a:schemeClr val="bg1"/>
                </a:solidFill>
                <a:latin typeface="Corbel"/>
                <a:ea typeface="+mj-ea"/>
                <a:cs typeface="+mj-cs"/>
              </a:rPr>
              <a:t>agner</a:t>
            </a:r>
            <a:endParaRPr lang="pt-BR" sz="3200" b="1" i="0" u="none" strike="noStrike" cap="none" spc="200" baseline="0" dirty="0">
              <a:solidFill>
                <a:schemeClr val="bg1"/>
              </a:solidFill>
              <a:latin typeface="Corbel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321052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chemeClr val="tx1">
                <a:lumMod val="95000"/>
                <a:lumOff val="5000"/>
              </a:schemeClr>
            </a:gs>
            <a:gs pos="100000">
              <a:schemeClr val="bg1">
                <a:lumMod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33400" y="2283566"/>
            <a:ext cx="8077200" cy="1673352"/>
          </a:xfrm>
          <a:prstGeom prst="rect">
            <a:avLst/>
          </a:prstGeom>
          <a:ln>
            <a:noFill/>
          </a:ln>
        </p:spPr>
        <p:txBody>
          <a:bodyPr vert="horz" lIns="91440" tIns="0" rIns="45720" bIns="0" rtlCol="0" anchor="ctr" anchorCtr="0">
            <a:noAutofit/>
            <a:scene3d>
              <a:camera prst="orthographicFront"/>
              <a:lightRig rig="threePt" dir="t"/>
            </a:scene3d>
            <a:sp3d extrusionH="57150" prstMaterial="metal">
              <a:bevelT w="50800" h="10160" prst="coolSlant"/>
            </a:sp3d>
          </a:bodyPr>
          <a:lstStyle/>
          <a:p>
            <a:pPr marL="857250" marR="0" indent="-8572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6000" b="1" spc="200" dirty="0">
              <a:solidFill>
                <a:schemeClr val="bg1"/>
              </a:solidFill>
              <a:latin typeface="Corbel"/>
              <a:ea typeface="+mj-ea"/>
              <a:cs typeface="+mj-cs"/>
            </a:endParaRPr>
          </a:p>
          <a:p>
            <a:pPr marL="857250" marR="0" indent="-8572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4000" b="1" spc="200" dirty="0">
              <a:solidFill>
                <a:schemeClr val="bg1"/>
              </a:solidFill>
              <a:latin typeface="Corbel"/>
              <a:ea typeface="+mj-ea"/>
              <a:cs typeface="+mj-cs"/>
            </a:endParaRPr>
          </a:p>
          <a:p>
            <a:pPr marL="857250" marR="0" indent="-8572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4000" b="1" spc="200" dirty="0">
              <a:solidFill>
                <a:schemeClr val="bg1"/>
              </a:solidFill>
              <a:latin typeface="Corbel"/>
              <a:ea typeface="+mj-ea"/>
              <a:cs typeface="+mj-cs"/>
            </a:endParaRPr>
          </a:p>
          <a:p>
            <a:pPr marL="857250" marR="0" indent="-8572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4000" b="1" spc="200" dirty="0">
              <a:solidFill>
                <a:schemeClr val="bg1"/>
              </a:solidFill>
              <a:latin typeface="Corbel"/>
              <a:ea typeface="+mj-ea"/>
              <a:cs typeface="+mj-cs"/>
            </a:endParaRPr>
          </a:p>
          <a:p>
            <a:pPr marL="857250" marR="0" indent="-8572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4000" b="1" spc="200" dirty="0">
              <a:solidFill>
                <a:schemeClr val="bg1"/>
              </a:solidFill>
              <a:latin typeface="Corbel"/>
              <a:ea typeface="+mj-ea"/>
              <a:cs typeface="+mj-cs"/>
            </a:endParaRPr>
          </a:p>
          <a:p>
            <a:pPr marL="857250" marR="0" indent="-8572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4000" b="1" spc="200" dirty="0">
              <a:solidFill>
                <a:schemeClr val="bg1"/>
              </a:solidFill>
              <a:latin typeface="Corbel"/>
              <a:ea typeface="+mj-ea"/>
              <a:cs typeface="+mj-cs"/>
            </a:endParaRPr>
          </a:p>
          <a:p>
            <a:pPr marL="857250" marR="0" indent="-8572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4000" b="1" spc="200" dirty="0">
                <a:solidFill>
                  <a:schemeClr val="bg1"/>
                </a:solidFill>
                <a:latin typeface="Corbel"/>
                <a:ea typeface="+mj-ea"/>
                <a:cs typeface="+mj-cs"/>
              </a:rPr>
              <a:t>Introdução</a:t>
            </a:r>
          </a:p>
          <a:p>
            <a:pPr marL="857250" marR="0" indent="-8572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4000" b="1" spc="200" dirty="0">
                <a:solidFill>
                  <a:schemeClr val="bg1"/>
                </a:solidFill>
                <a:latin typeface="Corbel"/>
                <a:ea typeface="+mj-ea"/>
                <a:cs typeface="+mj-cs"/>
              </a:rPr>
              <a:t>Visão dos </a:t>
            </a:r>
            <a:r>
              <a:rPr lang="pt-BR" sz="4000" b="1" spc="200" dirty="0" err="1">
                <a:solidFill>
                  <a:schemeClr val="bg1"/>
                </a:solidFill>
                <a:latin typeface="Corbel"/>
                <a:ea typeface="+mj-ea"/>
                <a:cs typeface="+mj-cs"/>
              </a:rPr>
              <a:t>MVAs</a:t>
            </a:r>
            <a:endParaRPr lang="pt-BR" sz="4000" b="1" spc="200" dirty="0">
              <a:solidFill>
                <a:schemeClr val="bg1"/>
              </a:solidFill>
              <a:latin typeface="Corbel"/>
              <a:ea typeface="+mj-ea"/>
              <a:cs typeface="+mj-cs"/>
            </a:endParaRPr>
          </a:p>
          <a:p>
            <a:pPr marL="857250" marR="0" indent="-85725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4000" b="1" i="0" u="none" strike="noStrike" cap="none" spc="200" baseline="0">
                <a:solidFill>
                  <a:schemeClr val="bg1"/>
                </a:solidFill>
                <a:latin typeface="Corbel"/>
                <a:ea typeface="+mj-ea"/>
                <a:cs typeface="+mj-cs"/>
              </a:rPr>
              <a:t>Demos</a:t>
            </a:r>
            <a:endParaRPr lang="pt-BR" sz="6000" b="1" i="0" u="none" strike="noStrike" cap="none" spc="200" baseline="0" dirty="0">
              <a:solidFill>
                <a:schemeClr val="bg1"/>
              </a:solidFill>
              <a:latin typeface="Corbel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535671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chemeClr val="tx1">
                <a:lumMod val="95000"/>
                <a:lumOff val="5000"/>
              </a:schemeClr>
            </a:gs>
            <a:gs pos="100000">
              <a:schemeClr val="bg1">
                <a:lumMod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1520" y="116632"/>
            <a:ext cx="8077200" cy="864096"/>
          </a:xfrm>
          <a:prstGeom prst="rect">
            <a:avLst/>
          </a:prstGeom>
          <a:ln>
            <a:noFill/>
          </a:ln>
        </p:spPr>
        <p:txBody>
          <a:bodyPr vert="horz" lIns="91440" tIns="0" rIns="45720" bIns="0" rtlCol="0" anchor="ctr" anchorCtr="0">
            <a:noAutofit/>
            <a:scene3d>
              <a:camera prst="orthographicFront"/>
              <a:lightRig rig="threePt" dir="t"/>
            </a:scene3d>
            <a:sp3d extrusionH="57150" prstMaterial="metal">
              <a:bevelT w="50800" h="10160" prst="coolSlant"/>
            </a:sp3d>
          </a:bodyPr>
          <a:lstStyle/>
          <a:p>
            <a:pPr marR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300" b="1" spc="200" dirty="0">
                <a:solidFill>
                  <a:schemeClr val="bg1"/>
                </a:solidFill>
                <a:latin typeface="Corbel"/>
                <a:ea typeface="+mj-ea"/>
                <a:cs typeface="+mj-cs"/>
              </a:rPr>
              <a:t>Introdução – Modelo de Arquitetura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A2FCB66-79B8-4DD5-A37A-871E15FF4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700808"/>
            <a:ext cx="8496944" cy="490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6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chemeClr val="tx1">
                <a:lumMod val="95000"/>
                <a:lumOff val="5000"/>
              </a:schemeClr>
            </a:gs>
            <a:gs pos="100000">
              <a:schemeClr val="bg1">
                <a:lumMod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23528" y="620688"/>
            <a:ext cx="8077200" cy="720080"/>
          </a:xfrm>
          <a:prstGeom prst="rect">
            <a:avLst/>
          </a:prstGeom>
          <a:ln>
            <a:noFill/>
          </a:ln>
        </p:spPr>
        <p:txBody>
          <a:bodyPr vert="horz" lIns="91440" tIns="0" rIns="45720" bIns="0" rtlCol="0" anchor="ctr" anchorCtr="0">
            <a:noAutofit/>
            <a:scene3d>
              <a:camera prst="orthographicFront"/>
              <a:lightRig rig="threePt" dir="t"/>
            </a:scene3d>
            <a:sp3d extrusionH="57150" prstMaterial="metal">
              <a:bevelT w="50800" h="10160" prst="coolSlant"/>
            </a:sp3d>
          </a:bodyPr>
          <a:lstStyle/>
          <a:p>
            <a:pPr marR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4000" b="1" spc="200" dirty="0">
                <a:solidFill>
                  <a:schemeClr val="bg1"/>
                </a:solidFill>
                <a:latin typeface="Corbel"/>
                <a:ea typeface="+mj-ea"/>
                <a:cs typeface="+mj-cs"/>
              </a:rPr>
              <a:t>Tecnologias utilizadas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3E3A60-63E5-4424-81D2-CC0C715B0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006421"/>
            <a:ext cx="1349937" cy="142257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86F00AD-E13B-4C50-9206-0171AFC0A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052" y="2040961"/>
            <a:ext cx="1349937" cy="138803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D88CB0A-8295-407F-8F19-B25D39EE7A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36" y="2154027"/>
            <a:ext cx="2466667" cy="116190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BB0FE91-7BAC-4F65-96FD-02A8730392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1504" y="4221088"/>
            <a:ext cx="2376516" cy="177747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DC102AE-6737-402D-B744-011DDFF825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8201" y="4129191"/>
            <a:ext cx="2635680" cy="178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2885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chemeClr val="tx1">
                <a:lumMod val="95000"/>
                <a:lumOff val="5000"/>
              </a:schemeClr>
            </a:gs>
            <a:gs pos="100000">
              <a:schemeClr val="bg1">
                <a:lumMod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5261" y="0"/>
            <a:ext cx="8077200" cy="720080"/>
          </a:xfrm>
          <a:prstGeom prst="rect">
            <a:avLst/>
          </a:prstGeom>
          <a:ln>
            <a:noFill/>
          </a:ln>
        </p:spPr>
        <p:txBody>
          <a:bodyPr vert="horz" lIns="91440" tIns="0" rIns="45720" bIns="0" rtlCol="0" anchor="ctr" anchorCtr="0">
            <a:noAutofit/>
            <a:scene3d>
              <a:camera prst="orthographicFront"/>
              <a:lightRig rig="threePt" dir="t"/>
            </a:scene3d>
            <a:sp3d extrusionH="57150" prstMaterial="metal">
              <a:bevelT w="50800" h="10160" prst="coolSlant"/>
            </a:sp3d>
          </a:bodyPr>
          <a:lstStyle/>
          <a:p>
            <a:r>
              <a:rPr lang="pt-BR" sz="3600" b="1" spc="200" dirty="0">
                <a:solidFill>
                  <a:schemeClr val="bg1"/>
                </a:solidFill>
                <a:latin typeface="Corbel"/>
              </a:rPr>
              <a:t>Mapa Deployment: </a:t>
            </a:r>
            <a:r>
              <a:rPr lang="pt-BR" sz="3600" b="1" spc="200" dirty="0">
                <a:solidFill>
                  <a:schemeClr val="bg1"/>
                </a:solidFill>
                <a:latin typeface="Corbel"/>
                <a:ea typeface="+mj-ea"/>
                <a:cs typeface="+mj-cs"/>
              </a:rPr>
              <a:t>Release 0.1.0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19AC9E1-8CD1-4033-B675-60B8F442B56D}"/>
              </a:ext>
            </a:extLst>
          </p:cNvPr>
          <p:cNvSpPr txBox="1"/>
          <p:nvPr/>
        </p:nvSpPr>
        <p:spPr>
          <a:xfrm>
            <a:off x="6372200" y="1150243"/>
            <a:ext cx="2494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Captura e Armazenagem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5E2BD0-3681-4F2C-AE2A-7BB9E4961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12" y="1988840"/>
            <a:ext cx="9180512" cy="326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8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chemeClr val="tx1">
                <a:lumMod val="95000"/>
                <a:lumOff val="5000"/>
              </a:schemeClr>
            </a:gs>
            <a:gs pos="100000">
              <a:schemeClr val="bg1">
                <a:lumMod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3192" y="0"/>
            <a:ext cx="8077200" cy="720080"/>
          </a:xfrm>
          <a:prstGeom prst="rect">
            <a:avLst/>
          </a:prstGeom>
          <a:ln>
            <a:noFill/>
          </a:ln>
        </p:spPr>
        <p:txBody>
          <a:bodyPr vert="horz" lIns="91440" tIns="0" rIns="45720" bIns="0" rtlCol="0" anchor="ctr" anchorCtr="0">
            <a:noAutofit/>
            <a:scene3d>
              <a:camera prst="orthographicFront"/>
              <a:lightRig rig="threePt" dir="t"/>
            </a:scene3d>
            <a:sp3d extrusionH="57150" prstMaterial="metal">
              <a:bevelT w="50800" h="10160" prst="coolSlant"/>
            </a:sp3d>
          </a:bodyPr>
          <a:lstStyle/>
          <a:p>
            <a:pPr marR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3600" b="1" spc="200" dirty="0">
                <a:solidFill>
                  <a:schemeClr val="bg1"/>
                </a:solidFill>
                <a:latin typeface="Corbel"/>
                <a:ea typeface="+mj-ea"/>
                <a:cs typeface="+mj-cs"/>
              </a:rPr>
              <a:t>Mapa Deployment: Release 0.2.0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C2D2442-E12C-4718-9812-31864177BB5B}"/>
              </a:ext>
            </a:extLst>
          </p:cNvPr>
          <p:cNvSpPr txBox="1"/>
          <p:nvPr/>
        </p:nvSpPr>
        <p:spPr>
          <a:xfrm>
            <a:off x="5004049" y="156144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Captura e Armazenagem em  BD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431B5F7-7A63-4B24-9D2F-7076D8EE1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8840"/>
            <a:ext cx="9144000" cy="343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8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chemeClr val="tx1">
                <a:lumMod val="95000"/>
                <a:lumOff val="5000"/>
              </a:schemeClr>
            </a:gs>
            <a:gs pos="100000">
              <a:schemeClr val="bg1">
                <a:lumMod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3192" y="-1335"/>
            <a:ext cx="8077200" cy="720080"/>
          </a:xfrm>
          <a:prstGeom prst="rect">
            <a:avLst/>
          </a:prstGeom>
          <a:ln>
            <a:noFill/>
          </a:ln>
        </p:spPr>
        <p:txBody>
          <a:bodyPr vert="horz" lIns="91440" tIns="0" rIns="45720" bIns="0" rtlCol="0" anchor="ctr" anchorCtr="0">
            <a:noAutofit/>
            <a:scene3d>
              <a:camera prst="orthographicFront"/>
              <a:lightRig rig="threePt" dir="t"/>
            </a:scene3d>
            <a:sp3d extrusionH="57150" prstMaterial="metal">
              <a:bevelT w="50800" h="10160" prst="coolSlant"/>
            </a:sp3d>
          </a:bodyPr>
          <a:lstStyle/>
          <a:p>
            <a:r>
              <a:rPr lang="pt-BR" sz="3600" b="1" spc="200" dirty="0">
                <a:solidFill>
                  <a:schemeClr val="bg1"/>
                </a:solidFill>
                <a:latin typeface="Corbel"/>
              </a:rPr>
              <a:t>Mapa Deployment: </a:t>
            </a:r>
            <a:r>
              <a:rPr lang="pt-BR" sz="3600" b="1" spc="200" dirty="0">
                <a:solidFill>
                  <a:schemeClr val="bg1"/>
                </a:solidFill>
                <a:latin typeface="Corbel"/>
                <a:ea typeface="+mj-ea"/>
                <a:cs typeface="+mj-cs"/>
              </a:rPr>
              <a:t>Release 0.3.0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124710A-88B9-449B-B188-34C51B798C21}"/>
              </a:ext>
            </a:extLst>
          </p:cNvPr>
          <p:cNvSpPr/>
          <p:nvPr/>
        </p:nvSpPr>
        <p:spPr>
          <a:xfrm>
            <a:off x="3993577" y="3358166"/>
            <a:ext cx="4826895" cy="2226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F731AD0-E80C-4B9D-B7BA-AC56DD8F5291}"/>
              </a:ext>
            </a:extLst>
          </p:cNvPr>
          <p:cNvCxnSpPr>
            <a:cxnSpLocks/>
          </p:cNvCxnSpPr>
          <p:nvPr/>
        </p:nvCxnSpPr>
        <p:spPr>
          <a:xfrm flipV="1">
            <a:off x="6137016" y="1987099"/>
            <a:ext cx="1099280" cy="130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0A36F8DD-BB6E-44FC-9FC7-EFD4791F8DA9}"/>
              </a:ext>
            </a:extLst>
          </p:cNvPr>
          <p:cNvSpPr txBox="1"/>
          <p:nvPr/>
        </p:nvSpPr>
        <p:spPr>
          <a:xfrm>
            <a:off x="6407024" y="958369"/>
            <a:ext cx="3288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Amazon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Conceitos de Fila </a:t>
            </a:r>
          </a:p>
          <a:p>
            <a:r>
              <a:rPr lang="pt-BR" dirty="0">
                <a:solidFill>
                  <a:schemeClr val="bg1"/>
                </a:solidFill>
              </a:rPr>
              <a:t>Novos micro serviços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E029269-90FC-478A-A482-6BDB652B8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12" y="2138264"/>
            <a:ext cx="9144000" cy="370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8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chemeClr val="tx1">
                <a:lumMod val="95000"/>
                <a:lumOff val="5000"/>
              </a:schemeClr>
            </a:gs>
            <a:gs pos="100000">
              <a:schemeClr val="bg1">
                <a:lumMod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23528" y="620688"/>
            <a:ext cx="8077200" cy="720080"/>
          </a:xfrm>
          <a:prstGeom prst="rect">
            <a:avLst/>
          </a:prstGeom>
          <a:ln>
            <a:noFill/>
          </a:ln>
        </p:spPr>
        <p:txBody>
          <a:bodyPr vert="horz" lIns="91440" tIns="0" rIns="45720" bIns="0" rtlCol="0" anchor="ctr" anchorCtr="0">
            <a:noAutofit/>
            <a:scene3d>
              <a:camera prst="orthographicFront"/>
              <a:lightRig rig="threePt" dir="t"/>
            </a:scene3d>
            <a:sp3d extrusionH="57150" prstMaterial="metal">
              <a:bevelT w="50800" h="10160" prst="coolSlant"/>
            </a:sp3d>
          </a:bodyPr>
          <a:lstStyle/>
          <a:p>
            <a:pPr marR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4000" b="1" spc="200" dirty="0">
                <a:solidFill>
                  <a:schemeClr val="bg1"/>
                </a:solidFill>
                <a:latin typeface="Corbel"/>
                <a:ea typeface="+mj-ea"/>
                <a:cs typeface="+mj-cs"/>
              </a:rPr>
              <a:t>Demo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BD8040B-6E43-4774-B4CC-6313D5C5D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844824"/>
            <a:ext cx="8587509" cy="457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4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chemeClr val="tx1">
                <a:lumMod val="95000"/>
                <a:lumOff val="5000"/>
              </a:schemeClr>
            </a:gs>
            <a:gs pos="100000">
              <a:schemeClr val="bg1">
                <a:lumMod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23528" y="620688"/>
            <a:ext cx="8077200" cy="720080"/>
          </a:xfrm>
          <a:prstGeom prst="rect">
            <a:avLst/>
          </a:prstGeom>
          <a:ln>
            <a:noFill/>
          </a:ln>
        </p:spPr>
        <p:txBody>
          <a:bodyPr vert="horz" lIns="91440" tIns="0" rIns="45720" bIns="0" rtlCol="0" anchor="ctr" anchorCtr="0">
            <a:noAutofit/>
            <a:scene3d>
              <a:camera prst="orthographicFront"/>
              <a:lightRig rig="threePt" dir="t"/>
            </a:scene3d>
            <a:sp3d extrusionH="57150" prstMaterial="metal">
              <a:bevelT w="50800" h="10160" prst="coolSlant"/>
            </a:sp3d>
          </a:bodyPr>
          <a:lstStyle/>
          <a:p>
            <a:pPr marR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pt-BR" sz="9600" b="1" spc="200" dirty="0">
              <a:solidFill>
                <a:schemeClr val="bg1"/>
              </a:solidFill>
              <a:latin typeface="Corbel"/>
              <a:ea typeface="+mj-ea"/>
              <a:cs typeface="+mj-cs"/>
            </a:endParaRPr>
          </a:p>
          <a:p>
            <a:pPr marR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pt-BR" sz="9600" b="1" spc="200" dirty="0">
              <a:solidFill>
                <a:schemeClr val="bg1"/>
              </a:solidFill>
              <a:latin typeface="Corbel"/>
              <a:ea typeface="+mj-ea"/>
              <a:cs typeface="+mj-cs"/>
            </a:endParaRPr>
          </a:p>
          <a:p>
            <a:pPr marR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pt-BR" sz="9600" b="1" spc="200" dirty="0">
              <a:solidFill>
                <a:schemeClr val="bg1"/>
              </a:solidFill>
              <a:latin typeface="Corbel"/>
              <a:ea typeface="+mj-ea"/>
              <a:cs typeface="+mj-cs"/>
            </a:endParaRPr>
          </a:p>
          <a:p>
            <a:pPr marR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9600" b="1" spc="200" dirty="0">
                <a:solidFill>
                  <a:schemeClr val="bg1"/>
                </a:solidFill>
                <a:latin typeface="Corbel"/>
                <a:ea typeface="+mj-ea"/>
                <a:cs typeface="+mj-cs"/>
              </a:rPr>
              <a:t>Obrigado!!</a:t>
            </a:r>
          </a:p>
        </p:txBody>
      </p:sp>
    </p:spTree>
    <p:extLst>
      <p:ext uri="{BB962C8B-B14F-4D97-AF65-F5344CB8AC3E}">
        <p14:creationId xmlns:p14="http://schemas.microsoft.com/office/powerpoint/2010/main" val="207088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rome_text_with_reflec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90D9143-156A-4DB3-9FA9-E805AC6868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Texto cromado com reflexo</Template>
  <TotalTime>0</TotalTime>
  <Words>52</Words>
  <Application>Microsoft Office PowerPoint</Application>
  <PresentationFormat>Apresentação na tela (4:3)</PresentationFormat>
  <Paragraphs>31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Chrome_text_with_reflection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2018-07-27T04:14:32Z</dcterms:created>
  <dcterms:modified xsi:type="dcterms:W3CDTF">2018-07-27T22:53:52Z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TC024217159991</vt:lpwstr>
  </property>
  <property fmtid="{D5CDD505-2E9C-101B-9397-08002B2CF9AE}" pid="3" name="MSIP_Label_99deea41-824f-4c3c-afd5-7afdfc16eee8_Enabled">
    <vt:lpwstr>True</vt:lpwstr>
  </property>
  <property fmtid="{D5CDD505-2E9C-101B-9397-08002B2CF9AE}" pid="4" name="MSIP_Label_99deea41-824f-4c3c-afd5-7afdfc16eee8_SiteId">
    <vt:lpwstr>3223964c-6e1f-48ba-b705-423351281a8c</vt:lpwstr>
  </property>
  <property fmtid="{D5CDD505-2E9C-101B-9397-08002B2CF9AE}" pid="5" name="MSIP_Label_99deea41-824f-4c3c-afd5-7afdfc16eee8_Ref">
    <vt:lpwstr>https://api.informationprotection.azure.com/api/3223964c-6e1f-48ba-b705-423351281a8c</vt:lpwstr>
  </property>
  <property fmtid="{D5CDD505-2E9C-101B-9397-08002B2CF9AE}" pid="6" name="MSIP_Label_99deea41-824f-4c3c-afd5-7afdfc16eee8_SetBy">
    <vt:lpwstr>fabio_castilhos@sicredi.com.br</vt:lpwstr>
  </property>
  <property fmtid="{D5CDD505-2E9C-101B-9397-08002B2CF9AE}" pid="7" name="MSIP_Label_99deea41-824f-4c3c-afd5-7afdfc16eee8_SetDate">
    <vt:lpwstr>2018-07-27T16:10:53.8652372-03:00</vt:lpwstr>
  </property>
  <property fmtid="{D5CDD505-2E9C-101B-9397-08002B2CF9AE}" pid="8" name="MSIP_Label_99deea41-824f-4c3c-afd5-7afdfc16eee8_Name">
    <vt:lpwstr>Uso Interno</vt:lpwstr>
  </property>
  <property fmtid="{D5CDD505-2E9C-101B-9397-08002B2CF9AE}" pid="9" name="MSIP_Label_99deea41-824f-4c3c-afd5-7afdfc16eee8_Application">
    <vt:lpwstr>Microsoft Azure Information Protection</vt:lpwstr>
  </property>
  <property fmtid="{D5CDD505-2E9C-101B-9397-08002B2CF9AE}" pid="10" name="MSIP_Label_99deea41-824f-4c3c-afd5-7afdfc16eee8_Extended_MSFT_Method">
    <vt:lpwstr>Automatic</vt:lpwstr>
  </property>
  <property fmtid="{D5CDD505-2E9C-101B-9397-08002B2CF9AE}" pid="11" name="Sensitivity">
    <vt:lpwstr>Uso Interno</vt:lpwstr>
  </property>
</Properties>
</file>