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ed Hat Display"/>
      <p:regular r:id="rId18"/>
      <p:bold r:id="rId19"/>
      <p:italic r:id="rId20"/>
      <p:boldItalic r:id="rId21"/>
    </p:embeddedFont>
    <p:embeddedFont>
      <p:font typeface="Syne"/>
      <p:regular r:id="rId22"/>
      <p:bold r:id="rId23"/>
    </p:embeddedFont>
    <p:embeddedFont>
      <p:font typeface="Black Han Sans"/>
      <p:regular r:id="rId24"/>
    </p:embeddedFont>
    <p:embeddedFont>
      <p:font typeface="Francois One"/>
      <p:regular r:id="rId25"/>
    </p:embeddedFont>
    <p:embeddedFont>
      <p:font typeface="Syne SemiBold"/>
      <p:regular r:id="rId26"/>
      <p:bold r:id="rId27"/>
    </p:embeddedFont>
    <p:embeddedFont>
      <p:font typeface="Barlow SemiBold"/>
      <p:regular r:id="rId28"/>
      <p:bold r:id="rId29"/>
      <p:italic r:id="rId30"/>
      <p:boldItalic r:id="rId31"/>
    </p:embeddedFont>
    <p:embeddedFont>
      <p:font typeface="Commissioner ExtraBold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-italic.fntdata"/><Relationship Id="rId22" Type="http://schemas.openxmlformats.org/officeDocument/2006/relationships/font" Target="fonts/Syne-regular.fntdata"/><Relationship Id="rId21" Type="http://schemas.openxmlformats.org/officeDocument/2006/relationships/font" Target="fonts/RedHatDisplay-boldItalic.fntdata"/><Relationship Id="rId24" Type="http://schemas.openxmlformats.org/officeDocument/2006/relationships/font" Target="fonts/BlackHanSans-regular.fntdata"/><Relationship Id="rId23" Type="http://schemas.openxmlformats.org/officeDocument/2006/relationships/font" Target="fonts/Syn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yneSemiBold-regular.fntdata"/><Relationship Id="rId25" Type="http://schemas.openxmlformats.org/officeDocument/2006/relationships/font" Target="fonts/FrancoisOne-regular.fntdata"/><Relationship Id="rId28" Type="http://schemas.openxmlformats.org/officeDocument/2006/relationships/font" Target="fonts/BarlowSemiBold-regular.fntdata"/><Relationship Id="rId27" Type="http://schemas.openxmlformats.org/officeDocument/2006/relationships/font" Target="fonts/Syne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Bold-boldItalic.fntdata"/><Relationship Id="rId30" Type="http://schemas.openxmlformats.org/officeDocument/2006/relationships/font" Target="fonts/BarlowSemiBold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CommissionerExtraBold-bold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36" Type="http://schemas.openxmlformats.org/officeDocument/2006/relationships/font" Target="fonts/OpenSans-boldItalic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edHatDisplay-bold.fntdata"/><Relationship Id="rId18" Type="http://schemas.openxmlformats.org/officeDocument/2006/relationships/font" Target="fonts/RedHat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710ee6a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710ee6a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10ee6ad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710ee6ad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710ee6ad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710ee6ad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3ca2dbc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3ca2dbc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3ca2dbc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3ca2dbc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710ee6ad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710ee6ad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710ee6ad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710ee6ad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710ee6a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710ee6a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2794625" y="4306375"/>
            <a:ext cx="4747219" cy="887388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 rot="5400000">
            <a:off x="-471136" y="3834293"/>
            <a:ext cx="2246179" cy="1460600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flipH="1">
            <a:off x="-30975" y="-39975"/>
            <a:ext cx="3514322" cy="226390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6772625" y="39003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3925525" y="1406850"/>
            <a:ext cx="45519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3927157" y="3342625"/>
            <a:ext cx="45486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title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3" type="title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4" type="title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title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8" type="subTitle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3" type="title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rot="10800000">
            <a:off x="7126268" y="-29887"/>
            <a:ext cx="2117712" cy="1377063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>
            <a:off x="-3093192" y="2632759"/>
            <a:ext cx="4684127" cy="3017491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10800000">
            <a:off x="-3346390" y="1967594"/>
            <a:ext cx="5871840" cy="3682656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595700" y="3157300"/>
            <a:ext cx="59526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595700" y="1611800"/>
            <a:ext cx="59514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flipH="1" rot="10800000">
            <a:off x="6726600" y="-233325"/>
            <a:ext cx="2947210" cy="1506323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10800000">
            <a:off x="-798250" y="3199269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10369521">
            <a:off x="-177835" y="3407852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10800000">
            <a:off x="7318425" y="-149877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21275" y="-60700"/>
            <a:ext cx="2635657" cy="1136802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6034253" y="4475810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78249" y="3718907"/>
            <a:ext cx="23094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2" type="title"/>
          </p:nvPr>
        </p:nvSpPr>
        <p:spPr>
          <a:xfrm>
            <a:off x="3415350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3" type="subTitle"/>
          </p:nvPr>
        </p:nvSpPr>
        <p:spPr>
          <a:xfrm>
            <a:off x="3415350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6"/>
          <p:cNvSpPr txBox="1"/>
          <p:nvPr>
            <p:ph idx="4" type="title"/>
          </p:nvPr>
        </p:nvSpPr>
        <p:spPr>
          <a:xfrm>
            <a:off x="6031851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5" type="subTitle"/>
          </p:nvPr>
        </p:nvSpPr>
        <p:spPr>
          <a:xfrm>
            <a:off x="6031851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6"/>
          <p:cNvSpPr txBox="1"/>
          <p:nvPr>
            <p:ph idx="6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7749100" y="350502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576600" y="3109350"/>
            <a:ext cx="4460258" cy="227964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18840" y="4487355"/>
            <a:ext cx="946605" cy="720462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0445712">
            <a:off x="82197" y="-539280"/>
            <a:ext cx="3641534" cy="3508483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66325" y="1334050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3929675" y="4535527"/>
            <a:ext cx="4002127" cy="748110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615100" y="3954513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flipH="1" rot="10800000">
            <a:off x="-79600" y="-109724"/>
            <a:ext cx="2755853" cy="596752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905375" y="2156701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907862" y="2737725"/>
            <a:ext cx="2093100" cy="10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19"/>
          <p:cNvSpPr txBox="1"/>
          <p:nvPr>
            <p:ph idx="2" type="title"/>
          </p:nvPr>
        </p:nvSpPr>
        <p:spPr>
          <a:xfrm>
            <a:off x="6144625" y="2015125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3" type="subTitle"/>
          </p:nvPr>
        </p:nvSpPr>
        <p:spPr>
          <a:xfrm>
            <a:off x="6144637" y="2589995"/>
            <a:ext cx="2094000" cy="10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19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804300" y="4317374"/>
            <a:ext cx="2023768" cy="13159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3180931">
            <a:off x="6093995" y="-214534"/>
            <a:ext cx="3897900" cy="199199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2" type="title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p20"/>
          <p:cNvSpPr txBox="1"/>
          <p:nvPr>
            <p:ph hasCustomPrompt="1" idx="3" type="title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/>
          <p:nvPr>
            <p:ph idx="4" type="title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5" type="subTitle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6" type="title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7" type="title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8" type="subTitle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0"/>
          <p:cNvSpPr txBox="1"/>
          <p:nvPr>
            <p:ph hasCustomPrompt="1" idx="9" type="title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6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 flipH="1" rot="10800000">
            <a:off x="7837877" y="2932289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-1316617" y="-131060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10800000">
            <a:off x="-1339675" y="4064989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1203750" y="2252577"/>
            <a:ext cx="3265200" cy="11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12000" y="-8083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107775" y="-1417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925" y="467890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2"/>
          <p:cNvSpPr/>
          <p:nvPr/>
        </p:nvSpPr>
        <p:spPr>
          <a:xfrm rot="10800000">
            <a:off x="6981453" y="459903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flipH="1">
            <a:off x="8110630" y="-4636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flipH="1">
            <a:off x="-2205846" y="-379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flipH="1">
            <a:off x="6875929" y="48373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 flipH="1" rot="10800000">
            <a:off x="-1878175" y="444848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-66075" y="-105750"/>
            <a:ext cx="2992011" cy="129050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-828325" y="-294825"/>
            <a:ext cx="1730425" cy="1563650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78150" y="4396125"/>
            <a:ext cx="1569328" cy="802086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 rot="8999926">
            <a:off x="7710879" y="3997770"/>
            <a:ext cx="2034125" cy="1470151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8047508" y="-25560"/>
            <a:ext cx="1178967" cy="766635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960788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" type="subTitle"/>
          </p:nvPr>
        </p:nvSpPr>
        <p:spPr>
          <a:xfrm>
            <a:off x="961388" y="3151350"/>
            <a:ext cx="22665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4"/>
          <p:cNvSpPr txBox="1"/>
          <p:nvPr>
            <p:ph idx="3" type="title"/>
          </p:nvPr>
        </p:nvSpPr>
        <p:spPr>
          <a:xfrm>
            <a:off x="34381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4" type="subTitle"/>
          </p:nvPr>
        </p:nvSpPr>
        <p:spPr>
          <a:xfrm>
            <a:off x="3438150" y="1605575"/>
            <a:ext cx="22677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4"/>
          <p:cNvSpPr txBox="1"/>
          <p:nvPr>
            <p:ph idx="5" type="title"/>
          </p:nvPr>
        </p:nvSpPr>
        <p:spPr>
          <a:xfrm>
            <a:off x="58668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6" type="subTitle"/>
          </p:nvPr>
        </p:nvSpPr>
        <p:spPr>
          <a:xfrm>
            <a:off x="5864900" y="3151350"/>
            <a:ext cx="2267700" cy="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36275" y="-110175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 rot="10800000">
            <a:off x="5840450" y="3807400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993300" y="473725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 rot="10800000">
            <a:off x="-194050" y="-1101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1244419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1242319" y="1948625"/>
            <a:ext cx="2994300" cy="10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25"/>
          <p:cNvSpPr txBox="1"/>
          <p:nvPr>
            <p:ph idx="2" type="title"/>
          </p:nvPr>
        </p:nvSpPr>
        <p:spPr>
          <a:xfrm>
            <a:off x="4911581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3" type="subTitle"/>
          </p:nvPr>
        </p:nvSpPr>
        <p:spPr>
          <a:xfrm>
            <a:off x="4911581" y="1947672"/>
            <a:ext cx="2990100" cy="10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25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7050425" y="-69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565175" y="-5228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rot="10715375">
            <a:off x="82814" y="-123614"/>
            <a:ext cx="2550299" cy="103669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8035125" y="4066175"/>
            <a:ext cx="1744004" cy="1327363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 rot="7605318">
            <a:off x="-713630" y="3173473"/>
            <a:ext cx="1917229" cy="1847179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14269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5" name="Google Shape;205;p26"/>
          <p:cNvSpPr txBox="1"/>
          <p:nvPr>
            <p:ph hasCustomPrompt="1" idx="2" type="title"/>
          </p:nvPr>
        </p:nvSpPr>
        <p:spPr>
          <a:xfrm>
            <a:off x="14273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26"/>
          <p:cNvSpPr txBox="1"/>
          <p:nvPr>
            <p:ph idx="3" type="subTitle"/>
          </p:nvPr>
        </p:nvSpPr>
        <p:spPr>
          <a:xfrm>
            <a:off x="56861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26"/>
          <p:cNvSpPr txBox="1"/>
          <p:nvPr>
            <p:ph hasCustomPrompt="1" idx="4" type="title"/>
          </p:nvPr>
        </p:nvSpPr>
        <p:spPr>
          <a:xfrm>
            <a:off x="56865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680325" y="-66800"/>
            <a:ext cx="725515" cy="673834"/>
          </a:xfrm>
          <a:custGeom>
            <a:rect b="b" l="l" r="r" t="t"/>
            <a:pathLst>
              <a:path extrusionOk="0" h="15646" w="16846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063815" y="303848"/>
            <a:ext cx="793045" cy="291696"/>
          </a:xfrm>
          <a:custGeom>
            <a:rect b="b" l="l" r="r" t="t"/>
            <a:pathLst>
              <a:path extrusionOk="0" h="6773" w="18414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1007861" y="-66800"/>
            <a:ext cx="2673587" cy="668063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602374" y="3763375"/>
            <a:ext cx="2751085" cy="19883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758925" y="378760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-1125150" y="-2428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27"/>
          <p:cNvSpPr txBox="1"/>
          <p:nvPr>
            <p:ph idx="2" type="title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3" type="subTitle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7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5" type="title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6" type="subTitle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27"/>
          <p:cNvSpPr txBox="1"/>
          <p:nvPr>
            <p:ph idx="7" type="title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8" type="subTitle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40518" y="-39891"/>
            <a:ext cx="3099547" cy="57939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flipH="1" rot="10800000">
            <a:off x="-615684" y="-337073"/>
            <a:ext cx="3275626" cy="709303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28"/>
          <p:cNvSpPr txBox="1"/>
          <p:nvPr>
            <p:ph idx="2" type="subTitle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1" name="Google Shape;231;p28"/>
          <p:cNvSpPr txBox="1"/>
          <p:nvPr>
            <p:ph idx="3" type="subTitle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2" name="Google Shape;232;p28"/>
          <p:cNvSpPr txBox="1"/>
          <p:nvPr>
            <p:ph idx="4" type="subTitle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28"/>
          <p:cNvSpPr txBox="1"/>
          <p:nvPr>
            <p:ph idx="5" type="subTitle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28"/>
          <p:cNvSpPr txBox="1"/>
          <p:nvPr>
            <p:ph idx="6" type="subTitle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28"/>
          <p:cNvSpPr txBox="1"/>
          <p:nvPr>
            <p:ph idx="7" type="subTitle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28"/>
          <p:cNvSpPr txBox="1"/>
          <p:nvPr>
            <p:ph idx="8" type="subTitle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" name="Google Shape;237;p28"/>
          <p:cNvSpPr txBox="1"/>
          <p:nvPr>
            <p:ph idx="9" type="subTitle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28"/>
          <p:cNvSpPr txBox="1"/>
          <p:nvPr>
            <p:ph idx="13" type="subTitle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28"/>
          <p:cNvSpPr txBox="1"/>
          <p:nvPr>
            <p:ph idx="14" type="subTitle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8"/>
          <p:cNvSpPr txBox="1"/>
          <p:nvPr>
            <p:ph idx="15" type="subTitle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80725" y="-1252900"/>
            <a:ext cx="3222108" cy="2328758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 flipH="1">
            <a:off x="3975925" y="4354225"/>
            <a:ext cx="5193507" cy="97081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 rot="9900048">
            <a:off x="-185655" y="66977"/>
            <a:ext cx="2914762" cy="508641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1839288" y="2952375"/>
            <a:ext cx="5415000" cy="8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246" name="Google Shape;246;p29"/>
          <p:cNvSpPr txBox="1"/>
          <p:nvPr>
            <p:ph idx="1" type="subTitle"/>
          </p:nvPr>
        </p:nvSpPr>
        <p:spPr>
          <a:xfrm>
            <a:off x="2374938" y="3885002"/>
            <a:ext cx="4343700" cy="7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29"/>
          <p:cNvSpPr/>
          <p:nvPr/>
        </p:nvSpPr>
        <p:spPr>
          <a:xfrm>
            <a:off x="8217375" y="3969600"/>
            <a:ext cx="701350" cy="689700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6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6027075" y="3051700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-660780" y="2610576"/>
            <a:ext cx="1397159" cy="1373951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5419132" y="2682990"/>
            <a:ext cx="5042005" cy="257668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hasCustomPrompt="1" type="title"/>
          </p:nvPr>
        </p:nvSpPr>
        <p:spPr>
          <a:xfrm>
            <a:off x="2642550" y="748351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2642550" y="1379456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hasCustomPrompt="1" idx="2" type="title"/>
          </p:nvPr>
        </p:nvSpPr>
        <p:spPr>
          <a:xfrm>
            <a:off x="2642550" y="2121388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2642550" y="2751702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hasCustomPrompt="1" idx="4" type="title"/>
          </p:nvPr>
        </p:nvSpPr>
        <p:spPr>
          <a:xfrm>
            <a:off x="2642550" y="3494425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2642550" y="4123949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8" name="Google Shape;258;p30"/>
          <p:cNvSpPr/>
          <p:nvPr/>
        </p:nvSpPr>
        <p:spPr>
          <a:xfrm>
            <a:off x="-824250" y="-1263175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31"/>
          <p:cNvSpPr txBox="1"/>
          <p:nvPr>
            <p:ph idx="1" type="subTitle"/>
          </p:nvPr>
        </p:nvSpPr>
        <p:spPr>
          <a:xfrm>
            <a:off x="813825" y="21848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2" type="subTitle"/>
          </p:nvPr>
        </p:nvSpPr>
        <p:spPr>
          <a:xfrm>
            <a:off x="813818" y="1740201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3" type="subTitle"/>
          </p:nvPr>
        </p:nvSpPr>
        <p:spPr>
          <a:xfrm>
            <a:off x="4672575" y="21830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4" type="subTitle"/>
          </p:nvPr>
        </p:nvSpPr>
        <p:spPr>
          <a:xfrm>
            <a:off x="4672582" y="1740200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8021050" y="-1193075"/>
            <a:ext cx="1649771" cy="4899744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431550" y="3039525"/>
            <a:ext cx="1103463" cy="1065506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887000" y="3518888"/>
            <a:ext cx="4050309" cy="207011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7079633" y="2940075"/>
            <a:ext cx="2547800" cy="245471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2408215" y="1095176"/>
            <a:ext cx="5950091" cy="111223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956817" y="-1268"/>
            <a:ext cx="2478412" cy="2387858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 rot="7254111">
            <a:off x="317774" y="1904531"/>
            <a:ext cx="701392" cy="689742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2"/>
          <p:cNvSpPr txBox="1"/>
          <p:nvPr>
            <p:ph idx="2" type="subTitle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2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1353872" y="-169303"/>
            <a:ext cx="7887674" cy="10687980"/>
          </a:xfrm>
          <a:custGeom>
            <a:rect b="b" l="l" r="r" t="t"/>
            <a:pathLst>
              <a:path extrusionOk="0" h="31753" w="2373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234475" y="4471600"/>
            <a:ext cx="3451957" cy="747486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312624" y="-89900"/>
            <a:ext cx="3002097" cy="801511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493000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02721" y="-533225"/>
            <a:ext cx="3477765" cy="2240359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552475" y="-3407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3269949" y="3913766"/>
            <a:ext cx="6732640" cy="125851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-626096" y="-193028"/>
            <a:ext cx="3369906" cy="172236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098039" y="3457193"/>
            <a:ext cx="3402170" cy="173865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09300" y="-193031"/>
            <a:ext cx="2657853" cy="709603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flipH="1" rot="-5400000">
            <a:off x="-534003" y="-410922"/>
            <a:ext cx="2365353" cy="254074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61875" y="933675"/>
            <a:ext cx="4095000" cy="12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Spam Detection in YouTube Comments Using Machine Learning</a:t>
            </a:r>
            <a:endParaRPr sz="3600"/>
          </a:p>
        </p:txBody>
      </p:sp>
      <p:sp>
        <p:nvSpPr>
          <p:cNvPr id="293" name="Google Shape;293;p35"/>
          <p:cNvSpPr/>
          <p:nvPr/>
        </p:nvSpPr>
        <p:spPr>
          <a:xfrm>
            <a:off x="1597000" y="3196000"/>
            <a:ext cx="3894900" cy="650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>
            <p:ph idx="1" type="subTitle"/>
          </p:nvPr>
        </p:nvSpPr>
        <p:spPr>
          <a:xfrm>
            <a:off x="1762900" y="3254350"/>
            <a:ext cx="35631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Tasin Mohammad - 20341021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28</a:t>
            </a:r>
            <a:br>
              <a:rPr lang="en"/>
            </a:b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4294967295" type="title"/>
          </p:nvPr>
        </p:nvSpPr>
        <p:spPr>
          <a:xfrm>
            <a:off x="713250" y="469500"/>
            <a:ext cx="7717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713250" y="1056600"/>
            <a:ext cx="77175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</a:pP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INTRODUCTION TO THE TOPIC</a:t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</a:pP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RELATED RESEARCH</a:t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</a:pP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CHALLENGES</a:t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</a:pP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PLANS</a:t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</a:pP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CONCLUSION</a:t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idx="4" type="title"/>
          </p:nvPr>
        </p:nvSpPr>
        <p:spPr>
          <a:xfrm>
            <a:off x="713250" y="469500"/>
            <a:ext cx="7717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TOPIC</a:t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713250" y="1056600"/>
            <a:ext cx="77175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Spam comments on YouTube are a big issue, accounting for large volumes of comments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They degrade the user experience and spread misinformation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Automated spam detection could help identify and filter out these comments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Spam comments defined as unrelated/gibberish comments posted for malicious intents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Difficult for manual review given large volumes of YouTube comments daily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Machine learning can help by automatically flagging potential spam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idx="4" type="title"/>
          </p:nvPr>
        </p:nvSpPr>
        <p:spPr>
          <a:xfrm>
            <a:off x="713250" y="469500"/>
            <a:ext cx="7717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713250" y="1056600"/>
            <a:ext cx="77175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Email Spam Detection Using Machine Learning Algorithms [Kumar et al. (2020)]</a:t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authors use the Spam.csv dataset from Kaggle containing 5573 spam and non-spam emails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For spam classification, they experiment with 8 supervised machine learning algorithms - Naive Bayes, SVM, Decision Trees, KNN, Random Forests, AdaBoost, Bagging and neural networks.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results compare all methods on metrics like accuracy, precision, recall, and F1-score.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Key findings show Multinomial Naive Bayes has the best performance</a:t>
            </a:r>
            <a:b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</a:b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	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4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idx="4" type="title"/>
          </p:nvPr>
        </p:nvSpPr>
        <p:spPr>
          <a:xfrm>
            <a:off x="713250" y="469500"/>
            <a:ext cx="7717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713250" y="1056600"/>
            <a:ext cx="77175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Spam Detection in Social Media Employing Machine Learning Tool for Text Mining</a:t>
            </a: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[Zaman et al. (2020)]</a:t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paper introduces the problem of spam threats affecting online social networks due to their open nature.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main goal of the paper is to categorize YouTube comments as spam or non-spam using machine learning text classification techniques.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Classifiers used: Naive Bayes, KNN, Bagging (ensemble method), SVM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Accuracy over 80% achieved by Naive Bayes &amp; Bagging on most datasets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Ensemble classifier effective for YouTube spam classification task</a:t>
            </a:r>
            <a:b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</a:b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	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5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4" type="title"/>
          </p:nvPr>
        </p:nvSpPr>
        <p:spPr>
          <a:xfrm>
            <a:off x="713250" y="469500"/>
            <a:ext cx="7717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713250" y="1056600"/>
            <a:ext cx="77175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Evaluating the Effectiveness of Machine Learning Methods for Spam Detection</a:t>
            </a: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[</a:t>
            </a: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Kontsewaya</a:t>
            </a:r>
            <a:r>
              <a:rPr b="1"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et al. (2020)]</a:t>
            </a:r>
            <a:endParaRPr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paper provides background on the problem of email spam, stating that over 85% of emails received by users today are spam.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Six classification algorithms are selected: Naive Bayes, KNN, SVM, logistic regression, decision trees, and random forests.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Accuracy, precision, recall, F1, and ROC area are selected as evaluation metrics.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</a:t>
            </a: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he authors found Naive Bayes and logistic regression to perform the best for the spam detection task.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study provides a useful comparative evaluation of different machine learning algorithms for the important real-world application of spam detection.</a:t>
            </a:r>
            <a:b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</a:b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	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6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865650" y="621900"/>
            <a:ext cx="7717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865650" y="1209000"/>
            <a:ext cx="77175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Difficult to distinguish spam from genuine but irrelevant comments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Spammers constantly adapt techniques to avoid detections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Difficult to obtain real-world labeled YouTube data at scale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7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865650" y="621900"/>
            <a:ext cx="7717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343" name="Google Shape;343;p42"/>
          <p:cNvSpPr txBox="1"/>
          <p:nvPr/>
        </p:nvSpPr>
        <p:spPr>
          <a:xfrm>
            <a:off x="865650" y="1209000"/>
            <a:ext cx="77175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Collect labeled YouTube comments dataset for model training and testing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Experiment with machine learning models to classify comments as spam/not spam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Identify most predictive features and optimal model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8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idx="4294967295" type="title"/>
          </p:nvPr>
        </p:nvSpPr>
        <p:spPr>
          <a:xfrm>
            <a:off x="865650" y="621900"/>
            <a:ext cx="7717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865650" y="1209000"/>
            <a:ext cx="77175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Spam detection in YouTube comments is an important, challenging problem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Machine learning techniques show promise in identifying and filtering spam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</a:pPr>
            <a:r>
              <a:rPr lang="en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Plan to test approaches on real-world YouTube data for spam detection</a:t>
            </a:r>
            <a:endParaRPr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4416600" y="4493400"/>
            <a:ext cx="310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9</a:t>
            </a:r>
            <a:endParaRPr sz="3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