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UAfXfF5pIQAxfW6UGyFxDI11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1e84f2ff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51e84f2f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1ef8ff4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51ef8ff4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1ef8ff4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51ef8ff4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1ef8ff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51ef8ff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65150" y="260875"/>
            <a:ext cx="85206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 sz="3950"/>
              <a:t>Toxic Comment Detection using Explainable AI</a:t>
            </a:r>
            <a:endParaRPr sz="395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65150" y="2175450"/>
            <a:ext cx="85206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Group no: 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977800" y="3638800"/>
            <a:ext cx="318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Md. Rezuwan Hassan (21266014)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Shafin Mahmud Jalal (21266017)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Rufaida Tasin (21266037)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Masum Uddin Ahmed (21273001)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S. M. Niaz Morshed (22173003)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/>
        </p:nvSpPr>
        <p:spPr>
          <a:xfrm>
            <a:off x="299985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Md. Rezuwan Hassan </a:t>
            </a:r>
            <a:r>
              <a:rPr lang="en" sz="1000"/>
              <a:t>|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21266014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3064800" y="128925"/>
            <a:ext cx="301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Defining Classifiers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350850" y="862000"/>
            <a:ext cx="8578500" cy="4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</a:rPr>
              <a:t>Multiple classifiers such 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logistic regression, Bernoulli naive bayes and Linear SVC </a:t>
            </a:r>
            <a:r>
              <a:rPr lang="en" sz="1300">
                <a:solidFill>
                  <a:schemeClr val="dk1"/>
                </a:solidFill>
              </a:rPr>
              <a:t>were used and all of their performances were evaluated.</a:t>
            </a:r>
            <a:endParaRPr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Logistic regression is a  statistical model that predicts binary output based on prior inspection.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We utilized the Logistic Regression from sklean library's "linear_model" package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Bernoulli Naive Bayes is one of the three variations of Naive Bayes which works well on datasets with binary values.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We utilized the BernoulliNB from sklean library's "naive\_bayes" package by setting the alpha parameter to 0.09.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The Linear Support Vector Classifier (SVC) is a type of classifier that maximize the distance between classified samples by finding a hyperplane.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We utilized the LinearSVC from sklean library's "svm" package by setting the parameter C to 1.0.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2068975" y="142575"/>
            <a:ext cx="5657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Analysis: Model Comparison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028050" y="4667700"/>
            <a:ext cx="308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Shafin Mahmud Jalal | ID: 21266017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350850" y="862000"/>
            <a:ext cx="8578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644325" y="711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Evaluation:</a:t>
            </a:r>
            <a:endParaRPr b="1" i="0" sz="16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95" y="1371125"/>
            <a:ext cx="7446081" cy="26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/>
        </p:nvSpPr>
        <p:spPr>
          <a:xfrm>
            <a:off x="1634925" y="255525"/>
            <a:ext cx="6018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Analysis: Confusion Matrix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50" y="1701725"/>
            <a:ext cx="2760554" cy="22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6003" y="1704571"/>
            <a:ext cx="2662138" cy="22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6241" y="1701725"/>
            <a:ext cx="2665610" cy="22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/>
        </p:nvSpPr>
        <p:spPr>
          <a:xfrm>
            <a:off x="3028050" y="4667700"/>
            <a:ext cx="308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Shafin Mahmud Jalal | ID: 21266017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87" y="824263"/>
            <a:ext cx="8551024" cy="13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87" y="2817501"/>
            <a:ext cx="8551019" cy="150173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/>
        </p:nvSpPr>
        <p:spPr>
          <a:xfrm>
            <a:off x="2875650" y="190425"/>
            <a:ext cx="33927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Analysis: XAI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3028050" y="4667700"/>
            <a:ext cx="308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Shafin Mahmud Jalal | ID: 21266017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2538125" y="128925"/>
            <a:ext cx="430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and Future works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545725" y="940200"/>
            <a:ext cx="815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An Explainable AI (XAI) framework Local Interpretable Model Agnostic Explanation (LIME) was used to identify toxic comments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Matched or Outperformed other models with 96% accuracy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Explainable Artificial Intelligence implementation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Future implementation of Sentiment analysis of the toxic comments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Lackings: Real world application, Comparison with few models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3253700" y="4656600"/>
            <a:ext cx="31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S. M. Niaz Morshed | 22173003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/>
        </p:nvSpPr>
        <p:spPr>
          <a:xfrm>
            <a:off x="2550250" y="2002350"/>
            <a:ext cx="430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545725" y="940200"/>
            <a:ext cx="815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3064800" y="128925"/>
            <a:ext cx="301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45725" y="940200"/>
            <a:ext cx="81588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●Toxicity in the internet recently is a significant issue people face Everyday.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●Machine learning models can now predict new and unseen data but do not explain how distinct features contribute to the output.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●AI may not deliver explanations in complex scenarios.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●XAI (Explainable AI) provides explanations to many queries along with the Result.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●Explainable AI is becoming a prominent analysis area and has discovered many applications in different areas.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●Explainable AI is a set of techniques and processes that permits users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 realize and rely on the outcomes and output produced by machine learning algorithms.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●Decision reliability, and organize the data in a proper way.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●Local Interpretable Model Agnostic Explanation (LIME).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●Classic solution using Logistic regression for classification.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253700" y="4656600"/>
            <a:ext cx="31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Masum Uddin Ahmed | 21273001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3064800" y="128925"/>
            <a:ext cx="301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45725" y="698325"/>
            <a:ext cx="85983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●Classification of toxic comments is a well-known study.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●Despoina Chatzakou et al. identifying the text and network features was successful.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●Thomas Davidson et al. analyzed user comments using NLP with machine learning.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●Aditya Mahajan et al. LIME discussed to make its predictions individually understandable.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●Finale Doshi-Velez et al. studied the finest approaches for the use of these interpretable machine learning models and their applications.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●Alejandro Barredo et al. found XAI is a popular in decision-making using AI techniques.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●Arun Das et al. discovered categorization of XAI techniques and strategies on different factors are available.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●Alberto Fernandez et al. showed LIME, layer-wise relevance DeepLIFT, and propagation along with their deployment.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●Tim Miller et al. Explained XAI used now as predictive maintenance (PdM) in production and social science research.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0" name="Google Shape;70;p3"/>
          <p:cNvSpPr txBox="1"/>
          <p:nvPr/>
        </p:nvSpPr>
        <p:spPr>
          <a:xfrm>
            <a:off x="3253700" y="4656600"/>
            <a:ext cx="31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Masum Uddin Ahmed | 21273001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3370650" y="142575"/>
            <a:ext cx="240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00" y="1696300"/>
            <a:ext cx="7761800" cy="12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3253700" y="4656600"/>
            <a:ext cx="31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Rufaida Tasin | 21266037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e84f2ff9_0_29"/>
          <p:cNvSpPr txBox="1"/>
          <p:nvPr/>
        </p:nvSpPr>
        <p:spPr>
          <a:xfrm>
            <a:off x="3064800" y="128925"/>
            <a:ext cx="301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Dataset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51e84f2ff9_0_29"/>
          <p:cNvSpPr txBox="1"/>
          <p:nvPr/>
        </p:nvSpPr>
        <p:spPr>
          <a:xfrm>
            <a:off x="545725" y="873175"/>
            <a:ext cx="815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collected our dataset from a Kaggle competition founded by Google and jigsaw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Includes WIkipedia comments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CSV(comma separated values) </a:t>
            </a:r>
            <a:r>
              <a:rPr lang="en" sz="1600"/>
              <a:t>formatted</a:t>
            </a:r>
            <a:r>
              <a:rPr lang="en" sz="1600"/>
              <a:t> dataset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159570 comments with several </a:t>
            </a:r>
            <a:r>
              <a:rPr lang="en" sz="1600"/>
              <a:t>categories</a:t>
            </a:r>
            <a:r>
              <a:rPr lang="en" sz="1600"/>
              <a:t>  </a:t>
            </a:r>
            <a:endParaRPr sz="1600"/>
          </a:p>
        </p:txBody>
      </p:sp>
      <p:sp>
        <p:nvSpPr>
          <p:cNvPr id="84" name="Google Shape;84;g151e84f2ff9_0_29"/>
          <p:cNvSpPr txBox="1"/>
          <p:nvPr/>
        </p:nvSpPr>
        <p:spPr>
          <a:xfrm>
            <a:off x="3253700" y="4656600"/>
            <a:ext cx="31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Rufaida Tasin</a:t>
            </a:r>
            <a:r>
              <a:rPr lang="en" sz="1000">
                <a:solidFill>
                  <a:schemeClr val="dk1"/>
                </a:solidFill>
              </a:rPr>
              <a:t> | </a:t>
            </a:r>
            <a:r>
              <a:rPr lang="en" sz="1000">
                <a:solidFill>
                  <a:schemeClr val="dk1"/>
                </a:solidFill>
              </a:rPr>
              <a:t>21266037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ef8ff4bf_0_8"/>
          <p:cNvSpPr txBox="1"/>
          <p:nvPr/>
        </p:nvSpPr>
        <p:spPr>
          <a:xfrm>
            <a:off x="3064800" y="128925"/>
            <a:ext cx="3014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Preprocessing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0" name="Google Shape;90;g151ef8ff4bf_0_8"/>
          <p:cNvSpPr txBox="1"/>
          <p:nvPr/>
        </p:nvSpPr>
        <p:spPr>
          <a:xfrm>
            <a:off x="545725" y="873175"/>
            <a:ext cx="815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51ef8ff4bf_0_8"/>
          <p:cNvSpPr txBox="1"/>
          <p:nvPr/>
        </p:nvSpPr>
        <p:spPr>
          <a:xfrm>
            <a:off x="3253700" y="4656600"/>
            <a:ext cx="31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Rufaida Tasin | 21266037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92" name="Google Shape;92;g151ef8ff4bf_0_8"/>
          <p:cNvSpPr txBox="1"/>
          <p:nvPr/>
        </p:nvSpPr>
        <p:spPr>
          <a:xfrm>
            <a:off x="350850" y="862000"/>
            <a:ext cx="8578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Online comments are mostly non-standard english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We have defined a function (clean_text) to clean the dataset.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new column Toxic/Non-toxic to define if the comment falls under any of the six categories.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We have defined another function(remove_stop_words)to remove specific words.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1ef8ff4bf_0_15"/>
          <p:cNvSpPr txBox="1"/>
          <p:nvPr/>
        </p:nvSpPr>
        <p:spPr>
          <a:xfrm>
            <a:off x="3064800" y="128925"/>
            <a:ext cx="3014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Data Split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8" name="Google Shape;98;g151ef8ff4bf_0_15"/>
          <p:cNvSpPr txBox="1"/>
          <p:nvPr/>
        </p:nvSpPr>
        <p:spPr>
          <a:xfrm>
            <a:off x="545725" y="873175"/>
            <a:ext cx="8158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Divided the pre processed training data into 2 sets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data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 data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51ef8ff4bf_0_15"/>
          <p:cNvSpPr txBox="1"/>
          <p:nvPr/>
        </p:nvSpPr>
        <p:spPr>
          <a:xfrm>
            <a:off x="3253700" y="4656600"/>
            <a:ext cx="31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Rufaida Tasin | 21266037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1ef8ff4bf_0_0"/>
          <p:cNvSpPr txBox="1"/>
          <p:nvPr/>
        </p:nvSpPr>
        <p:spPr>
          <a:xfrm>
            <a:off x="3370650" y="142575"/>
            <a:ext cx="240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51ef8ff4bf_0_0"/>
          <p:cNvSpPr txBox="1"/>
          <p:nvPr/>
        </p:nvSpPr>
        <p:spPr>
          <a:xfrm>
            <a:off x="299985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Md. Rezuwan Hassan </a:t>
            </a:r>
            <a:r>
              <a:rPr lang="en" sz="1000"/>
              <a:t>|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21266014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151ef8ff4b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00" y="1696300"/>
            <a:ext cx="7761800" cy="12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299985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Md. Rezuwan Hassan </a:t>
            </a:r>
            <a:r>
              <a:rPr lang="en" sz="1000"/>
              <a:t>|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21266014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3064800" y="128925"/>
            <a:ext cx="3014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TF-IDF vectorization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282750" y="1360425"/>
            <a:ext cx="8578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NLP tasks require effective embedding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The unsupervised weighting scheme TF-IDF to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create word embeddings consisting sparse matrix.</a:t>
            </a:r>
            <a:endParaRPr sz="23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utilized TfidfVectorizer from sklearn library's 'feature_extraction.text' package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