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8"/>
  </p:notesMasterIdLst>
  <p:handoutMasterIdLst>
    <p:handoutMasterId r:id="rId9"/>
  </p:handoutMasterIdLst>
  <p:sldIdLst>
    <p:sldId id="257" r:id="rId2"/>
    <p:sldId id="259" r:id="rId3"/>
    <p:sldId id="263" r:id="rId4"/>
    <p:sldId id="261" r:id="rId5"/>
    <p:sldId id="264" r:id="rId6"/>
    <p:sldId id="265" r:id="rId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3" autoAdjust="0"/>
    <p:restoredTop sz="88192" autoAdjust="0"/>
  </p:normalViewPr>
  <p:slideViewPr>
    <p:cSldViewPr snapToGrid="0" snapToObjects="1" showGuides="1">
      <p:cViewPr varScale="1">
        <p:scale>
          <a:sx n="94" d="100"/>
          <a:sy n="94" d="100"/>
        </p:scale>
        <p:origin x="114" y="5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25.3.2025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25.3.2025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skijanne/capston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Query analysis of LLM’s using </a:t>
            </a:r>
            <a:r>
              <a:rPr lang="en-GB" dirty="0" err="1"/>
              <a:t>LangChain</a:t>
            </a:r>
            <a:endParaRPr lang="en-GB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Project presentation | Capstone project | COMP.CS.530</a:t>
            </a:r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22C5561-3C7E-45D6-88FA-9D3A729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Project 16 | </a:t>
            </a:r>
            <a:r>
              <a:rPr lang="en-GB" noProof="0" dirty="0"/>
              <a:t>Team: Jannet |  Members: Janne Taskinen | janne.taskinen@tuni.fi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C4A17C5-1E39-4657-ABAC-0D9CA45318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&amp; Solution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2D12235-7411-44AC-97D0-6867F8B6D1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2</a:t>
            </a:fld>
            <a:endParaRPr lang="en-GB" noProof="0"/>
          </a:p>
        </p:txBody>
      </p:sp>
      <p:pic>
        <p:nvPicPr>
          <p:cNvPr id="1026" name="Picture 2" descr="Human Icon Vector Art, Icons, and Graphics for Free Download">
            <a:extLst>
              <a:ext uri="{FF2B5EF4-FFF2-40B4-BE49-F238E27FC236}">
                <a16:creationId xmlns:a16="http://schemas.microsoft.com/office/drawing/2014/main" id="{41679936-19CA-5311-5589-B88EAC4B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9" y="232668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rch-Engine Icons - Free SVG &amp; PNG Search-Engine Images - Noun Project">
            <a:extLst>
              <a:ext uri="{FF2B5EF4-FFF2-40B4-BE49-F238E27FC236}">
                <a16:creationId xmlns:a16="http://schemas.microsoft.com/office/drawing/2014/main" id="{806A4320-7BA5-78C8-70D7-0D2F84DBA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72" y="2326689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ase Icons - Free SVG &amp; PNG Database Images - Noun Project">
            <a:extLst>
              <a:ext uri="{FF2B5EF4-FFF2-40B4-BE49-F238E27FC236}">
                <a16:creationId xmlns:a16="http://schemas.microsoft.com/office/drawing/2014/main" id="{BF4DBC02-7AC7-A00F-F0B5-C9B7382FE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481" y="2258868"/>
            <a:ext cx="1190336" cy="11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uora nuoliyhdysviiva 7">
            <a:extLst>
              <a:ext uri="{FF2B5EF4-FFF2-40B4-BE49-F238E27FC236}">
                <a16:creationId xmlns:a16="http://schemas.microsoft.com/office/drawing/2014/main" id="{255C7BE3-8067-B84A-4338-4F357A5132AA}"/>
              </a:ext>
            </a:extLst>
          </p:cNvPr>
          <p:cNvCxnSpPr>
            <a:cxnSpLocks/>
          </p:cNvCxnSpPr>
          <p:nvPr/>
        </p:nvCxnSpPr>
        <p:spPr>
          <a:xfrm>
            <a:off x="1289009" y="2585956"/>
            <a:ext cx="284888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uora nuoliyhdysviiva 8">
            <a:extLst>
              <a:ext uri="{FF2B5EF4-FFF2-40B4-BE49-F238E27FC236}">
                <a16:creationId xmlns:a16="http://schemas.microsoft.com/office/drawing/2014/main" id="{EBB58C7B-210D-288D-1026-DE69C7F9AEB0}"/>
              </a:ext>
            </a:extLst>
          </p:cNvPr>
          <p:cNvCxnSpPr>
            <a:cxnSpLocks/>
          </p:cNvCxnSpPr>
          <p:nvPr/>
        </p:nvCxnSpPr>
        <p:spPr>
          <a:xfrm flipH="1">
            <a:off x="1289009" y="3160920"/>
            <a:ext cx="272880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uora nuoliyhdysviiva 10">
            <a:extLst>
              <a:ext uri="{FF2B5EF4-FFF2-40B4-BE49-F238E27FC236}">
                <a16:creationId xmlns:a16="http://schemas.microsoft.com/office/drawing/2014/main" id="{21E6835C-83C0-3F2E-B311-AE559B0E30B5}"/>
              </a:ext>
            </a:extLst>
          </p:cNvPr>
          <p:cNvCxnSpPr/>
          <p:nvPr/>
        </p:nvCxnSpPr>
        <p:spPr>
          <a:xfrm>
            <a:off x="5375563" y="2854036"/>
            <a:ext cx="163891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kstiruutu 11">
            <a:extLst>
              <a:ext uri="{FF2B5EF4-FFF2-40B4-BE49-F238E27FC236}">
                <a16:creationId xmlns:a16="http://schemas.microsoft.com/office/drawing/2014/main" id="{93DFE33A-72CD-4A65-D87D-CAFAC2499BCF}"/>
              </a:ext>
            </a:extLst>
          </p:cNvPr>
          <p:cNvSpPr txBox="1"/>
          <p:nvPr/>
        </p:nvSpPr>
        <p:spPr>
          <a:xfrm>
            <a:off x="373374" y="34290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13" name="Tekstiruutu 12">
            <a:extLst>
              <a:ext uri="{FF2B5EF4-FFF2-40B4-BE49-F238E27FC236}">
                <a16:creationId xmlns:a16="http://schemas.microsoft.com/office/drawing/2014/main" id="{32E5B866-468E-B62D-1FCB-85F0B1F55B40}"/>
              </a:ext>
            </a:extLst>
          </p:cNvPr>
          <p:cNvSpPr txBox="1"/>
          <p:nvPr/>
        </p:nvSpPr>
        <p:spPr>
          <a:xfrm>
            <a:off x="4017818" y="343130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engine</a:t>
            </a:r>
          </a:p>
        </p:txBody>
      </p:sp>
      <p:sp>
        <p:nvSpPr>
          <p:cNvPr id="14" name="Tekstiruutu 13">
            <a:extLst>
              <a:ext uri="{FF2B5EF4-FFF2-40B4-BE49-F238E27FC236}">
                <a16:creationId xmlns:a16="http://schemas.microsoft.com/office/drawing/2014/main" id="{E082D795-601B-FFB9-E1CA-8D282430162F}"/>
              </a:ext>
            </a:extLst>
          </p:cNvPr>
          <p:cNvSpPr txBox="1"/>
          <p:nvPr/>
        </p:nvSpPr>
        <p:spPr>
          <a:xfrm>
            <a:off x="7273659" y="34290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15" name="Tekstiruutu 14">
            <a:extLst>
              <a:ext uri="{FF2B5EF4-FFF2-40B4-BE49-F238E27FC236}">
                <a16:creationId xmlns:a16="http://schemas.microsoft.com/office/drawing/2014/main" id="{285F615A-3DE9-1582-ACCB-160F3717095B}"/>
              </a:ext>
            </a:extLst>
          </p:cNvPr>
          <p:cNvSpPr txBox="1"/>
          <p:nvPr/>
        </p:nvSpPr>
        <p:spPr>
          <a:xfrm>
            <a:off x="1436790" y="1948860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“How can I replace my bikes broken tire”</a:t>
            </a:r>
          </a:p>
        </p:txBody>
      </p:sp>
      <p:sp>
        <p:nvSpPr>
          <p:cNvPr id="20" name="Tekstiruutu 19">
            <a:extLst>
              <a:ext uri="{FF2B5EF4-FFF2-40B4-BE49-F238E27FC236}">
                <a16:creationId xmlns:a16="http://schemas.microsoft.com/office/drawing/2014/main" id="{959D6819-8E0B-DA35-B76E-A0A1BA41AB2C}"/>
              </a:ext>
            </a:extLst>
          </p:cNvPr>
          <p:cNvSpPr txBox="1"/>
          <p:nvPr/>
        </p:nvSpPr>
        <p:spPr>
          <a:xfrm>
            <a:off x="1426400" y="2791588"/>
            <a:ext cx="220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 optimal results</a:t>
            </a:r>
          </a:p>
        </p:txBody>
      </p:sp>
      <p:pic>
        <p:nvPicPr>
          <p:cNvPr id="32" name="Picture 2" descr="Human Icon Vector Art, Icons, and Graphics for Free Download">
            <a:extLst>
              <a:ext uri="{FF2B5EF4-FFF2-40B4-BE49-F238E27FC236}">
                <a16:creationId xmlns:a16="http://schemas.microsoft.com/office/drawing/2014/main" id="{4453DA86-887A-5C2B-A215-A18B5754C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09" y="4681623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Search-Engine Icons - Free SVG &amp; PNG Search-Engine Images - Noun Project">
            <a:extLst>
              <a:ext uri="{FF2B5EF4-FFF2-40B4-BE49-F238E27FC236}">
                <a16:creationId xmlns:a16="http://schemas.microsoft.com/office/drawing/2014/main" id="{8B8119AA-4C7E-443C-1464-A4C30D039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5789" y="4511608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atabase Icons - Free SVG &amp; PNG Database Images - Noun Project">
            <a:extLst>
              <a:ext uri="{FF2B5EF4-FFF2-40B4-BE49-F238E27FC236}">
                <a16:creationId xmlns:a16="http://schemas.microsoft.com/office/drawing/2014/main" id="{7816F3FF-605E-8096-9CD8-A4BF0050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598" y="4443787"/>
            <a:ext cx="1190336" cy="119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5" name="Suora nuoliyhdysviiva 34">
            <a:extLst>
              <a:ext uri="{FF2B5EF4-FFF2-40B4-BE49-F238E27FC236}">
                <a16:creationId xmlns:a16="http://schemas.microsoft.com/office/drawing/2014/main" id="{9A4DE858-274A-6916-880C-5376C70E8ABE}"/>
              </a:ext>
            </a:extLst>
          </p:cNvPr>
          <p:cNvCxnSpPr>
            <a:cxnSpLocks/>
          </p:cNvCxnSpPr>
          <p:nvPr/>
        </p:nvCxnSpPr>
        <p:spPr>
          <a:xfrm>
            <a:off x="1289009" y="4940890"/>
            <a:ext cx="2848882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uora nuoliyhdysviiva 35">
            <a:extLst>
              <a:ext uri="{FF2B5EF4-FFF2-40B4-BE49-F238E27FC236}">
                <a16:creationId xmlns:a16="http://schemas.microsoft.com/office/drawing/2014/main" id="{10391C17-3E84-5331-24B1-9D95D75E511C}"/>
              </a:ext>
            </a:extLst>
          </p:cNvPr>
          <p:cNvCxnSpPr>
            <a:cxnSpLocks/>
          </p:cNvCxnSpPr>
          <p:nvPr/>
        </p:nvCxnSpPr>
        <p:spPr>
          <a:xfrm flipH="1">
            <a:off x="1289009" y="5515854"/>
            <a:ext cx="656190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uora nuoliyhdysviiva 36">
            <a:extLst>
              <a:ext uri="{FF2B5EF4-FFF2-40B4-BE49-F238E27FC236}">
                <a16:creationId xmlns:a16="http://schemas.microsoft.com/office/drawing/2014/main" id="{DFAB80B3-F4E5-8351-8396-3100CB8680D8}"/>
              </a:ext>
            </a:extLst>
          </p:cNvPr>
          <p:cNvCxnSpPr/>
          <p:nvPr/>
        </p:nvCxnSpPr>
        <p:spPr>
          <a:xfrm>
            <a:off x="9115680" y="5038955"/>
            <a:ext cx="1638918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kstiruutu 37">
            <a:extLst>
              <a:ext uri="{FF2B5EF4-FFF2-40B4-BE49-F238E27FC236}">
                <a16:creationId xmlns:a16="http://schemas.microsoft.com/office/drawing/2014/main" id="{DA19A1FE-0DE8-DFFD-E368-5C8C27FD5D60}"/>
              </a:ext>
            </a:extLst>
          </p:cNvPr>
          <p:cNvSpPr txBox="1"/>
          <p:nvPr/>
        </p:nvSpPr>
        <p:spPr>
          <a:xfrm>
            <a:off x="373374" y="578393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</a:t>
            </a:r>
          </a:p>
        </p:txBody>
      </p:sp>
      <p:sp>
        <p:nvSpPr>
          <p:cNvPr id="39" name="Tekstiruutu 38">
            <a:extLst>
              <a:ext uri="{FF2B5EF4-FFF2-40B4-BE49-F238E27FC236}">
                <a16:creationId xmlns:a16="http://schemas.microsoft.com/office/drawing/2014/main" id="{48BB13AD-6D06-4898-631E-8916C6789E46}"/>
              </a:ext>
            </a:extLst>
          </p:cNvPr>
          <p:cNvSpPr txBox="1"/>
          <p:nvPr/>
        </p:nvSpPr>
        <p:spPr>
          <a:xfrm>
            <a:off x="7757935" y="561622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engine</a:t>
            </a:r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60158BC2-80AB-AA90-7627-C192C9AA6475}"/>
              </a:ext>
            </a:extLst>
          </p:cNvPr>
          <p:cNvSpPr txBox="1"/>
          <p:nvPr/>
        </p:nvSpPr>
        <p:spPr>
          <a:xfrm>
            <a:off x="11013776" y="561391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41" name="Tekstiruutu 40">
            <a:extLst>
              <a:ext uri="{FF2B5EF4-FFF2-40B4-BE49-F238E27FC236}">
                <a16:creationId xmlns:a16="http://schemas.microsoft.com/office/drawing/2014/main" id="{59D62473-12A1-DB0E-00BA-7AC2EB0BB23C}"/>
              </a:ext>
            </a:extLst>
          </p:cNvPr>
          <p:cNvSpPr txBox="1"/>
          <p:nvPr/>
        </p:nvSpPr>
        <p:spPr>
          <a:xfrm>
            <a:off x="1436790" y="4303794"/>
            <a:ext cx="291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“How can I replace my bikes broken tire”</a:t>
            </a:r>
          </a:p>
        </p:txBody>
      </p:sp>
      <p:pic>
        <p:nvPicPr>
          <p:cNvPr id="1038" name="Picture 14" descr="Big Data free icons designed by LAFS">
            <a:extLst>
              <a:ext uri="{FF2B5EF4-FFF2-40B4-BE49-F238E27FC236}">
                <a16:creationId xmlns:a16="http://schemas.microsoft.com/office/drawing/2014/main" id="{D3C19990-1D8D-2036-86F1-A014EE5D8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89" y="4263602"/>
            <a:ext cx="1106674" cy="1087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kstiruutu 43">
            <a:extLst>
              <a:ext uri="{FF2B5EF4-FFF2-40B4-BE49-F238E27FC236}">
                <a16:creationId xmlns:a16="http://schemas.microsoft.com/office/drawing/2014/main" id="{CA85C366-E999-641B-EE96-9F06EC69ABE9}"/>
              </a:ext>
            </a:extLst>
          </p:cNvPr>
          <p:cNvSpPr txBox="1"/>
          <p:nvPr/>
        </p:nvSpPr>
        <p:spPr>
          <a:xfrm>
            <a:off x="1398037" y="5121696"/>
            <a:ext cx="220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Optimized results</a:t>
            </a:r>
          </a:p>
        </p:txBody>
      </p:sp>
      <p:cxnSp>
        <p:nvCxnSpPr>
          <p:cNvPr id="45" name="Suora nuoliyhdysviiva 44">
            <a:extLst>
              <a:ext uri="{FF2B5EF4-FFF2-40B4-BE49-F238E27FC236}">
                <a16:creationId xmlns:a16="http://schemas.microsoft.com/office/drawing/2014/main" id="{A839B864-FFD7-44C6-236A-0182D8160274}"/>
              </a:ext>
            </a:extLst>
          </p:cNvPr>
          <p:cNvCxnSpPr>
            <a:cxnSpLocks/>
          </p:cNvCxnSpPr>
          <p:nvPr/>
        </p:nvCxnSpPr>
        <p:spPr>
          <a:xfrm>
            <a:off x="5391380" y="4987858"/>
            <a:ext cx="2459529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kstiruutu 47">
            <a:extLst>
              <a:ext uri="{FF2B5EF4-FFF2-40B4-BE49-F238E27FC236}">
                <a16:creationId xmlns:a16="http://schemas.microsoft.com/office/drawing/2014/main" id="{F4C0611E-6C8A-8439-DD1B-3F8A2F24B7F5}"/>
              </a:ext>
            </a:extLst>
          </p:cNvPr>
          <p:cNvSpPr txBox="1"/>
          <p:nvPr/>
        </p:nvSpPr>
        <p:spPr>
          <a:xfrm>
            <a:off x="5455527" y="4304075"/>
            <a:ext cx="2432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“bike tire replacement instructions”</a:t>
            </a:r>
          </a:p>
        </p:txBody>
      </p:sp>
      <p:sp>
        <p:nvSpPr>
          <p:cNvPr id="52" name="Tekstiruutu 51">
            <a:extLst>
              <a:ext uri="{FF2B5EF4-FFF2-40B4-BE49-F238E27FC236}">
                <a16:creationId xmlns:a16="http://schemas.microsoft.com/office/drawing/2014/main" id="{24340269-5D17-6895-66D4-812DFF568481}"/>
              </a:ext>
            </a:extLst>
          </p:cNvPr>
          <p:cNvSpPr txBox="1"/>
          <p:nvPr/>
        </p:nvSpPr>
        <p:spPr>
          <a:xfrm>
            <a:off x="4176344" y="5166441"/>
            <a:ext cx="1291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SML / LLM</a:t>
            </a:r>
          </a:p>
        </p:txBody>
      </p:sp>
    </p:spTree>
    <p:extLst>
      <p:ext uri="{BB962C8B-B14F-4D97-AF65-F5344CB8AC3E}">
        <p14:creationId xmlns:p14="http://schemas.microsoft.com/office/powerpoint/2010/main" val="352669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4" grpId="0"/>
      <p:bldP spid="48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06961-3069-D59A-4275-5D556B680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BC3991-D03E-A2F5-FDA3-0E4C63592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2EB4290-4839-F8C0-F76B-95CA0CAD68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3CCE506-DE52-5E5F-8252-7920C0EFD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3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2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72081-313B-48C5-B989-5BCED54C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uorakulmio 41">
            <a:extLst>
              <a:ext uri="{FF2B5EF4-FFF2-40B4-BE49-F238E27FC236}">
                <a16:creationId xmlns:a16="http://schemas.microsoft.com/office/drawing/2014/main" id="{6D2F64BC-F278-13E4-FA59-7E82180BBCD8}"/>
              </a:ext>
            </a:extLst>
          </p:cNvPr>
          <p:cNvSpPr/>
          <p:nvPr/>
        </p:nvSpPr>
        <p:spPr>
          <a:xfrm>
            <a:off x="7909789" y="2272145"/>
            <a:ext cx="3572085" cy="3350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uorakulmio 30">
            <a:extLst>
              <a:ext uri="{FF2B5EF4-FFF2-40B4-BE49-F238E27FC236}">
                <a16:creationId xmlns:a16="http://schemas.microsoft.com/office/drawing/2014/main" id="{FBFD0242-91EC-273A-E59F-5F309C6AC897}"/>
              </a:ext>
            </a:extLst>
          </p:cNvPr>
          <p:cNvSpPr/>
          <p:nvPr/>
        </p:nvSpPr>
        <p:spPr>
          <a:xfrm>
            <a:off x="3008747" y="2272145"/>
            <a:ext cx="4777508" cy="3350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CDCF4E6A-F4A6-8C9A-A7B6-1CCB1F7D1091}"/>
              </a:ext>
            </a:extLst>
          </p:cNvPr>
          <p:cNvSpPr/>
          <p:nvPr/>
        </p:nvSpPr>
        <p:spPr>
          <a:xfrm>
            <a:off x="489528" y="2272145"/>
            <a:ext cx="2408380" cy="33509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41F2D574-B55D-8967-BEF9-232EE6AC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implementation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9CDD754-541D-34C3-D839-60DD3F292A8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3164F0C-6274-1D77-4A85-DDACEDF79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4FE76070-24E0-CE4A-8EC6-6C77A5871128}"/>
              </a:ext>
            </a:extLst>
          </p:cNvPr>
          <p:cNvSpPr/>
          <p:nvPr/>
        </p:nvSpPr>
        <p:spPr>
          <a:xfrm>
            <a:off x="674255" y="2410690"/>
            <a:ext cx="2013527" cy="139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Frontend (React)</a:t>
            </a:r>
          </a:p>
        </p:txBody>
      </p:sp>
      <p:sp>
        <p:nvSpPr>
          <p:cNvPr id="10" name="Suorakulmio 9">
            <a:extLst>
              <a:ext uri="{FF2B5EF4-FFF2-40B4-BE49-F238E27FC236}">
                <a16:creationId xmlns:a16="http://schemas.microsoft.com/office/drawing/2014/main" id="{8AD42B1D-FEC5-51A2-C7F9-D28E26DC5CD2}"/>
              </a:ext>
            </a:extLst>
          </p:cNvPr>
          <p:cNvSpPr/>
          <p:nvPr/>
        </p:nvSpPr>
        <p:spPr>
          <a:xfrm>
            <a:off x="3218873" y="2410689"/>
            <a:ext cx="4354945" cy="378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(Python)</a:t>
            </a:r>
          </a:p>
        </p:txBody>
      </p:sp>
      <p:sp>
        <p:nvSpPr>
          <p:cNvPr id="16" name="Suorakulmio 15">
            <a:extLst>
              <a:ext uri="{FF2B5EF4-FFF2-40B4-BE49-F238E27FC236}">
                <a16:creationId xmlns:a16="http://schemas.microsoft.com/office/drawing/2014/main" id="{7DE681E2-508C-09A8-BBE9-9F27539E909A}"/>
              </a:ext>
            </a:extLst>
          </p:cNvPr>
          <p:cNvSpPr/>
          <p:nvPr/>
        </p:nvSpPr>
        <p:spPr>
          <a:xfrm>
            <a:off x="3218873" y="2789382"/>
            <a:ext cx="1454727" cy="101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(</a:t>
            </a:r>
            <a:r>
              <a:rPr lang="en-US" dirty="0" err="1"/>
              <a:t>FastAPI</a:t>
            </a:r>
            <a:r>
              <a:rPr lang="en-US" dirty="0"/>
              <a:t>)</a:t>
            </a:r>
          </a:p>
        </p:txBody>
      </p:sp>
      <p:sp>
        <p:nvSpPr>
          <p:cNvPr id="17" name="Suorakulmio 16">
            <a:extLst>
              <a:ext uri="{FF2B5EF4-FFF2-40B4-BE49-F238E27FC236}">
                <a16:creationId xmlns:a16="http://schemas.microsoft.com/office/drawing/2014/main" id="{611659D0-BAB4-128C-C13E-A496D9431877}"/>
              </a:ext>
            </a:extLst>
          </p:cNvPr>
          <p:cNvSpPr/>
          <p:nvPr/>
        </p:nvSpPr>
        <p:spPr>
          <a:xfrm>
            <a:off x="4673600" y="2789381"/>
            <a:ext cx="1454727" cy="101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 / SLM Interface (</a:t>
            </a:r>
            <a:r>
              <a:rPr lang="en-US" dirty="0" err="1"/>
              <a:t>LancChain</a:t>
            </a:r>
            <a:r>
              <a:rPr lang="en-US" dirty="0"/>
              <a:t>)</a:t>
            </a:r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9D2B51BE-5B23-ADDE-045D-0740E47CEF48}"/>
              </a:ext>
            </a:extLst>
          </p:cNvPr>
          <p:cNvSpPr/>
          <p:nvPr/>
        </p:nvSpPr>
        <p:spPr>
          <a:xfrm>
            <a:off x="6119091" y="2789382"/>
            <a:ext cx="1454727" cy="10183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 connector</a:t>
            </a:r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901A12A6-D869-5BC0-D6DE-611DFB7F41FC}"/>
              </a:ext>
            </a:extLst>
          </p:cNvPr>
          <p:cNvSpPr/>
          <p:nvPr/>
        </p:nvSpPr>
        <p:spPr>
          <a:xfrm>
            <a:off x="8104909" y="2387599"/>
            <a:ext cx="3209636" cy="4017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data (</a:t>
            </a:r>
            <a:r>
              <a:rPr lang="en-US" dirty="0" err="1"/>
              <a:t>ElasticSearch</a:t>
            </a:r>
            <a:r>
              <a:rPr lang="en-US" dirty="0"/>
              <a:t>)</a:t>
            </a:r>
          </a:p>
        </p:txBody>
      </p:sp>
      <p:sp>
        <p:nvSpPr>
          <p:cNvPr id="21" name="Suorakulmio 20">
            <a:extLst>
              <a:ext uri="{FF2B5EF4-FFF2-40B4-BE49-F238E27FC236}">
                <a16:creationId xmlns:a16="http://schemas.microsoft.com/office/drawing/2014/main" id="{38C759BF-0A27-A2F8-2BD3-777B0A6F3D7B}"/>
              </a:ext>
            </a:extLst>
          </p:cNvPr>
          <p:cNvSpPr/>
          <p:nvPr/>
        </p:nvSpPr>
        <p:spPr>
          <a:xfrm>
            <a:off x="8104909" y="2789381"/>
            <a:ext cx="3209636" cy="10183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Index including Wikipedia articles</a:t>
            </a: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BADB9931-F4BF-86E4-7DC4-241AC4A0BB27}"/>
              </a:ext>
            </a:extLst>
          </p:cNvPr>
          <p:cNvSpPr/>
          <p:nvPr/>
        </p:nvSpPr>
        <p:spPr>
          <a:xfrm>
            <a:off x="4678218" y="4396510"/>
            <a:ext cx="1450109" cy="1133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T5-small LM</a:t>
            </a:r>
          </a:p>
        </p:txBody>
      </p:sp>
      <p:sp>
        <p:nvSpPr>
          <p:cNvPr id="24" name="Tekstiruutu 23">
            <a:extLst>
              <a:ext uri="{FF2B5EF4-FFF2-40B4-BE49-F238E27FC236}">
                <a16:creationId xmlns:a16="http://schemas.microsoft.com/office/drawing/2014/main" id="{E69F7BFF-4AB1-3EFF-00E2-6936C090F234}"/>
              </a:ext>
            </a:extLst>
          </p:cNvPr>
          <p:cNvSpPr txBox="1"/>
          <p:nvPr/>
        </p:nvSpPr>
        <p:spPr>
          <a:xfrm>
            <a:off x="3218873" y="5623111"/>
            <a:ext cx="680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Fine-tuned based on google/t5-small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60000 examples of “human made query” =&gt; “optimized query”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Low-Rank Adaptation (LoRa) fine-tuning method</a:t>
            </a:r>
          </a:p>
        </p:txBody>
      </p:sp>
      <p:cxnSp>
        <p:nvCxnSpPr>
          <p:cNvPr id="26" name="Suora nuoliyhdysviiva 25">
            <a:extLst>
              <a:ext uri="{FF2B5EF4-FFF2-40B4-BE49-F238E27FC236}">
                <a16:creationId xmlns:a16="http://schemas.microsoft.com/office/drawing/2014/main" id="{74FDF3A2-1DD5-BD7F-8219-2869D26EB01E}"/>
              </a:ext>
            </a:extLst>
          </p:cNvPr>
          <p:cNvCxnSpPr>
            <a:stCxn id="7" idx="3"/>
          </p:cNvCxnSpPr>
          <p:nvPr/>
        </p:nvCxnSpPr>
        <p:spPr>
          <a:xfrm flipV="1">
            <a:off x="2687782" y="3109189"/>
            <a:ext cx="531091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uora nuoliyhdysviiva 26">
            <a:extLst>
              <a:ext uri="{FF2B5EF4-FFF2-40B4-BE49-F238E27FC236}">
                <a16:creationId xmlns:a16="http://schemas.microsoft.com/office/drawing/2014/main" id="{5A1F05F9-B0F0-F308-CA7E-E3147D3C9BE3}"/>
              </a:ext>
            </a:extLst>
          </p:cNvPr>
          <p:cNvCxnSpPr/>
          <p:nvPr/>
        </p:nvCxnSpPr>
        <p:spPr>
          <a:xfrm flipV="1">
            <a:off x="7583054" y="3110343"/>
            <a:ext cx="531091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uora nuoliyhdysviiva 27">
            <a:extLst>
              <a:ext uri="{FF2B5EF4-FFF2-40B4-BE49-F238E27FC236}">
                <a16:creationId xmlns:a16="http://schemas.microsoft.com/office/drawing/2014/main" id="{8CD405D0-6F12-D360-833A-4199AB3BCADD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5396345" y="3819235"/>
            <a:ext cx="6928" cy="57727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50" name="Picture 2" descr="docker&quot; Icon - Download for free – Iconduck">
            <a:extLst>
              <a:ext uri="{FF2B5EF4-FFF2-40B4-BE49-F238E27FC236}">
                <a16:creationId xmlns:a16="http://schemas.microsoft.com/office/drawing/2014/main" id="{48400B53-63D5-499C-CE86-F1957D17E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000" y="5024437"/>
            <a:ext cx="488974" cy="4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docker&quot; Icon - Download for free – Iconduck">
            <a:extLst>
              <a:ext uri="{FF2B5EF4-FFF2-40B4-BE49-F238E27FC236}">
                <a16:creationId xmlns:a16="http://schemas.microsoft.com/office/drawing/2014/main" id="{DF4DC658-2477-05BB-0690-CA5E7DAF0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52" y="5024437"/>
            <a:ext cx="531091" cy="5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docker&quot; Icon - Download for free – Iconduck">
            <a:extLst>
              <a:ext uri="{FF2B5EF4-FFF2-40B4-BE49-F238E27FC236}">
                <a16:creationId xmlns:a16="http://schemas.microsoft.com/office/drawing/2014/main" id="{776D3B5C-FCB7-A96B-0B7E-E5D626128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66" y="5024438"/>
            <a:ext cx="531091" cy="53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kstiruutu 49">
            <a:extLst>
              <a:ext uri="{FF2B5EF4-FFF2-40B4-BE49-F238E27FC236}">
                <a16:creationId xmlns:a16="http://schemas.microsoft.com/office/drawing/2014/main" id="{8FA5D9C3-3A97-7068-FB36-613D2B3D85AB}"/>
              </a:ext>
            </a:extLst>
          </p:cNvPr>
          <p:cNvSpPr txBox="1"/>
          <p:nvPr/>
        </p:nvSpPr>
        <p:spPr>
          <a:xfrm>
            <a:off x="489528" y="17336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https://github.com/taskijanne/capstone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25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C4E37-6248-19ED-CA68-AE6887D80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8BE419D-7141-D3D9-A045-7DDF66F43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cases and improvements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D26F9E7-2A2A-166C-5894-ED7103603B5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4F929FC-F3EE-BC65-2C28-AA9A69871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4" name="Tekstiruutu 3">
            <a:extLst>
              <a:ext uri="{FF2B5EF4-FFF2-40B4-BE49-F238E27FC236}">
                <a16:creationId xmlns:a16="http://schemas.microsoft.com/office/drawing/2014/main" id="{E50D07DC-3FE6-4BFD-6D8D-2261EBF149FF}"/>
              </a:ext>
            </a:extLst>
          </p:cNvPr>
          <p:cNvSpPr txBox="1"/>
          <p:nvPr/>
        </p:nvSpPr>
        <p:spPr>
          <a:xfrm>
            <a:off x="548945" y="1958109"/>
            <a:ext cx="110734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Possible use cases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Wrapper for internal knowledge bases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 in RAG-workflow as the retrieval part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Improvements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the model further with more diverse or use-case specific 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Conduct more in-depth analysis of existing pre-trained models </a:t>
            </a:r>
            <a:r>
              <a:rPr lang="en-US" dirty="0" err="1"/>
              <a:t>v.s</a:t>
            </a:r>
            <a:r>
              <a:rPr lang="en-US" dirty="0"/>
              <a:t>. custom models for this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84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73045-4C7B-0A63-9432-BFD7DE1EC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2C66C54-7BB0-DDD5-2323-FFB634993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38D1F7A-99D1-6E0A-E21A-317AA35EA23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25/03/2025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7E06DA9-FD25-F7EE-CF47-A9CE3F54B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6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558875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.pptx" id="{B1C3DC4B-F950-4622-BA06-D51317C440AB}" vid="{6C22DEC0-38D3-4753-B7A5-3C914CF483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221</Words>
  <Application>Microsoft Office PowerPoint</Application>
  <PresentationFormat>Laajakuva</PresentationFormat>
  <Paragraphs>50</Paragraphs>
  <Slides>6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6</vt:i4>
      </vt:variant>
    </vt:vector>
  </HeadingPairs>
  <TitlesOfParts>
    <vt:vector size="9" baseType="lpstr">
      <vt:lpstr>Arial</vt:lpstr>
      <vt:lpstr>Calibri</vt:lpstr>
      <vt:lpstr>TUNI Theme</vt:lpstr>
      <vt:lpstr>Query analysis of LLM’s using LangChain</vt:lpstr>
      <vt:lpstr>Problem &amp; Solution</vt:lpstr>
      <vt:lpstr>Demo</vt:lpstr>
      <vt:lpstr>Technical implementation</vt:lpstr>
      <vt:lpstr>Use cases and improvements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Janne Taskinen</dc:creator>
  <cp:lastModifiedBy>Janne Taskinen</cp:lastModifiedBy>
  <cp:revision>5</cp:revision>
  <dcterms:created xsi:type="dcterms:W3CDTF">2020-12-01T13:47:31Z</dcterms:created>
  <dcterms:modified xsi:type="dcterms:W3CDTF">2025-03-25T15:07:28Z</dcterms:modified>
</cp:coreProperties>
</file>