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6" r:id="rId7"/>
    <p:sldId id="267" r:id="rId8"/>
    <p:sldId id="268" r:id="rId9"/>
    <p:sldId id="270" r:id="rId10"/>
    <p:sldId id="262" r:id="rId11"/>
    <p:sldId id="272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ato" panose="020B0604020202020204" charset="0"/>
      <p:regular r:id="rId18"/>
      <p:bold r:id="rId19"/>
      <p:italic r:id="rId20"/>
      <p:boldItalic r:id="rId21"/>
    </p:embeddedFont>
    <p:embeddedFont>
      <p:font typeface="Raleway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fa0bd85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fa0bd85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2f96b29cf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2f96b29cf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fa0bd85c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fa0bd85c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fa0bd85c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fa0bd85c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fa0bd85c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fa0bd85c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fa0bd85c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fa0bd85c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f96b29cf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2f96b29cf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f96b29cf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2f96b29cf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f96b29cf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2f96b29cf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f96b29cf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2f96b29cf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526000" y="1352850"/>
            <a:ext cx="85206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Aligning Large Language Models (LLMs) with Shared Human Virtues.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148006" y="3032288"/>
            <a:ext cx="7408642" cy="17933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latin typeface="Calibri" panose="020F0502020204030204" pitchFamily="34" charset="0"/>
                <a:cs typeface="Calibri" panose="020F0502020204030204" pitchFamily="34" charset="0"/>
              </a:rPr>
              <a:t>Taskin Ahmed Prottoy                ID:2031669642</a:t>
            </a: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latin typeface="Calibri" panose="020F0502020204030204" pitchFamily="34" charset="0"/>
                <a:cs typeface="Calibri" panose="020F0502020204030204" pitchFamily="34" charset="0"/>
              </a:rPr>
              <a:t>Amanullah Ahsan                         ID: 2021769642</a:t>
            </a: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latin typeface="Calibri" panose="020F0502020204030204" pitchFamily="34" charset="0"/>
                <a:cs typeface="Calibri" panose="020F0502020204030204" pitchFamily="34" charset="0"/>
              </a:rPr>
              <a:t>Atikur Rahman Shohag               ID: 2021746642</a:t>
            </a: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latin typeface="Calibri" panose="020F0502020204030204" pitchFamily="34" charset="0"/>
                <a:cs typeface="Calibri" panose="020F0502020204030204" pitchFamily="34" charset="0"/>
              </a:rPr>
              <a:t>Afsana Ahmed Shammi              ID: 2021973642</a:t>
            </a: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latin typeface="Calibri" panose="020F0502020204030204" pitchFamily="34" charset="0"/>
                <a:cs typeface="Calibri" panose="020F0502020204030204" pitchFamily="34" charset="0"/>
              </a:rPr>
              <a:t>Suraiya Akter                                ID: 2022623642</a:t>
            </a: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Future Work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1"/>
          </p:nvPr>
        </p:nvSpPr>
        <p:spPr>
          <a:xfrm>
            <a:off x="729625" y="2206850"/>
            <a:ext cx="7688100" cy="22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Replication validated ETHICS benchmark effectiveness.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Future Work: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Fine-tune modern LLMs (Llama-2, Mistral, Phi-series,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Develop smaller, efficient AI models for real-world applications.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Expand ETHICS benchmark to cover more ethical dilemmas and domains.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2004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900"/>
              <a:t>Thank you!</a:t>
            </a:r>
            <a:endParaRPr sz="2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5700"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729625" y="2194925"/>
            <a:ext cx="7688100" cy="27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AI systems can misalign with human values, leading to ethical concerns.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The ETHICS benchmark categorizes ethical dilemmas across justice, deontology, virtue ethics, utilitarianism, and commonsense morality.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The project aimed to replicate ETHICS benchmark experiments to validate its results.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8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Literature Review</a:t>
            </a:r>
            <a:endParaRPr sz="2800"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727950" y="2361625"/>
            <a:ext cx="7688100" cy="24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Ethical AI research is crucial for real-world applications (healthcare, finance, law).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Prior Work: Models like BERT, RoBERTa, and ALBERT have been tested for ethical alignment.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Identified Gap: Lack of smaller, resource-efficient models for ethical AI deployment.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ctrTitle"/>
          </p:nvPr>
        </p:nvSpPr>
        <p:spPr>
          <a:xfrm>
            <a:off x="727950" y="1310550"/>
            <a:ext cx="7688100" cy="9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Methodology</a:t>
            </a:r>
            <a:endParaRPr sz="280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1"/>
          </p:nvPr>
        </p:nvSpPr>
        <p:spPr>
          <a:xfrm>
            <a:off x="729625" y="2194925"/>
            <a:ext cx="7688100" cy="26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Dataset Preparation: Preprocessing ETHICS dataset for consistency.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Task Implementation: Training AI models to classify text based on ethical categories.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Evaluation Metrics: Accuracy, F1-score, and comparison with original benchmarks.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ctrTitle"/>
          </p:nvPr>
        </p:nvSpPr>
        <p:spPr>
          <a:xfrm>
            <a:off x="729625" y="1322450"/>
            <a:ext cx="76284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Results &amp; Analysis</a:t>
            </a:r>
            <a:endParaRPr sz="2800"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1"/>
          </p:nvPr>
        </p:nvSpPr>
        <p:spPr>
          <a:xfrm>
            <a:off x="729625" y="2052050"/>
            <a:ext cx="7688100" cy="26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Successfully replicated ETHICS benchmark tasks.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000" b="1" dirty="0">
                <a:latin typeface="Calibri" panose="020F0502020204030204" pitchFamily="34" charset="0"/>
                <a:cs typeface="Calibri" panose="020F0502020204030204" pitchFamily="34" charset="0"/>
              </a:rPr>
              <a:t>Model Performance:</a:t>
            </a:r>
            <a:endParaRPr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000" b="1" dirty="0">
                <a:latin typeface="Calibri" panose="020F0502020204030204" pitchFamily="34" charset="0"/>
                <a:cs typeface="Calibri" panose="020F0502020204030204" pitchFamily="34" charset="0"/>
              </a:rPr>
              <a:t>BERT:</a:t>
            </a: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 78.6% accuracy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000" b="1" dirty="0">
                <a:latin typeface="Calibri" panose="020F0502020204030204" pitchFamily="34" charset="0"/>
                <a:cs typeface="Calibri" panose="020F0502020204030204" pitchFamily="34" charset="0"/>
              </a:rPr>
              <a:t>DistilBERT:</a:t>
            </a: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 78.2% accuracy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000" b="1" dirty="0">
                <a:latin typeface="Calibri" panose="020F0502020204030204" pitchFamily="34" charset="0"/>
                <a:cs typeface="Calibri" panose="020F0502020204030204" pitchFamily="34" charset="0"/>
              </a:rPr>
              <a:t>Llama 2 7B:</a:t>
            </a: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 62.8% accuracy (our model)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Findings validate ETHICS as a reliable tool for AI ethical alignment.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707492" y="520607"/>
            <a:ext cx="7708858" cy="692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547306" y="1374937"/>
            <a:ext cx="8596694" cy="3710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AI is increasingly used in decision-making across healthcare, finance, and legal domains.</a:t>
            </a:r>
          </a:p>
          <a:p>
            <a:pPr lvl="0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Large Language Models (LLMs) have strong ethical reasoning but require high computational power.</a:t>
            </a:r>
          </a:p>
          <a:p>
            <a:pPr lvl="0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Small Language Models (SLMs) are computationally efficient but lack deep ethical reasoning.</a:t>
            </a:r>
          </a:p>
          <a:p>
            <a:pPr lvl="0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Goal: Improve the ethical alignment of SLMs using the ETHICS dataset and knowledge distillation from LLMs.</a:t>
            </a:r>
            <a:endParaRPr lang="e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 dirty="0">
                <a:latin typeface="Calibri" panose="020F0502020204030204" pitchFamily="34" charset="0"/>
                <a:cs typeface="Calibri" panose="020F0502020204030204" pitchFamily="34" charset="0"/>
              </a:rPr>
              <a:t>Challenge: Small models have limited capacity compared to large models , making ethical alignment difficult.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 dirty="0">
                <a:latin typeface="Calibri" panose="020F0502020204030204" pitchFamily="34" charset="0"/>
                <a:cs typeface="Calibri" panose="020F0502020204030204" pitchFamily="34" charset="0"/>
              </a:rPr>
              <a:t>Given a small model parameterized by and a large model with parameters , where , we aim to align with ethical reasoning while maintaining efficiency.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 dirty="0">
                <a:latin typeface="Calibri" panose="020F0502020204030204" pitchFamily="34" charset="0"/>
                <a:cs typeface="Calibri" panose="020F0502020204030204" pitchFamily="34" charset="0"/>
              </a:rPr>
              <a:t>Mathematical Optimization: </a:t>
            </a:r>
          </a:p>
          <a:p>
            <a:pPr lvl="1" indent="-311150">
              <a:buSzPts val="1300"/>
              <a:buFont typeface="Wingdings" panose="05000000000000000000" pitchFamily="2" charset="2"/>
              <a:buChar char="Ø"/>
            </a:pPr>
            <a:r>
              <a:rPr lang="en" sz="1400" dirty="0">
                <a:latin typeface="Calibri" panose="020F0502020204030204" pitchFamily="34" charset="0"/>
                <a:cs typeface="Calibri" panose="020F0502020204030204" pitchFamily="34" charset="0"/>
              </a:rPr>
              <a:t>where: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indent="-311150">
              <a:buSzPts val="1300"/>
              <a:buFont typeface="Wingdings" panose="05000000000000000000" pitchFamily="2" charset="2"/>
              <a:buChar char="Ø"/>
            </a:pPr>
            <a:r>
              <a:rPr lang="en" sz="1400" dirty="0">
                <a:latin typeface="Calibri" panose="020F0502020204030204" pitchFamily="34" charset="0"/>
                <a:cs typeface="Calibri" panose="020F0502020204030204" pitchFamily="34" charset="0"/>
              </a:rPr>
              <a:t>is the loss function aligning 's predictions with ground truth labels.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indent="-311150">
              <a:buSzPts val="1300"/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" sz="1400" dirty="0">
                <a:latin typeface="Calibri" panose="020F0502020204030204" pitchFamily="34" charset="0"/>
                <a:cs typeface="Calibri" panose="020F0502020204030204" pitchFamily="34" charset="0"/>
              </a:rPr>
              <a:t>s the Kullback-Leibler divergence, ensuring knowledge transfer from to 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indent="-311150">
              <a:buSzPts val="1300"/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is a regularization term balancing direct learning and distillation.</a:t>
            </a:r>
            <a:r>
              <a:rPr lang="en" dirty="0"/>
              <a:t>		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725850" y="1318650"/>
            <a:ext cx="7692300" cy="443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Dataset </a:t>
            </a:r>
            <a:r>
              <a:rPr lang="en-US" sz="1600" dirty="0"/>
              <a:t>based on Ethical Reasoning</a:t>
            </a:r>
            <a:endParaRPr sz="1600" dirty="0"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>
            <a:off x="729450" y="1762055"/>
            <a:ext cx="7688700" cy="30969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Dataset covers five ethical dimensions: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Virtue Ethics – Character-based decision-making.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Social Ethics – Justice and fairness principles.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Deontology – Rule-based ethical judgments.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Utilitarianism – Consequence-based reasoning.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Commonsense Morality – Human-like ethical understanding.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Dataset contains multiple-choice and textual prompts for ethical decision-making.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320374" y="1288169"/>
            <a:ext cx="8690137" cy="3704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7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 1: Data Preparation</a:t>
            </a:r>
            <a:endParaRPr sz="17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7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Preprocessing the ETHICS dataset for fine-tuning.</a:t>
            </a:r>
            <a:endParaRPr sz="17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7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 2: Fine-Tuning SLMs</a:t>
            </a:r>
            <a:endParaRPr sz="17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7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Selected models: Llama 3.2 1B, Llama 3.2 3B, Gemma 2 2B, Phi 3.5-mini 4B.</a:t>
            </a:r>
            <a:endParaRPr sz="17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7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with supervised fine-tuning (cross-entropy loss, prompt-based learning, hyperparameter tuning).</a:t>
            </a:r>
          </a:p>
          <a:p>
            <a:pPr lvl="0" indent="-319209">
              <a:lnSpc>
                <a:spcPct val="95000"/>
              </a:lnSpc>
              <a:buSzPts val="1427"/>
            </a:pPr>
            <a:r>
              <a:rPr lang="en-US" sz="17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 3: Evaluation</a:t>
            </a:r>
          </a:p>
          <a:p>
            <a:pPr lvl="1" indent="-319209">
              <a:lnSpc>
                <a:spcPct val="95000"/>
              </a:lnSpc>
              <a:buSzPts val="1427"/>
            </a:pPr>
            <a:r>
              <a:rPr lang="en-US" sz="17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Benchmarking Metrics: Accuracy, Precision, Recall, F1-score, Perplexity.</a:t>
            </a:r>
          </a:p>
          <a:p>
            <a:pPr lvl="1" indent="-319209">
              <a:lnSpc>
                <a:spcPct val="95000"/>
              </a:lnSpc>
              <a:buSzPts val="1427"/>
            </a:pPr>
            <a:r>
              <a:rPr lang="en-US" sz="17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 Annotation: Expert and crowdsourced evaluation.</a:t>
            </a:r>
          </a:p>
          <a:p>
            <a:pPr lvl="0" indent="-319209">
              <a:lnSpc>
                <a:spcPct val="95000"/>
              </a:lnSpc>
              <a:buSzPts val="1427"/>
            </a:pPr>
            <a:r>
              <a:rPr lang="en-US" sz="17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 4: Knowledge Distillation</a:t>
            </a:r>
          </a:p>
          <a:p>
            <a:pPr lvl="1" indent="-319209">
              <a:lnSpc>
                <a:spcPct val="95000"/>
              </a:lnSpc>
              <a:buSzPts val="1427"/>
            </a:pPr>
            <a:r>
              <a:rPr lang="en-US" sz="17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Transfer ethical reasoning from Llama 3.2 8B, Gemma 7B, Mistral 12B.</a:t>
            </a:r>
          </a:p>
          <a:p>
            <a:pPr lvl="1" indent="-319209">
              <a:lnSpc>
                <a:spcPct val="95000"/>
              </a:lnSpc>
              <a:buSzPts val="1427"/>
            </a:pPr>
            <a:r>
              <a:rPr lang="en-US" sz="17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Distillation Techniques:</a:t>
            </a:r>
          </a:p>
          <a:p>
            <a:pPr marL="1371600" lvl="1" indent="-319209">
              <a:lnSpc>
                <a:spcPct val="95000"/>
              </a:lnSpc>
              <a:buSzPts val="1427"/>
            </a:pPr>
            <a:r>
              <a:rPr lang="en-US" sz="17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Logit-Based Distillation: Aligns student model outputs with teacher model logits.</a:t>
            </a:r>
          </a:p>
          <a:p>
            <a:pPr marL="1371600" lvl="1" indent="-319209">
              <a:lnSpc>
                <a:spcPct val="95000"/>
              </a:lnSpc>
              <a:buSzPts val="1427"/>
            </a:pPr>
            <a:r>
              <a:rPr lang="en-US" sz="17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Response-Based Distillation: Trains SLM to mimic the LLM’s ethical reasoning.</a:t>
            </a:r>
          </a:p>
          <a:p>
            <a:pPr marL="1371600" lvl="1" indent="-319209">
              <a:lnSpc>
                <a:spcPct val="95000"/>
              </a:lnSpc>
              <a:buSzPts val="1427"/>
            </a:pPr>
            <a:r>
              <a:rPr lang="en-US" sz="17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Optimization: Soft targets and temperature scaling for better knowledge transfer.</a:t>
            </a:r>
            <a:endParaRPr sz="17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Expected Outcomes</a:t>
            </a:r>
            <a:endParaRPr dirty="0"/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Ethically aligned small models with robust decision-making capabilities.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Efficient, deployable AI for real-world applications with limited computational resources.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Enhanced ethical AI evaluation frameworks for fair and responsible AI models.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639</Words>
  <Application>Microsoft Office PowerPoint</Application>
  <PresentationFormat>On-screen Show (16:9)</PresentationFormat>
  <Paragraphs>71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Lato</vt:lpstr>
      <vt:lpstr>Wingdings</vt:lpstr>
      <vt:lpstr>Calibri</vt:lpstr>
      <vt:lpstr>Raleway</vt:lpstr>
      <vt:lpstr>Streamline</vt:lpstr>
      <vt:lpstr>Aligning Large Language Models (LLMs) with Shared Human Virtues.</vt:lpstr>
      <vt:lpstr>Introduction</vt:lpstr>
      <vt:lpstr>Literature Review</vt:lpstr>
      <vt:lpstr>Methodology</vt:lpstr>
      <vt:lpstr>Results &amp; Analysis</vt:lpstr>
      <vt:lpstr>Problem Statement</vt:lpstr>
      <vt:lpstr>Dataset based on Ethical Reasoning</vt:lpstr>
      <vt:lpstr>PowerPoint Presentation</vt:lpstr>
      <vt:lpstr>Expected Outcomes</vt:lpstr>
      <vt:lpstr>Conclusion &amp; Future Work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Aligning Large Language Models (LLMs) with Shared Human Virtues.</dc:title>
  <dc:creator>USER</dc:creator>
  <cp:lastModifiedBy>USER</cp:lastModifiedBy>
  <cp:revision>3</cp:revision>
  <dcterms:modified xsi:type="dcterms:W3CDTF">2025-02-09T05:25:59Z</dcterms:modified>
</cp:coreProperties>
</file>