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1" r:id="rId4"/>
    <p:sldId id="260" r:id="rId5"/>
    <p:sldId id="262" r:id="rId6"/>
    <p:sldId id="258" r:id="rId7"/>
    <p:sldId id="257" r:id="rId8"/>
    <p:sldId id="256" r:id="rId9"/>
    <p:sldId id="263" r:id="rId10"/>
    <p:sldId id="264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C8D8-3C42-B04D-9188-21D8BDEAF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E559D-ACB6-3B41-9667-DFD64A03B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FDC30-0529-8247-96D5-503407E2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40E5-06EB-1848-9B56-8BB3CE76842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9A0C3-ACBB-084A-89D7-30A9259A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2DD03-9688-DE41-8A49-CD5F01BA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ADBA-F111-9142-91A0-8E90DDD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0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CFBE-16A2-5B47-8836-B41917CE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68DBF-B441-E242-A280-8A5E5C352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8A133-9A2E-8545-813E-3CEF8D08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40E5-06EB-1848-9B56-8BB3CE76842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C120E-CBC8-7B4A-8D43-F3E913F1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23758-5361-534A-9031-8B4BBB30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ADBA-F111-9142-91A0-8E90DDD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8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D2230-124E-3945-A18D-21688107E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3B250-FBEA-0949-9EC6-F6CED7DB2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5C2E9-2C05-1E40-902B-EA2F9920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40E5-06EB-1848-9B56-8BB3CE76842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00591-D366-1E41-93EF-92BC3624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3AF0E-1978-2A48-9223-1F502F12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ADBA-F111-9142-91A0-8E90DDD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68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7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238C-C72B-804C-8CA5-C05B5CF5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4E13-EEEC-8D47-A9D6-323C659A4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EE09D-314C-A148-842B-C85E5058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40E5-06EB-1848-9B56-8BB3CE76842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A6E05-AA04-A14C-9BFB-F8988500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D3744-D367-7A42-A69B-2B8BE542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ADBA-F111-9142-91A0-8E90DDD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6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6BA9-3C64-D849-B15F-74A38A35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B9AA4-3806-1A40-8420-B7A68AB43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09C62-1604-C14B-B4F7-AF9292C6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40E5-06EB-1848-9B56-8BB3CE76842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A5C1B-1393-4B45-8853-9103C677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3B7F-620D-0F43-BD27-2DB62973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ADBA-F111-9142-91A0-8E90DDD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9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22B1-AD09-E241-AD97-BF2EEE39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DDACD-223E-E449-87E5-D816A86EA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45C42-14EA-0841-9752-C8207EB55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FDB72-3333-E140-A2A5-37DF661D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40E5-06EB-1848-9B56-8BB3CE76842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4ED6A-A656-9C43-B601-F0A92256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972D9-D690-4541-BFA8-9B301A00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ADBA-F111-9142-91A0-8E90DDD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1775-BBB1-2E47-9816-31D2CA4E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6EB9A-5948-3747-8081-C3F1C59CB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35262-E705-BC41-AE88-75B3DA0F9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D4090-800B-934D-BC6D-76E08E1D2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33B93-BE64-8342-B66F-D30357633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A0B72-5D07-AF40-9CF4-EB993726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40E5-06EB-1848-9B56-8BB3CE76842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E737B-22FA-BB4E-BF92-41217002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B5E2E-581C-624F-A8AB-F40D02BE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ADBA-F111-9142-91A0-8E90DDD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0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DBB6-E695-AF42-868B-E82E9893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AE05D-CB12-914B-9FAE-D7357E81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40E5-06EB-1848-9B56-8BB3CE76842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C6A8C-4883-E446-9A12-B2BCC811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30495-81B8-6B43-9BAF-300049B8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ADBA-F111-9142-91A0-8E90DDD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9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FCC41-9FF2-5D42-AC5C-C1CDED53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40E5-06EB-1848-9B56-8BB3CE76842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EDEB0-4F6A-0C40-A5B7-09A564A1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52D08-BC9B-5E49-AAEA-46D32929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ADBA-F111-9142-91A0-8E90DDD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8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2219-B5AE-374D-B62B-50F06AEB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CDC6-E268-914A-B160-EAD21AEC5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E8F10-B436-674F-BC2D-4DE1427EE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99C6F-54B9-1F44-B8F8-B88B8246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40E5-06EB-1848-9B56-8BB3CE76842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CFFDB-973D-8E43-A52F-7DF0913B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99BC5-3F3C-214E-A690-B6F65A2A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ADBA-F111-9142-91A0-8E90DDD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7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E197-AFDA-0D42-82B7-79062888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5A43F-346E-7A4B-B353-CF877E5E3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A0257-DCB0-A044-A922-55A209CEA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76101-F25B-DA46-816D-321B1E5D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40E5-06EB-1848-9B56-8BB3CE76842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9DE6C-BC40-6B46-8223-7871BC0D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64943-085B-5C4E-86B8-6B786DF6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ADBA-F111-9142-91A0-8E90DDD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3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6877F-BABE-E543-BE03-3050FC35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ED332-D303-604D-82A1-72B5D8A92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BC03-E18A-FE43-BC73-B1CDA256E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740E5-06EB-1848-9B56-8BB3CE76842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D1B8-A74C-874B-B265-F5621C0C1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97632-C804-2F4C-886B-1128FE84F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CADBA-F111-9142-91A0-8E90DDD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0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4E8CB8A3-ED62-7340-A73D-5168B10ACFF0}"/>
              </a:ext>
            </a:extLst>
          </p:cNvPr>
          <p:cNvSpPr/>
          <p:nvPr/>
        </p:nvSpPr>
        <p:spPr>
          <a:xfrm rot="10800000" flipV="1">
            <a:off x="2474166" y="0"/>
            <a:ext cx="7525888" cy="1548287"/>
          </a:xfrm>
          <a:prstGeom prst="flowChartPunchedTap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গাজীপুর ক্যান্টনমেন্ট কলেজ,বিওএফ,গাজীপুর।  </a:t>
            </a:r>
          </a:p>
        </p:txBody>
      </p:sp>
      <p:sp>
        <p:nvSpPr>
          <p:cNvPr id="6" name="Rectangle: Beveled 5">
            <a:extLst>
              <a:ext uri="{FF2B5EF4-FFF2-40B4-BE49-F238E27FC236}">
                <a16:creationId xmlns:a16="http://schemas.microsoft.com/office/drawing/2014/main" id="{3B9C901F-305F-8B45-A523-1439A550B8A7}"/>
              </a:ext>
            </a:extLst>
          </p:cNvPr>
          <p:cNvSpPr/>
          <p:nvPr/>
        </p:nvSpPr>
        <p:spPr>
          <a:xfrm>
            <a:off x="2896207" y="4267471"/>
            <a:ext cx="8087522" cy="2271938"/>
          </a:xfrm>
          <a:prstGeom prst="bevel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>
                <a:solidFill>
                  <a:schemeClr val="accent2">
                    <a:lumMod val="50000"/>
                  </a:schemeClr>
                </a:solidFill>
              </a:rPr>
              <a:t>ক্লাস পরিচালনায়ঃ</a:t>
            </a:r>
          </a:p>
          <a:p>
            <a:pPr algn="ctr"/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মোছাঃ তাসকিনা আকতার</a:t>
            </a:r>
          </a:p>
          <a:p>
            <a:pPr algn="ctr"/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প্রভাষক(জীববিজ্ঞান), মোবাঃ০১৭৮০৮৫৬২৬৬</a:t>
            </a:r>
          </a:p>
          <a:p>
            <a:pPr algn="ctr"/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গাজীপুর ক্যান্টনমেন্ট কলেজ,গাজীপুর। 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BC0F6B-EEBF-C446-9EE1-D71045621639}"/>
              </a:ext>
            </a:extLst>
          </p:cNvPr>
          <p:cNvSpPr/>
          <p:nvPr/>
        </p:nvSpPr>
        <p:spPr>
          <a:xfrm>
            <a:off x="3056994" y="1662976"/>
            <a:ext cx="7243667" cy="24898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বিষয়ঃ জীববিজ্ঞান( ২য় পত্র)   </a:t>
            </a:r>
          </a:p>
          <a:p>
            <a:pPr algn="ctr"/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অধ্যায়ঃ চতুর্থ   </a:t>
            </a:r>
          </a:p>
          <a:p>
            <a:pPr algn="ctr"/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মানব শারীরতত্ত্বঃ রক্ত ও সঞ্চালন </a:t>
            </a:r>
          </a:p>
          <a:p>
            <a:pPr algn="ctr"/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(Human Physiology : Blood &amp; Circulation )   </a:t>
            </a:r>
          </a:p>
          <a:p>
            <a:pPr algn="ctr"/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পর্বঃ ০১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8260D15-F0F6-024D-87D3-4A62B1E6E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661" y="176952"/>
            <a:ext cx="1440741" cy="17044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B7AC87-5EAE-284B-9A06-288BE90B7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1" y="283361"/>
            <a:ext cx="1440741" cy="170440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85701D2-DFC3-8A49-AF07-93F4157E6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4" y="2502591"/>
            <a:ext cx="2667453" cy="308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8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01851D-7316-CE49-8ED0-5D75A90174BE}"/>
              </a:ext>
            </a:extLst>
          </p:cNvPr>
          <p:cNvSpPr/>
          <p:nvPr/>
        </p:nvSpPr>
        <p:spPr>
          <a:xfrm>
            <a:off x="1245307" y="804198"/>
            <a:ext cx="7898693" cy="5607531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৮.পানি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</a:rPr>
              <a:t>সমতা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</a:rPr>
              <a:t>নিয়ন্ত্রণ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৯.আয়নের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</a:rPr>
              <a:t>সমতা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</a:rPr>
              <a:t>নিয়ন্ত্রণ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১০.হোমিওস্ট্যাসিস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</a:rPr>
              <a:t>রক্ষা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১১.উষ্ণতার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</a:rPr>
              <a:t>সমতা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</a:rPr>
              <a:t>রক্ষক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১২.ইমিউনিটি ও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</a:rPr>
              <a:t>আত্মরক্ষামূলক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27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4ACC7FEE-1BE6-E741-BEF5-883678EEF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26932" y="-2249571"/>
            <a:ext cx="5938135" cy="1102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18DD45-39EB-DC46-B61C-9087D5440B03}"/>
              </a:ext>
            </a:extLst>
          </p:cNvPr>
          <p:cNvSpPr/>
          <p:nvPr/>
        </p:nvSpPr>
        <p:spPr>
          <a:xfrm>
            <a:off x="1918357" y="78211"/>
            <a:ext cx="9247524" cy="11785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accent5">
                    <a:lumMod val="50000"/>
                  </a:schemeClr>
                </a:solidFill>
              </a:rPr>
              <a:t>আজকের আলোচনার বিষয়ঃ  রক্তের গঠন ও কাজ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25F66674-396D-FF4A-A319-F283BE1D7774}"/>
              </a:ext>
            </a:extLst>
          </p:cNvPr>
          <p:cNvSpPr/>
          <p:nvPr/>
        </p:nvSpPr>
        <p:spPr>
          <a:xfrm>
            <a:off x="736040" y="2457185"/>
            <a:ext cx="4672186" cy="931703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accent6">
                    <a:lumMod val="50000"/>
                  </a:schemeClr>
                </a:solidFill>
              </a:rPr>
              <a:t>শিখনফল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4D7310-A305-9B43-BCF4-A7DC7707EE48}"/>
              </a:ext>
            </a:extLst>
          </p:cNvPr>
          <p:cNvSpPr/>
          <p:nvPr/>
        </p:nvSpPr>
        <p:spPr>
          <a:xfrm>
            <a:off x="518702" y="3747003"/>
            <a:ext cx="6023417" cy="2716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>
                <a:solidFill>
                  <a:schemeClr val="accent6">
                    <a:lumMod val="50000"/>
                  </a:schemeClr>
                </a:solidFill>
              </a:rPr>
              <a:t>১. </a:t>
            </a:r>
            <a:r>
              <a:rPr lang="en-US" sz="2800" b="1">
                <a:solidFill>
                  <a:schemeClr val="accent5">
                    <a:lumMod val="50000"/>
                  </a:schemeClr>
                </a:solidFill>
              </a:rPr>
              <a:t>রক্ত ও এর গঠন 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</a:rPr>
              <a:t>সম্পর্কে বলতে পারবে। </a:t>
            </a:r>
          </a:p>
          <a:p>
            <a:r>
              <a:rPr lang="en-US" sz="2800">
                <a:solidFill>
                  <a:schemeClr val="accent6">
                    <a:lumMod val="50000"/>
                  </a:schemeClr>
                </a:solidFill>
              </a:rPr>
              <a:t>২.</a:t>
            </a:r>
            <a:r>
              <a:rPr lang="en-US" sz="2800" b="1">
                <a:solidFill>
                  <a:schemeClr val="accent5">
                    <a:lumMod val="50000"/>
                  </a:schemeClr>
                </a:solidFill>
              </a:rPr>
              <a:t> রক্তের কাজ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</a:rPr>
              <a:t> সম্পর্কে জানতে পারবে। </a:t>
            </a:r>
          </a:p>
          <a:p>
            <a:endParaRPr lang="en-US" sz="280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E6E723-DD09-EC45-A743-4DC696B2C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1" y="283361"/>
            <a:ext cx="1440741" cy="1704406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4ADD815D-64DA-BD48-B97A-670D8D158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119" y="1816054"/>
            <a:ext cx="5252032" cy="464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4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A3E542-4867-DB4D-8FC2-45C0CC360620}"/>
              </a:ext>
            </a:extLst>
          </p:cNvPr>
          <p:cNvSpPr/>
          <p:nvPr/>
        </p:nvSpPr>
        <p:spPr>
          <a:xfrm>
            <a:off x="928525" y="638423"/>
            <a:ext cx="10109403" cy="52823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সংবহনতন্ত্র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দুই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ধরনের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–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রক্ত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সংবহনতন্ত্র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ও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লসিকা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সংবহনতন্ত্র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। </a:t>
            </a:r>
          </a:p>
          <a:p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এসম্পর্কে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ধারণা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দেন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ব্রিটিশ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বিজ্ঞানী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উইলিয়াম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হার্ভে-১৯২৮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সালে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।</a:t>
            </a:r>
          </a:p>
          <a:p>
            <a:r>
              <a:rPr lang="en-US" sz="3200" b="1" u="sng" dirty="0" err="1">
                <a:solidFill>
                  <a:schemeClr val="accent2">
                    <a:lumMod val="50000"/>
                  </a:schemeClr>
                </a:solidFill>
              </a:rPr>
              <a:t>রক্ত</a:t>
            </a:r>
            <a:r>
              <a:rPr lang="en-US" sz="3200" b="1" u="sng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b="1" u="sng" dirty="0" err="1">
                <a:solidFill>
                  <a:schemeClr val="accent2">
                    <a:lumMod val="50000"/>
                  </a:schemeClr>
                </a:solidFill>
              </a:rPr>
              <a:t>সংবহনতন্ত্রঃ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দেহের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বিভিন্ন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অংশে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রক্ত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সংবহনের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জন্য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বিভিন্ন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অঙ্গের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পারস্পরিক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সহযোগিতায়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যে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অঙ্গতন্ত্র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গড়েওঠে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তাকে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রক্ত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সংবহনতন্ত্র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বলে।এ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তন্ত্র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রক্ত,হৃৎপিণ্ড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ও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রক্তবাহিকা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নিয়ে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গঠিত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। </a:t>
            </a:r>
          </a:p>
        </p:txBody>
      </p:sp>
    </p:spTree>
    <p:extLst>
      <p:ext uri="{BB962C8B-B14F-4D97-AF65-F5344CB8AC3E}">
        <p14:creationId xmlns:p14="http://schemas.microsoft.com/office/powerpoint/2010/main" val="59970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B2C59-06CB-7F41-A507-0552A041B2BE}"/>
              </a:ext>
            </a:extLst>
          </p:cNvPr>
          <p:cNvSpPr/>
          <p:nvPr/>
        </p:nvSpPr>
        <p:spPr>
          <a:xfrm>
            <a:off x="692174" y="892543"/>
            <a:ext cx="11293387" cy="55269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u="sng" dirty="0" err="1">
                <a:solidFill>
                  <a:schemeClr val="accent2">
                    <a:lumMod val="50000"/>
                  </a:schemeClr>
                </a:solidFill>
              </a:rPr>
              <a:t>রক্তঃ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রক্ত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বিশেষ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ধরনের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প্রবাহমান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তরল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যোজক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কলা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যা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অধিক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আয়নিক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ঘনত্বের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দ্রবণ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প্লাজমা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ও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রক্তকণিকা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নিয়ে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গঠিত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এবং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যা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হৃদপিণ্ড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ও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বদ্ধ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রক্তনালির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মাধ্যমে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সমগ্র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দেহে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পরিবাহিত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হয়ে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পুষ্টি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পদার্থ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শ্বসন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গ্যাস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ও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বর্জ্য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পদার্থ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বহন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করে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।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অজৈব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লবণের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জন্য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রক্ত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নোনতা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স্বাদ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বিশিষ্ট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। 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pH-7.35-7.45</a:t>
            </a:r>
          </a:p>
          <a:p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তাপমাত্রা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- ৩৬-৩৮°সে.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আপেক্ষিকগুরুত্ব-১.০৬৫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পুরুষ-৫-৬লি.</a:t>
            </a:r>
          </a:p>
          <a:p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মহিলা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- ৪.৫-৫.৫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লি.যা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মোট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দৈহিক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ওজনের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৭-৮%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শিশুর-৯০মিলিলিটার/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কেজি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86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8E3404-E4F2-8245-A734-20E629AB1C22}"/>
              </a:ext>
            </a:extLst>
          </p:cNvPr>
          <p:cNvSpPr/>
          <p:nvPr/>
        </p:nvSpPr>
        <p:spPr>
          <a:xfrm>
            <a:off x="819682" y="382072"/>
            <a:ext cx="10291554" cy="58787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u="sng" dirty="0" err="1">
                <a:solidFill>
                  <a:schemeClr val="accent2">
                    <a:lumMod val="50000"/>
                  </a:schemeClr>
                </a:solidFill>
              </a:rPr>
              <a:t>হেমাটোলজি</a:t>
            </a:r>
            <a:r>
              <a:rPr lang="en-US" sz="3200" b="1" u="sng" dirty="0">
                <a:solidFill>
                  <a:schemeClr val="accent2">
                    <a:lumMod val="50000"/>
                  </a:schemeClr>
                </a:solidFill>
              </a:rPr>
              <a:t>(Hematology):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রক্তের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গঠন,রক্ত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সৃষ্টি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প্রক্রিয়া,রক্ত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সংক্রান্ত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রোগ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ইত্যাদি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নিয়ে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চিকিৎসাবিজ্ঞানের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শাখাকে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হেমাটোলজি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বলে।গ্রিক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accent2">
                    <a:lumMod val="50000"/>
                  </a:schemeClr>
                </a:solidFill>
              </a:rPr>
              <a:t>haima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=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রক্ত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স্টান্ডার্ড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উইনট্রব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পদ্ধতিতে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রক্তের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বিভিন্ন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উপাদান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বের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করা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হয়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।</a:t>
            </a:r>
          </a:p>
          <a:p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সেন্ট্রিফিউগাল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যন্ত্রে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মিনিটে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৩০০০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বার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করে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 ৩০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বার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ঘুরানো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হয়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।</a:t>
            </a:r>
          </a:p>
          <a:p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এক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ফোটা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রক্তের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প্রায়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অর্ধেক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প্লাজমা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, ৫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মিলিয়ন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লোহিত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রক্তকণিকা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, ১০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হাজার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শ্বেত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রক্তকণিকা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এবং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২৫০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হাজার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অণুচক্রিকা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থাকে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। </a:t>
            </a:r>
          </a:p>
        </p:txBody>
      </p:sp>
    </p:spTree>
    <p:extLst>
      <p:ext uri="{BB962C8B-B14F-4D97-AF65-F5344CB8AC3E}">
        <p14:creationId xmlns:p14="http://schemas.microsoft.com/office/powerpoint/2010/main" val="98827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6ADA492-2F7C-3B46-B8A9-98A227E51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434" y="364304"/>
            <a:ext cx="4750330" cy="62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2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C3C3F1F-2C86-1C43-AAC5-0B30AE12D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50362" y="-1972464"/>
            <a:ext cx="5828845" cy="1080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0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C9B3326-CA2E-7346-B3FA-4C00D805A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73627" y="-2454312"/>
            <a:ext cx="6239042" cy="1143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9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557CC4-ACF5-7B42-8043-A7686669210A}"/>
              </a:ext>
            </a:extLst>
          </p:cNvPr>
          <p:cNvSpPr/>
          <p:nvPr/>
        </p:nvSpPr>
        <p:spPr>
          <a:xfrm>
            <a:off x="3296940" y="333337"/>
            <a:ext cx="6138502" cy="8142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accent6">
                    <a:lumMod val="50000"/>
                  </a:schemeClr>
                </a:solidFill>
              </a:rPr>
              <a:t>রক্তের কাজ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2DDDA1-544E-C148-AC36-7A3EFB39D250}"/>
              </a:ext>
            </a:extLst>
          </p:cNvPr>
          <p:cNvSpPr/>
          <p:nvPr/>
        </p:nvSpPr>
        <p:spPr>
          <a:xfrm>
            <a:off x="1026725" y="1275060"/>
            <a:ext cx="10266661" cy="524960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১.পুষ্টির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বাহক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২.অক্সিজেন ও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কার্বন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ডাইঅক্সাইডের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বাহক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৩.হরমোন,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এনজাইম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ভিটামিন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 ও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অন্যান্য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রাসায়নিক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পদার্থের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বাহক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বাহক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৪.বর্জ্য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পদার্থ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নিষ্কাশন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৫.রক্তপাত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নিরোধক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৬.অম্ল ও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ক্ষারকত্বের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ভারসাম্য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রক্ষা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৭.সঞ্চয়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অঙ্গ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থেকে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খাদ্য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পরিবহন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37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333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 islam</dc:creator>
  <cp:lastModifiedBy>Munifa</cp:lastModifiedBy>
  <cp:revision>12</cp:revision>
  <dcterms:created xsi:type="dcterms:W3CDTF">2021-08-05T01:49:13Z</dcterms:created>
  <dcterms:modified xsi:type="dcterms:W3CDTF">2021-11-01T03:37:05Z</dcterms:modified>
</cp:coreProperties>
</file>