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59" r:id="rId5"/>
    <p:sldId id="285" r:id="rId6"/>
    <p:sldId id="288" r:id="rId7"/>
    <p:sldId id="260" r:id="rId8"/>
    <p:sldId id="261" r:id="rId9"/>
    <p:sldId id="262" r:id="rId10"/>
    <p:sldId id="286" r:id="rId11"/>
    <p:sldId id="266" r:id="rId12"/>
    <p:sldId id="267" r:id="rId13"/>
    <p:sldId id="268" r:id="rId14"/>
    <p:sldId id="281" r:id="rId15"/>
    <p:sldId id="269" r:id="rId16"/>
    <p:sldId id="271" r:id="rId17"/>
    <p:sldId id="273" r:id="rId18"/>
    <p:sldId id="274" r:id="rId19"/>
    <p:sldId id="282" r:id="rId20"/>
    <p:sldId id="275" r:id="rId21"/>
    <p:sldId id="276" r:id="rId22"/>
    <p:sldId id="264" r:id="rId23"/>
    <p:sldId id="277" r:id="rId24"/>
    <p:sldId id="278" r:id="rId25"/>
    <p:sldId id="279" r:id="rId26"/>
    <p:sldId id="280" r:id="rId27"/>
    <p:sldId id="283" r:id="rId28"/>
    <p:sldId id="284"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553"/>
    <a:srgbClr val="313971"/>
    <a:srgbClr val="3B5B33"/>
    <a:srgbClr val="4B397F"/>
    <a:srgbClr val="49723E"/>
    <a:srgbClr val="752D4E"/>
    <a:srgbClr val="23425B"/>
    <a:srgbClr val="62A856"/>
    <a:srgbClr val="BE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5834" autoAdjust="0"/>
  </p:normalViewPr>
  <p:slideViewPr>
    <p:cSldViewPr snapToGrid="0">
      <p:cViewPr varScale="1">
        <p:scale>
          <a:sx n="55" d="100"/>
          <a:sy n="55" d="100"/>
        </p:scale>
        <p:origin x="12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E87BC9-2F46-48F9-AD17-E27C0FC286CC}"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E62A188C-98C8-4E72-821A-ED9FEA8C4A80}">
      <dgm:prSet phldrT="[Text]"/>
      <dgm:spPr/>
      <dgm:t>
        <a:bodyPr/>
        <a:lstStyle/>
        <a:p>
          <a:r>
            <a:rPr lang="en-US" dirty="0" smtClean="0"/>
            <a:t>Buffering</a:t>
          </a:r>
          <a:endParaRPr lang="en-US" dirty="0"/>
        </a:p>
      </dgm:t>
    </dgm:pt>
    <dgm:pt modelId="{B86B54E3-ECCB-496B-943C-79CBBEF93322}" type="parTrans" cxnId="{C20C1B73-3047-4091-B030-31B4FFABC3AF}">
      <dgm:prSet/>
      <dgm:spPr/>
      <dgm:t>
        <a:bodyPr/>
        <a:lstStyle/>
        <a:p>
          <a:endParaRPr lang="en-US"/>
        </a:p>
      </dgm:t>
    </dgm:pt>
    <dgm:pt modelId="{C3F9E6E1-0259-4846-BAF3-E962E7E5E244}" type="sibTrans" cxnId="{C20C1B73-3047-4091-B030-31B4FFABC3AF}">
      <dgm:prSet/>
      <dgm:spPr/>
      <dgm:t>
        <a:bodyPr/>
        <a:lstStyle/>
        <a:p>
          <a:endParaRPr lang="en-US"/>
        </a:p>
      </dgm:t>
    </dgm:pt>
    <dgm:pt modelId="{6701D90B-FEFC-4CDE-A1B3-19AFBD0B3F29}">
      <dgm:prSet phldrT="[Text]" custT="1"/>
      <dgm:spPr>
        <a:solidFill>
          <a:srgbClr val="4B397F"/>
        </a:solidFill>
      </dgm:spPr>
      <dgm:t>
        <a:bodyPr lIns="64008" rIns="0"/>
        <a:lstStyle/>
        <a:p>
          <a:r>
            <a:rPr lang="en-US" sz="2800" dirty="0" err="1" smtClean="0"/>
            <a:t>BufferBlock</a:t>
          </a:r>
          <a:endParaRPr lang="en-US" sz="2800" dirty="0"/>
        </a:p>
      </dgm:t>
    </dgm:pt>
    <dgm:pt modelId="{2FE4F7AF-8F62-433D-9188-BA3846B7B388}" type="parTrans" cxnId="{97D92CE1-0F13-4DBC-A90D-6B859180F278}">
      <dgm:prSet/>
      <dgm:spPr/>
      <dgm:t>
        <a:bodyPr/>
        <a:lstStyle/>
        <a:p>
          <a:endParaRPr lang="en-US"/>
        </a:p>
      </dgm:t>
    </dgm:pt>
    <dgm:pt modelId="{555DED6B-0E18-49FF-848F-F18645287B13}" type="sibTrans" cxnId="{97D92CE1-0F13-4DBC-A90D-6B859180F278}">
      <dgm:prSet/>
      <dgm:spPr/>
      <dgm:t>
        <a:bodyPr/>
        <a:lstStyle/>
        <a:p>
          <a:endParaRPr lang="en-US"/>
        </a:p>
      </dgm:t>
    </dgm:pt>
    <dgm:pt modelId="{F46EC923-41BB-4392-B7F5-FC1176BDB7B9}">
      <dgm:prSet phldrT="[Text]"/>
      <dgm:spPr/>
      <dgm:t>
        <a:bodyPr/>
        <a:lstStyle/>
        <a:p>
          <a:r>
            <a:rPr lang="en-US" dirty="0" smtClean="0"/>
            <a:t>Execution</a:t>
          </a:r>
          <a:endParaRPr lang="en-US" dirty="0"/>
        </a:p>
      </dgm:t>
    </dgm:pt>
    <dgm:pt modelId="{FBB88874-5486-4DF6-B715-C3DEF4900877}" type="parTrans" cxnId="{7E3F4822-361E-4E27-B1D5-82D3E36C010E}">
      <dgm:prSet/>
      <dgm:spPr/>
      <dgm:t>
        <a:bodyPr/>
        <a:lstStyle/>
        <a:p>
          <a:endParaRPr lang="en-US"/>
        </a:p>
      </dgm:t>
    </dgm:pt>
    <dgm:pt modelId="{08027C8C-9EF7-4720-9B9C-4B0609658822}" type="sibTrans" cxnId="{7E3F4822-361E-4E27-B1D5-82D3E36C010E}">
      <dgm:prSet/>
      <dgm:spPr/>
      <dgm:t>
        <a:bodyPr/>
        <a:lstStyle/>
        <a:p>
          <a:endParaRPr lang="en-US"/>
        </a:p>
      </dgm:t>
    </dgm:pt>
    <dgm:pt modelId="{43D5C2F8-9C71-4470-9AFD-02FE21EF727C}">
      <dgm:prSet phldrT="[Text]" custT="1"/>
      <dgm:spPr>
        <a:solidFill>
          <a:srgbClr val="3B5B33"/>
        </a:solidFill>
      </dgm:spPr>
      <dgm:t>
        <a:bodyPr lIns="45720" rIns="0"/>
        <a:lstStyle/>
        <a:p>
          <a:r>
            <a:rPr lang="en-US" sz="2800" dirty="0" err="1" smtClean="0"/>
            <a:t>ActionBlock</a:t>
          </a:r>
          <a:endParaRPr lang="en-US" sz="2800" dirty="0"/>
        </a:p>
      </dgm:t>
    </dgm:pt>
    <dgm:pt modelId="{766A75EF-84F1-49B4-87E1-3D5254656F6E}" type="parTrans" cxnId="{CDF5CDDF-8AC7-4AF6-9B3E-2C999E9645B8}">
      <dgm:prSet/>
      <dgm:spPr/>
      <dgm:t>
        <a:bodyPr/>
        <a:lstStyle/>
        <a:p>
          <a:endParaRPr lang="en-US"/>
        </a:p>
      </dgm:t>
    </dgm:pt>
    <dgm:pt modelId="{2562AB74-9E99-48F7-B5A7-F2DEAAF01A6F}" type="sibTrans" cxnId="{CDF5CDDF-8AC7-4AF6-9B3E-2C999E9645B8}">
      <dgm:prSet/>
      <dgm:spPr/>
      <dgm:t>
        <a:bodyPr/>
        <a:lstStyle/>
        <a:p>
          <a:endParaRPr lang="en-US"/>
        </a:p>
      </dgm:t>
    </dgm:pt>
    <dgm:pt modelId="{5168EF75-639D-4530-92E7-26D3C75BCA5E}">
      <dgm:prSet phldrT="[Text]" custT="1"/>
      <dgm:spPr>
        <a:solidFill>
          <a:srgbClr val="3B5B33"/>
        </a:solidFill>
      </dgm:spPr>
      <dgm:t>
        <a:bodyPr lIns="45720" rIns="0"/>
        <a:lstStyle/>
        <a:p>
          <a:r>
            <a:rPr lang="en-US" sz="2800" dirty="0" err="1" smtClean="0"/>
            <a:t>TransformBlock</a:t>
          </a:r>
          <a:endParaRPr lang="en-US" sz="2800" dirty="0"/>
        </a:p>
      </dgm:t>
    </dgm:pt>
    <dgm:pt modelId="{AA4A7A5A-D31F-444F-9F1E-9DD98C40006B}" type="parTrans" cxnId="{6C399BB5-3D76-4F54-87EB-C6B054FFE622}">
      <dgm:prSet/>
      <dgm:spPr/>
      <dgm:t>
        <a:bodyPr/>
        <a:lstStyle/>
        <a:p>
          <a:endParaRPr lang="en-US"/>
        </a:p>
      </dgm:t>
    </dgm:pt>
    <dgm:pt modelId="{1B98A1FD-B2EB-4DA5-A45F-FAD42362A210}" type="sibTrans" cxnId="{6C399BB5-3D76-4F54-87EB-C6B054FFE622}">
      <dgm:prSet/>
      <dgm:spPr/>
      <dgm:t>
        <a:bodyPr/>
        <a:lstStyle/>
        <a:p>
          <a:endParaRPr lang="en-US"/>
        </a:p>
      </dgm:t>
    </dgm:pt>
    <dgm:pt modelId="{B0995A35-00C0-4F08-8CD7-3C6A0B034099}">
      <dgm:prSet phldrT="[Text]"/>
      <dgm:spPr/>
      <dgm:t>
        <a:bodyPr/>
        <a:lstStyle/>
        <a:p>
          <a:r>
            <a:rPr lang="en-US" dirty="0" smtClean="0"/>
            <a:t>Grouping</a:t>
          </a:r>
          <a:endParaRPr lang="en-US" dirty="0"/>
        </a:p>
      </dgm:t>
    </dgm:pt>
    <dgm:pt modelId="{0576CDE8-A4BC-4B06-94C1-2373BC20CFF1}" type="parTrans" cxnId="{0A6848F3-2004-4032-B8CC-23C0EBE031F7}">
      <dgm:prSet/>
      <dgm:spPr/>
      <dgm:t>
        <a:bodyPr/>
        <a:lstStyle/>
        <a:p>
          <a:endParaRPr lang="en-US"/>
        </a:p>
      </dgm:t>
    </dgm:pt>
    <dgm:pt modelId="{7A93D9A3-E601-458D-A895-F3D82F666B14}" type="sibTrans" cxnId="{0A6848F3-2004-4032-B8CC-23C0EBE031F7}">
      <dgm:prSet/>
      <dgm:spPr/>
      <dgm:t>
        <a:bodyPr/>
        <a:lstStyle/>
        <a:p>
          <a:endParaRPr lang="en-US"/>
        </a:p>
      </dgm:t>
    </dgm:pt>
    <dgm:pt modelId="{DC527127-F3C9-4194-AFE8-2D359877BD39}">
      <dgm:prSet phldrT="[Text]" custT="1"/>
      <dgm:spPr>
        <a:solidFill>
          <a:srgbClr val="273553"/>
        </a:solidFill>
      </dgm:spPr>
      <dgm:t>
        <a:bodyPr/>
        <a:lstStyle/>
        <a:p>
          <a:r>
            <a:rPr lang="en-US" sz="2800" dirty="0" err="1" smtClean="0"/>
            <a:t>BatchBlock</a:t>
          </a:r>
          <a:endParaRPr lang="en-US" sz="2800" dirty="0"/>
        </a:p>
      </dgm:t>
    </dgm:pt>
    <dgm:pt modelId="{32DAB9DF-20F7-40AA-9108-2686C20A68CE}" type="parTrans" cxnId="{3ABC410C-E5BB-43F2-92F6-2A8E732C70A8}">
      <dgm:prSet/>
      <dgm:spPr/>
      <dgm:t>
        <a:bodyPr/>
        <a:lstStyle/>
        <a:p>
          <a:endParaRPr lang="en-US"/>
        </a:p>
      </dgm:t>
    </dgm:pt>
    <dgm:pt modelId="{BA5EAFF4-313B-429B-9A81-ADFCFA1A3082}" type="sibTrans" cxnId="{3ABC410C-E5BB-43F2-92F6-2A8E732C70A8}">
      <dgm:prSet/>
      <dgm:spPr/>
      <dgm:t>
        <a:bodyPr/>
        <a:lstStyle/>
        <a:p>
          <a:endParaRPr lang="en-US"/>
        </a:p>
      </dgm:t>
    </dgm:pt>
    <dgm:pt modelId="{292B2398-2B13-4CC8-B6CA-D21E2EDDB8DB}">
      <dgm:prSet phldrT="[Text]" custT="1"/>
      <dgm:spPr>
        <a:solidFill>
          <a:srgbClr val="273553"/>
        </a:solidFill>
      </dgm:spPr>
      <dgm:t>
        <a:bodyPr/>
        <a:lstStyle/>
        <a:p>
          <a:r>
            <a:rPr lang="en-US" sz="2800" dirty="0" err="1" smtClean="0"/>
            <a:t>JoinBlock</a:t>
          </a:r>
          <a:endParaRPr lang="en-US" sz="2800" dirty="0"/>
        </a:p>
      </dgm:t>
    </dgm:pt>
    <dgm:pt modelId="{00A86902-4B0B-4D6E-B747-752105926003}" type="parTrans" cxnId="{4E5BA6FF-B36F-46E2-82F4-BB47C621B8FB}">
      <dgm:prSet/>
      <dgm:spPr/>
      <dgm:t>
        <a:bodyPr/>
        <a:lstStyle/>
        <a:p>
          <a:endParaRPr lang="en-US"/>
        </a:p>
      </dgm:t>
    </dgm:pt>
    <dgm:pt modelId="{918D6145-D24D-4628-AC74-AE9125628436}" type="sibTrans" cxnId="{4E5BA6FF-B36F-46E2-82F4-BB47C621B8FB}">
      <dgm:prSet/>
      <dgm:spPr/>
      <dgm:t>
        <a:bodyPr/>
        <a:lstStyle/>
        <a:p>
          <a:endParaRPr lang="en-US"/>
        </a:p>
      </dgm:t>
    </dgm:pt>
    <dgm:pt modelId="{E7082F6F-FBBB-4E9B-BAF6-59E8A096EED4}">
      <dgm:prSet phldrT="[Text]" custT="1"/>
      <dgm:spPr>
        <a:solidFill>
          <a:srgbClr val="3B5B33"/>
        </a:solidFill>
      </dgm:spPr>
      <dgm:t>
        <a:bodyPr lIns="45720" rIns="0"/>
        <a:lstStyle/>
        <a:p>
          <a:r>
            <a:rPr lang="en-US" sz="2800" dirty="0" err="1" smtClean="0"/>
            <a:t>TransformManyBlock</a:t>
          </a:r>
          <a:endParaRPr lang="en-US" sz="2800" dirty="0"/>
        </a:p>
      </dgm:t>
    </dgm:pt>
    <dgm:pt modelId="{19F69126-78E3-4943-9D7E-8C9B27F71DF8}" type="parTrans" cxnId="{E36FA4A1-7094-44CD-920D-A4DC3C461C6B}">
      <dgm:prSet/>
      <dgm:spPr/>
      <dgm:t>
        <a:bodyPr/>
        <a:lstStyle/>
        <a:p>
          <a:endParaRPr lang="en-US"/>
        </a:p>
      </dgm:t>
    </dgm:pt>
    <dgm:pt modelId="{15439349-E4F1-48D2-BDBF-74BF1FC9580A}" type="sibTrans" cxnId="{E36FA4A1-7094-44CD-920D-A4DC3C461C6B}">
      <dgm:prSet/>
      <dgm:spPr/>
      <dgm:t>
        <a:bodyPr/>
        <a:lstStyle/>
        <a:p>
          <a:endParaRPr lang="en-US"/>
        </a:p>
      </dgm:t>
    </dgm:pt>
    <dgm:pt modelId="{636AE2C5-5CE8-4168-8020-CF8C6AB8055E}">
      <dgm:prSet phldrT="[Text]" custT="1"/>
      <dgm:spPr>
        <a:solidFill>
          <a:srgbClr val="273553"/>
        </a:solidFill>
      </dgm:spPr>
      <dgm:t>
        <a:bodyPr/>
        <a:lstStyle/>
        <a:p>
          <a:r>
            <a:rPr lang="en-US" sz="2800" dirty="0" err="1" smtClean="0"/>
            <a:t>BatchJoinBlock</a:t>
          </a:r>
          <a:endParaRPr lang="en-US" sz="2800" dirty="0"/>
        </a:p>
      </dgm:t>
    </dgm:pt>
    <dgm:pt modelId="{57CDCFEB-A37F-4F25-962D-4AA45AB1D22D}" type="parTrans" cxnId="{CF0F3552-FEFD-4EC1-ADF5-0992E3530D25}">
      <dgm:prSet/>
      <dgm:spPr/>
      <dgm:t>
        <a:bodyPr/>
        <a:lstStyle/>
        <a:p>
          <a:endParaRPr lang="en-US"/>
        </a:p>
      </dgm:t>
    </dgm:pt>
    <dgm:pt modelId="{26257894-F45A-49B3-9352-BA291EBB52C9}" type="sibTrans" cxnId="{CF0F3552-FEFD-4EC1-ADF5-0992E3530D25}">
      <dgm:prSet/>
      <dgm:spPr/>
      <dgm:t>
        <a:bodyPr/>
        <a:lstStyle/>
        <a:p>
          <a:endParaRPr lang="en-US"/>
        </a:p>
      </dgm:t>
    </dgm:pt>
    <dgm:pt modelId="{C4DAFCE4-6B1F-465C-A3A0-1AD7E8A3495D}">
      <dgm:prSet phldrT="[Text]" custT="1"/>
      <dgm:spPr>
        <a:solidFill>
          <a:srgbClr val="4B397F"/>
        </a:solidFill>
      </dgm:spPr>
      <dgm:t>
        <a:bodyPr lIns="64008" rIns="0"/>
        <a:lstStyle/>
        <a:p>
          <a:r>
            <a:rPr lang="en-US" sz="2800" dirty="0" err="1" smtClean="0"/>
            <a:t>BroadcastBlock</a:t>
          </a:r>
          <a:endParaRPr lang="en-US" sz="2800" dirty="0"/>
        </a:p>
      </dgm:t>
    </dgm:pt>
    <dgm:pt modelId="{734BC05F-7B22-41FC-A1FB-87065380EC6F}" type="parTrans" cxnId="{602404E2-DE21-4903-BF6B-763C038B18FB}">
      <dgm:prSet/>
      <dgm:spPr/>
      <dgm:t>
        <a:bodyPr/>
        <a:lstStyle/>
        <a:p>
          <a:endParaRPr lang="en-US"/>
        </a:p>
      </dgm:t>
    </dgm:pt>
    <dgm:pt modelId="{0301A370-F2EC-48B0-8861-1F8651B61A42}" type="sibTrans" cxnId="{602404E2-DE21-4903-BF6B-763C038B18FB}">
      <dgm:prSet/>
      <dgm:spPr/>
      <dgm:t>
        <a:bodyPr/>
        <a:lstStyle/>
        <a:p>
          <a:endParaRPr lang="en-US"/>
        </a:p>
      </dgm:t>
    </dgm:pt>
    <dgm:pt modelId="{D140B112-37C4-4EA6-B2C5-335B138376DD}">
      <dgm:prSet phldrT="[Text]" custT="1"/>
      <dgm:spPr>
        <a:solidFill>
          <a:srgbClr val="4B397F"/>
        </a:solidFill>
      </dgm:spPr>
      <dgm:t>
        <a:bodyPr lIns="64008" rIns="0"/>
        <a:lstStyle/>
        <a:p>
          <a:r>
            <a:rPr lang="en-US" sz="2800" dirty="0" err="1" smtClean="0"/>
            <a:t>WriteOnceBlock</a:t>
          </a:r>
          <a:endParaRPr lang="en-US" sz="2800" dirty="0"/>
        </a:p>
      </dgm:t>
    </dgm:pt>
    <dgm:pt modelId="{4A60F14B-86D7-4A37-8C18-FB70E8CA163A}" type="parTrans" cxnId="{6C28C557-9979-4D9D-AB07-7AB3A370A2FF}">
      <dgm:prSet/>
      <dgm:spPr/>
      <dgm:t>
        <a:bodyPr/>
        <a:lstStyle/>
        <a:p>
          <a:endParaRPr lang="en-US"/>
        </a:p>
      </dgm:t>
    </dgm:pt>
    <dgm:pt modelId="{AF1B3EE5-8B61-4556-9C6E-313F28C83600}" type="sibTrans" cxnId="{6C28C557-9979-4D9D-AB07-7AB3A370A2FF}">
      <dgm:prSet/>
      <dgm:spPr/>
      <dgm:t>
        <a:bodyPr/>
        <a:lstStyle/>
        <a:p>
          <a:endParaRPr lang="en-US"/>
        </a:p>
      </dgm:t>
    </dgm:pt>
    <dgm:pt modelId="{365F0ECB-939C-4BDA-82FD-9C5849D52B84}" type="pres">
      <dgm:prSet presAssocID="{37E87BC9-2F46-48F9-AD17-E27C0FC286CC}" presName="Name0" presStyleCnt="0">
        <dgm:presLayoutVars>
          <dgm:dir/>
          <dgm:animLvl val="lvl"/>
          <dgm:resizeHandles val="exact"/>
        </dgm:presLayoutVars>
      </dgm:prSet>
      <dgm:spPr/>
      <dgm:t>
        <a:bodyPr/>
        <a:lstStyle/>
        <a:p>
          <a:endParaRPr lang="en-US"/>
        </a:p>
      </dgm:t>
    </dgm:pt>
    <dgm:pt modelId="{4B1126CF-C2C9-49BD-83F3-1EB288D451B0}" type="pres">
      <dgm:prSet presAssocID="{E62A188C-98C8-4E72-821A-ED9FEA8C4A80}" presName="linNode" presStyleCnt="0"/>
      <dgm:spPr/>
    </dgm:pt>
    <dgm:pt modelId="{877AF98D-680A-4C57-A0F1-1C0A0F3626FD}" type="pres">
      <dgm:prSet presAssocID="{E62A188C-98C8-4E72-821A-ED9FEA8C4A80}" presName="parTx" presStyleLbl="revTx" presStyleIdx="0" presStyleCnt="3">
        <dgm:presLayoutVars>
          <dgm:chMax val="1"/>
          <dgm:bulletEnabled val="1"/>
        </dgm:presLayoutVars>
      </dgm:prSet>
      <dgm:spPr/>
      <dgm:t>
        <a:bodyPr/>
        <a:lstStyle/>
        <a:p>
          <a:endParaRPr lang="en-US"/>
        </a:p>
      </dgm:t>
    </dgm:pt>
    <dgm:pt modelId="{CCB5FF38-7E49-48A3-A7B8-B6866FD5CD61}" type="pres">
      <dgm:prSet presAssocID="{E62A188C-98C8-4E72-821A-ED9FEA8C4A80}" presName="bracket" presStyleLbl="parChTrans1D1" presStyleIdx="0" presStyleCnt="3"/>
      <dgm:spPr/>
    </dgm:pt>
    <dgm:pt modelId="{02B901F4-5AF9-48B3-8351-0E5267D8A87F}" type="pres">
      <dgm:prSet presAssocID="{E62A188C-98C8-4E72-821A-ED9FEA8C4A80}" presName="spH" presStyleCnt="0"/>
      <dgm:spPr/>
    </dgm:pt>
    <dgm:pt modelId="{25524872-50FD-4B91-9DEA-6142788C6142}" type="pres">
      <dgm:prSet presAssocID="{E62A188C-98C8-4E72-821A-ED9FEA8C4A80}" presName="desTx" presStyleLbl="node1" presStyleIdx="0" presStyleCnt="3">
        <dgm:presLayoutVars>
          <dgm:bulletEnabled val="1"/>
        </dgm:presLayoutVars>
      </dgm:prSet>
      <dgm:spPr/>
      <dgm:t>
        <a:bodyPr/>
        <a:lstStyle/>
        <a:p>
          <a:endParaRPr lang="en-US"/>
        </a:p>
      </dgm:t>
    </dgm:pt>
    <dgm:pt modelId="{83E41D92-7E2B-4967-8DCA-01B911060E92}" type="pres">
      <dgm:prSet presAssocID="{C3F9E6E1-0259-4846-BAF3-E962E7E5E244}" presName="spV" presStyleCnt="0"/>
      <dgm:spPr/>
    </dgm:pt>
    <dgm:pt modelId="{5FF2E093-3F7D-4398-A2B8-61BCB0C424BA}" type="pres">
      <dgm:prSet presAssocID="{F46EC923-41BB-4392-B7F5-FC1176BDB7B9}" presName="linNode" presStyleCnt="0"/>
      <dgm:spPr/>
    </dgm:pt>
    <dgm:pt modelId="{F576D136-80CB-431F-84CB-AF3F05E16A2D}" type="pres">
      <dgm:prSet presAssocID="{F46EC923-41BB-4392-B7F5-FC1176BDB7B9}" presName="parTx" presStyleLbl="revTx" presStyleIdx="1" presStyleCnt="3">
        <dgm:presLayoutVars>
          <dgm:chMax val="1"/>
          <dgm:bulletEnabled val="1"/>
        </dgm:presLayoutVars>
      </dgm:prSet>
      <dgm:spPr/>
      <dgm:t>
        <a:bodyPr/>
        <a:lstStyle/>
        <a:p>
          <a:endParaRPr lang="en-US"/>
        </a:p>
      </dgm:t>
    </dgm:pt>
    <dgm:pt modelId="{901D0F0F-40FD-48BA-8A1E-466B07900D50}" type="pres">
      <dgm:prSet presAssocID="{F46EC923-41BB-4392-B7F5-FC1176BDB7B9}" presName="bracket" presStyleLbl="parChTrans1D1" presStyleIdx="1" presStyleCnt="3"/>
      <dgm:spPr/>
    </dgm:pt>
    <dgm:pt modelId="{D4CE17F7-D741-4512-9C48-0DEF1FA1A439}" type="pres">
      <dgm:prSet presAssocID="{F46EC923-41BB-4392-B7F5-FC1176BDB7B9}" presName="spH" presStyleCnt="0"/>
      <dgm:spPr/>
    </dgm:pt>
    <dgm:pt modelId="{9F0EB982-7834-4839-B948-C5D67F85A01F}" type="pres">
      <dgm:prSet presAssocID="{F46EC923-41BB-4392-B7F5-FC1176BDB7B9}" presName="desTx" presStyleLbl="node1" presStyleIdx="1" presStyleCnt="3">
        <dgm:presLayoutVars>
          <dgm:bulletEnabled val="1"/>
        </dgm:presLayoutVars>
      </dgm:prSet>
      <dgm:spPr/>
      <dgm:t>
        <a:bodyPr/>
        <a:lstStyle/>
        <a:p>
          <a:endParaRPr lang="en-US"/>
        </a:p>
      </dgm:t>
    </dgm:pt>
    <dgm:pt modelId="{F7925A5E-3809-4816-9402-A79673409700}" type="pres">
      <dgm:prSet presAssocID="{08027C8C-9EF7-4720-9B9C-4B0609658822}" presName="spV" presStyleCnt="0"/>
      <dgm:spPr/>
    </dgm:pt>
    <dgm:pt modelId="{0C6CF926-DE43-44D2-B398-2D70269BAD5B}" type="pres">
      <dgm:prSet presAssocID="{B0995A35-00C0-4F08-8CD7-3C6A0B034099}" presName="linNode" presStyleCnt="0"/>
      <dgm:spPr/>
    </dgm:pt>
    <dgm:pt modelId="{E738ECFF-B1CF-4C97-9343-CA846B1EA91C}" type="pres">
      <dgm:prSet presAssocID="{B0995A35-00C0-4F08-8CD7-3C6A0B034099}" presName="parTx" presStyleLbl="revTx" presStyleIdx="2" presStyleCnt="3">
        <dgm:presLayoutVars>
          <dgm:chMax val="1"/>
          <dgm:bulletEnabled val="1"/>
        </dgm:presLayoutVars>
      </dgm:prSet>
      <dgm:spPr/>
      <dgm:t>
        <a:bodyPr/>
        <a:lstStyle/>
        <a:p>
          <a:endParaRPr lang="en-US"/>
        </a:p>
      </dgm:t>
    </dgm:pt>
    <dgm:pt modelId="{0FF3A46B-3512-4369-8029-68953CA3BDAE}" type="pres">
      <dgm:prSet presAssocID="{B0995A35-00C0-4F08-8CD7-3C6A0B034099}" presName="bracket" presStyleLbl="parChTrans1D1" presStyleIdx="2" presStyleCnt="3"/>
      <dgm:spPr/>
    </dgm:pt>
    <dgm:pt modelId="{07623FA1-A117-447F-9FF2-EC94FFDDBDB0}" type="pres">
      <dgm:prSet presAssocID="{B0995A35-00C0-4F08-8CD7-3C6A0B034099}" presName="spH" presStyleCnt="0"/>
      <dgm:spPr/>
    </dgm:pt>
    <dgm:pt modelId="{5AD9CDB4-E7FF-456E-B3C6-547A7235DCA5}" type="pres">
      <dgm:prSet presAssocID="{B0995A35-00C0-4F08-8CD7-3C6A0B034099}" presName="desTx" presStyleLbl="node1" presStyleIdx="2" presStyleCnt="3" custLinFactNeighborX="28169" custLinFactNeighborY="2563">
        <dgm:presLayoutVars>
          <dgm:bulletEnabled val="1"/>
        </dgm:presLayoutVars>
      </dgm:prSet>
      <dgm:spPr/>
      <dgm:t>
        <a:bodyPr/>
        <a:lstStyle/>
        <a:p>
          <a:endParaRPr lang="en-US"/>
        </a:p>
      </dgm:t>
    </dgm:pt>
  </dgm:ptLst>
  <dgm:cxnLst>
    <dgm:cxn modelId="{E4E77A9E-4B6F-499E-B869-63CD911BDDA9}" type="presOf" srcId="{292B2398-2B13-4CC8-B6CA-D21E2EDDB8DB}" destId="{5AD9CDB4-E7FF-456E-B3C6-547A7235DCA5}" srcOrd="0" destOrd="1" presId="urn:diagrams.loki3.com/BracketList"/>
    <dgm:cxn modelId="{1FC5C549-8FBE-4A6F-88C0-F8AC64ECF0BB}" type="presOf" srcId="{43D5C2F8-9C71-4470-9AFD-02FE21EF727C}" destId="{9F0EB982-7834-4839-B948-C5D67F85A01F}" srcOrd="0" destOrd="0" presId="urn:diagrams.loki3.com/BracketList"/>
    <dgm:cxn modelId="{0A6848F3-2004-4032-B8CC-23C0EBE031F7}" srcId="{37E87BC9-2F46-48F9-AD17-E27C0FC286CC}" destId="{B0995A35-00C0-4F08-8CD7-3C6A0B034099}" srcOrd="2" destOrd="0" parTransId="{0576CDE8-A4BC-4B06-94C1-2373BC20CFF1}" sibTransId="{7A93D9A3-E601-458D-A895-F3D82F666B14}"/>
    <dgm:cxn modelId="{4E5BA6FF-B36F-46E2-82F4-BB47C621B8FB}" srcId="{B0995A35-00C0-4F08-8CD7-3C6A0B034099}" destId="{292B2398-2B13-4CC8-B6CA-D21E2EDDB8DB}" srcOrd="1" destOrd="0" parTransId="{00A86902-4B0B-4D6E-B747-752105926003}" sibTransId="{918D6145-D24D-4628-AC74-AE9125628436}"/>
    <dgm:cxn modelId="{5A2E3229-0C65-44D7-BA7C-C095135095DF}" type="presOf" srcId="{B0995A35-00C0-4F08-8CD7-3C6A0B034099}" destId="{E738ECFF-B1CF-4C97-9343-CA846B1EA91C}" srcOrd="0" destOrd="0" presId="urn:diagrams.loki3.com/BracketList"/>
    <dgm:cxn modelId="{E36FA4A1-7094-44CD-920D-A4DC3C461C6B}" srcId="{F46EC923-41BB-4392-B7F5-FC1176BDB7B9}" destId="{E7082F6F-FBBB-4E9B-BAF6-59E8A096EED4}" srcOrd="2" destOrd="0" parTransId="{19F69126-78E3-4943-9D7E-8C9B27F71DF8}" sibTransId="{15439349-E4F1-48D2-BDBF-74BF1FC9580A}"/>
    <dgm:cxn modelId="{6C399BB5-3D76-4F54-87EB-C6B054FFE622}" srcId="{F46EC923-41BB-4392-B7F5-FC1176BDB7B9}" destId="{5168EF75-639D-4530-92E7-26D3C75BCA5E}" srcOrd="1" destOrd="0" parTransId="{AA4A7A5A-D31F-444F-9F1E-9DD98C40006B}" sibTransId="{1B98A1FD-B2EB-4DA5-A45F-FAD42362A210}"/>
    <dgm:cxn modelId="{97D92CE1-0F13-4DBC-A90D-6B859180F278}" srcId="{E62A188C-98C8-4E72-821A-ED9FEA8C4A80}" destId="{6701D90B-FEFC-4CDE-A1B3-19AFBD0B3F29}" srcOrd="0" destOrd="0" parTransId="{2FE4F7AF-8F62-433D-9188-BA3846B7B388}" sibTransId="{555DED6B-0E18-49FF-848F-F18645287B13}"/>
    <dgm:cxn modelId="{32BDDE64-83CE-475E-920C-F6ACD24367D7}" type="presOf" srcId="{E7082F6F-FBBB-4E9B-BAF6-59E8A096EED4}" destId="{9F0EB982-7834-4839-B948-C5D67F85A01F}" srcOrd="0" destOrd="2" presId="urn:diagrams.loki3.com/BracketList"/>
    <dgm:cxn modelId="{CDF5CDDF-8AC7-4AF6-9B3E-2C999E9645B8}" srcId="{F46EC923-41BB-4392-B7F5-FC1176BDB7B9}" destId="{43D5C2F8-9C71-4470-9AFD-02FE21EF727C}" srcOrd="0" destOrd="0" parTransId="{766A75EF-84F1-49B4-87E1-3D5254656F6E}" sibTransId="{2562AB74-9E99-48F7-B5A7-F2DEAAF01A6F}"/>
    <dgm:cxn modelId="{CF0F3552-FEFD-4EC1-ADF5-0992E3530D25}" srcId="{B0995A35-00C0-4F08-8CD7-3C6A0B034099}" destId="{636AE2C5-5CE8-4168-8020-CF8C6AB8055E}" srcOrd="2" destOrd="0" parTransId="{57CDCFEB-A37F-4F25-962D-4AA45AB1D22D}" sibTransId="{26257894-F45A-49B3-9352-BA291EBB52C9}"/>
    <dgm:cxn modelId="{94910066-7DEF-4D2B-9C21-0691CF9C5F46}" type="presOf" srcId="{DC527127-F3C9-4194-AFE8-2D359877BD39}" destId="{5AD9CDB4-E7FF-456E-B3C6-547A7235DCA5}" srcOrd="0" destOrd="0" presId="urn:diagrams.loki3.com/BracketList"/>
    <dgm:cxn modelId="{C20C1B73-3047-4091-B030-31B4FFABC3AF}" srcId="{37E87BC9-2F46-48F9-AD17-E27C0FC286CC}" destId="{E62A188C-98C8-4E72-821A-ED9FEA8C4A80}" srcOrd="0" destOrd="0" parTransId="{B86B54E3-ECCB-496B-943C-79CBBEF93322}" sibTransId="{C3F9E6E1-0259-4846-BAF3-E962E7E5E244}"/>
    <dgm:cxn modelId="{33A64CAD-59E1-4193-BA5F-5E0252F162B6}" type="presOf" srcId="{C4DAFCE4-6B1F-465C-A3A0-1AD7E8A3495D}" destId="{25524872-50FD-4B91-9DEA-6142788C6142}" srcOrd="0" destOrd="1" presId="urn:diagrams.loki3.com/BracketList"/>
    <dgm:cxn modelId="{6C28C557-9979-4D9D-AB07-7AB3A370A2FF}" srcId="{E62A188C-98C8-4E72-821A-ED9FEA8C4A80}" destId="{D140B112-37C4-4EA6-B2C5-335B138376DD}" srcOrd="2" destOrd="0" parTransId="{4A60F14B-86D7-4A37-8C18-FB70E8CA163A}" sibTransId="{AF1B3EE5-8B61-4556-9C6E-313F28C83600}"/>
    <dgm:cxn modelId="{047DD00D-7BAB-45F1-B89A-780D91D4B4D6}" type="presOf" srcId="{6701D90B-FEFC-4CDE-A1B3-19AFBD0B3F29}" destId="{25524872-50FD-4B91-9DEA-6142788C6142}" srcOrd="0" destOrd="0" presId="urn:diagrams.loki3.com/BracketList"/>
    <dgm:cxn modelId="{602404E2-DE21-4903-BF6B-763C038B18FB}" srcId="{E62A188C-98C8-4E72-821A-ED9FEA8C4A80}" destId="{C4DAFCE4-6B1F-465C-A3A0-1AD7E8A3495D}" srcOrd="1" destOrd="0" parTransId="{734BC05F-7B22-41FC-A1FB-87065380EC6F}" sibTransId="{0301A370-F2EC-48B0-8861-1F8651B61A42}"/>
    <dgm:cxn modelId="{0F3AA344-0400-4F06-933B-B883F37D4A6D}" type="presOf" srcId="{636AE2C5-5CE8-4168-8020-CF8C6AB8055E}" destId="{5AD9CDB4-E7FF-456E-B3C6-547A7235DCA5}" srcOrd="0" destOrd="2" presId="urn:diagrams.loki3.com/BracketList"/>
    <dgm:cxn modelId="{7D0DB4B0-07A7-4A2B-A546-D49D050B2073}" type="presOf" srcId="{F46EC923-41BB-4392-B7F5-FC1176BDB7B9}" destId="{F576D136-80CB-431F-84CB-AF3F05E16A2D}" srcOrd="0" destOrd="0" presId="urn:diagrams.loki3.com/BracketList"/>
    <dgm:cxn modelId="{59AADEA3-4A6A-4A68-BD0B-CEEFAAB2C7C7}" type="presOf" srcId="{37E87BC9-2F46-48F9-AD17-E27C0FC286CC}" destId="{365F0ECB-939C-4BDA-82FD-9C5849D52B84}" srcOrd="0" destOrd="0" presId="urn:diagrams.loki3.com/BracketList"/>
    <dgm:cxn modelId="{36C1702D-1A4A-4002-B1D4-1AB61A2D6C22}" type="presOf" srcId="{5168EF75-639D-4530-92E7-26D3C75BCA5E}" destId="{9F0EB982-7834-4839-B948-C5D67F85A01F}" srcOrd="0" destOrd="1" presId="urn:diagrams.loki3.com/BracketList"/>
    <dgm:cxn modelId="{EB4B7BB5-E995-4873-A0F0-1F97A0CE1362}" type="presOf" srcId="{E62A188C-98C8-4E72-821A-ED9FEA8C4A80}" destId="{877AF98D-680A-4C57-A0F1-1C0A0F3626FD}" srcOrd="0" destOrd="0" presId="urn:diagrams.loki3.com/BracketList"/>
    <dgm:cxn modelId="{7E3F4822-361E-4E27-B1D5-82D3E36C010E}" srcId="{37E87BC9-2F46-48F9-AD17-E27C0FC286CC}" destId="{F46EC923-41BB-4392-B7F5-FC1176BDB7B9}" srcOrd="1" destOrd="0" parTransId="{FBB88874-5486-4DF6-B715-C3DEF4900877}" sibTransId="{08027C8C-9EF7-4720-9B9C-4B0609658822}"/>
    <dgm:cxn modelId="{ABD29B12-F7B1-4FAE-A67C-D8F2BB65C8B1}" type="presOf" srcId="{D140B112-37C4-4EA6-B2C5-335B138376DD}" destId="{25524872-50FD-4B91-9DEA-6142788C6142}" srcOrd="0" destOrd="2" presId="urn:diagrams.loki3.com/BracketList"/>
    <dgm:cxn modelId="{3ABC410C-E5BB-43F2-92F6-2A8E732C70A8}" srcId="{B0995A35-00C0-4F08-8CD7-3C6A0B034099}" destId="{DC527127-F3C9-4194-AFE8-2D359877BD39}" srcOrd="0" destOrd="0" parTransId="{32DAB9DF-20F7-40AA-9108-2686C20A68CE}" sibTransId="{BA5EAFF4-313B-429B-9A81-ADFCFA1A3082}"/>
    <dgm:cxn modelId="{D059578E-6E96-4A20-A725-965D74ADFF13}" type="presParOf" srcId="{365F0ECB-939C-4BDA-82FD-9C5849D52B84}" destId="{4B1126CF-C2C9-49BD-83F3-1EB288D451B0}" srcOrd="0" destOrd="0" presId="urn:diagrams.loki3.com/BracketList"/>
    <dgm:cxn modelId="{7A5331BC-E7DA-4167-8799-F50C3341CB8D}" type="presParOf" srcId="{4B1126CF-C2C9-49BD-83F3-1EB288D451B0}" destId="{877AF98D-680A-4C57-A0F1-1C0A0F3626FD}" srcOrd="0" destOrd="0" presId="urn:diagrams.loki3.com/BracketList"/>
    <dgm:cxn modelId="{4BE311D6-EABD-494C-B17D-36198282CB25}" type="presParOf" srcId="{4B1126CF-C2C9-49BD-83F3-1EB288D451B0}" destId="{CCB5FF38-7E49-48A3-A7B8-B6866FD5CD61}" srcOrd="1" destOrd="0" presId="urn:diagrams.loki3.com/BracketList"/>
    <dgm:cxn modelId="{EF4C5346-418E-48F0-8DB9-EFEAE148220E}" type="presParOf" srcId="{4B1126CF-C2C9-49BD-83F3-1EB288D451B0}" destId="{02B901F4-5AF9-48B3-8351-0E5267D8A87F}" srcOrd="2" destOrd="0" presId="urn:diagrams.loki3.com/BracketList"/>
    <dgm:cxn modelId="{12C4E728-9F71-4018-97DD-88ACC81E7261}" type="presParOf" srcId="{4B1126CF-C2C9-49BD-83F3-1EB288D451B0}" destId="{25524872-50FD-4B91-9DEA-6142788C6142}" srcOrd="3" destOrd="0" presId="urn:diagrams.loki3.com/BracketList"/>
    <dgm:cxn modelId="{8ED0581E-D1F6-443B-BEFC-0397323F16DB}" type="presParOf" srcId="{365F0ECB-939C-4BDA-82FD-9C5849D52B84}" destId="{83E41D92-7E2B-4967-8DCA-01B911060E92}" srcOrd="1" destOrd="0" presId="urn:diagrams.loki3.com/BracketList"/>
    <dgm:cxn modelId="{23C8000D-4258-4784-A4C3-761A5F6C71BC}" type="presParOf" srcId="{365F0ECB-939C-4BDA-82FD-9C5849D52B84}" destId="{5FF2E093-3F7D-4398-A2B8-61BCB0C424BA}" srcOrd="2" destOrd="0" presId="urn:diagrams.loki3.com/BracketList"/>
    <dgm:cxn modelId="{0391ECB5-7EE6-4181-82BB-71AE3903C295}" type="presParOf" srcId="{5FF2E093-3F7D-4398-A2B8-61BCB0C424BA}" destId="{F576D136-80CB-431F-84CB-AF3F05E16A2D}" srcOrd="0" destOrd="0" presId="urn:diagrams.loki3.com/BracketList"/>
    <dgm:cxn modelId="{6D50CFB1-7714-418F-99DB-4BB5592E2A8B}" type="presParOf" srcId="{5FF2E093-3F7D-4398-A2B8-61BCB0C424BA}" destId="{901D0F0F-40FD-48BA-8A1E-466B07900D50}" srcOrd="1" destOrd="0" presId="urn:diagrams.loki3.com/BracketList"/>
    <dgm:cxn modelId="{02DA6349-69F4-4AD5-B40F-C08A017C391E}" type="presParOf" srcId="{5FF2E093-3F7D-4398-A2B8-61BCB0C424BA}" destId="{D4CE17F7-D741-4512-9C48-0DEF1FA1A439}" srcOrd="2" destOrd="0" presId="urn:diagrams.loki3.com/BracketList"/>
    <dgm:cxn modelId="{B33395D1-1F6D-4DDA-9958-71C1B53A67B7}" type="presParOf" srcId="{5FF2E093-3F7D-4398-A2B8-61BCB0C424BA}" destId="{9F0EB982-7834-4839-B948-C5D67F85A01F}" srcOrd="3" destOrd="0" presId="urn:diagrams.loki3.com/BracketList"/>
    <dgm:cxn modelId="{A55B77A4-A326-4EA4-A119-C05FC7EFE1B5}" type="presParOf" srcId="{365F0ECB-939C-4BDA-82FD-9C5849D52B84}" destId="{F7925A5E-3809-4816-9402-A79673409700}" srcOrd="3" destOrd="0" presId="urn:diagrams.loki3.com/BracketList"/>
    <dgm:cxn modelId="{0C841D34-9995-4FD0-A7BF-94645A50F31C}" type="presParOf" srcId="{365F0ECB-939C-4BDA-82FD-9C5849D52B84}" destId="{0C6CF926-DE43-44D2-B398-2D70269BAD5B}" srcOrd="4" destOrd="0" presId="urn:diagrams.loki3.com/BracketList"/>
    <dgm:cxn modelId="{2BB570A6-4DE3-4E2D-A37B-37E74EED8131}" type="presParOf" srcId="{0C6CF926-DE43-44D2-B398-2D70269BAD5B}" destId="{E738ECFF-B1CF-4C97-9343-CA846B1EA91C}" srcOrd="0" destOrd="0" presId="urn:diagrams.loki3.com/BracketList"/>
    <dgm:cxn modelId="{65B2E1BB-32D4-48DF-AC5C-73A579685519}" type="presParOf" srcId="{0C6CF926-DE43-44D2-B398-2D70269BAD5B}" destId="{0FF3A46B-3512-4369-8029-68953CA3BDAE}" srcOrd="1" destOrd="0" presId="urn:diagrams.loki3.com/BracketList"/>
    <dgm:cxn modelId="{629178B6-603E-44C7-AE4E-EA0863466F84}" type="presParOf" srcId="{0C6CF926-DE43-44D2-B398-2D70269BAD5B}" destId="{07623FA1-A117-447F-9FF2-EC94FFDDBDB0}" srcOrd="2" destOrd="0" presId="urn:diagrams.loki3.com/BracketList"/>
    <dgm:cxn modelId="{3F73DD64-EB69-42F8-B8CE-5134DBE953F9}" type="presParOf" srcId="{0C6CF926-DE43-44D2-B398-2D70269BAD5B}" destId="{5AD9CDB4-E7FF-456E-B3C6-547A7235DCA5}"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D37015-12B2-477C-8AD2-62BC9FBC1C4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4D5E2386-6996-4770-96FB-51E6517FCEAD}">
      <dgm:prSet phldrT="[Text]"/>
      <dgm:spPr>
        <a:solidFill>
          <a:srgbClr val="00B050"/>
        </a:solidFill>
      </dgm:spPr>
      <dgm:t>
        <a:bodyPr/>
        <a:lstStyle/>
        <a:p>
          <a:r>
            <a:rPr lang="en-US" dirty="0" smtClean="0"/>
            <a:t>Buffer </a:t>
          </a:r>
          <a:endParaRPr lang="en-US" dirty="0"/>
        </a:p>
      </dgm:t>
    </dgm:pt>
    <dgm:pt modelId="{C09050F4-76B0-4A8E-8F7D-4FC6BE95EE6A}" type="parTrans" cxnId="{47AEECC8-FCD7-4024-BBEF-88F86EA912B5}">
      <dgm:prSet/>
      <dgm:spPr/>
      <dgm:t>
        <a:bodyPr/>
        <a:lstStyle/>
        <a:p>
          <a:endParaRPr lang="en-US"/>
        </a:p>
      </dgm:t>
    </dgm:pt>
    <dgm:pt modelId="{11245E68-966D-4B43-B42E-9BCD2F717AC8}" type="sibTrans" cxnId="{47AEECC8-FCD7-4024-BBEF-88F86EA912B5}">
      <dgm:prSet/>
      <dgm:spPr/>
      <dgm:t>
        <a:bodyPr/>
        <a:lstStyle/>
        <a:p>
          <a:endParaRPr lang="en-US"/>
        </a:p>
      </dgm:t>
    </dgm:pt>
    <dgm:pt modelId="{1F1E38F4-CBD3-4B57-A68A-771E49D0CED2}">
      <dgm:prSet phldrT="[Text]"/>
      <dgm:spPr>
        <a:solidFill>
          <a:schemeClr val="accent6"/>
        </a:solidFill>
      </dgm:spPr>
      <dgm:t>
        <a:bodyPr/>
        <a:lstStyle/>
        <a:p>
          <a:r>
            <a:rPr lang="en-US" dirty="0" smtClean="0"/>
            <a:t>Action (</a:t>
          </a:r>
          <a:r>
            <a:rPr lang="en-US" dirty="0" err="1" smtClean="0"/>
            <a:t>Fedex</a:t>
          </a:r>
          <a:r>
            <a:rPr lang="en-US" dirty="0" smtClean="0"/>
            <a:t>)</a:t>
          </a:r>
          <a:endParaRPr lang="en-US" dirty="0"/>
        </a:p>
      </dgm:t>
    </dgm:pt>
    <dgm:pt modelId="{79A2F27F-E051-45A0-9270-8EADD64A516C}" type="parTrans" cxnId="{9CED32A5-96D8-434A-BE24-557DF5572B46}">
      <dgm:prSet/>
      <dgm:spPr/>
      <dgm:t>
        <a:bodyPr/>
        <a:lstStyle/>
        <a:p>
          <a:endParaRPr lang="en-US"/>
        </a:p>
      </dgm:t>
    </dgm:pt>
    <dgm:pt modelId="{4BB571E6-F5A8-47B8-A250-AA2DE0716B7A}" type="sibTrans" cxnId="{9CED32A5-96D8-434A-BE24-557DF5572B46}">
      <dgm:prSet/>
      <dgm:spPr/>
      <dgm:t>
        <a:bodyPr/>
        <a:lstStyle/>
        <a:p>
          <a:endParaRPr lang="en-US"/>
        </a:p>
      </dgm:t>
    </dgm:pt>
    <dgm:pt modelId="{03DBBC2D-47B3-43E6-BFEA-0E51D3C084AC}" type="pres">
      <dgm:prSet presAssocID="{7AD37015-12B2-477C-8AD2-62BC9FBC1C42}" presName="diagram" presStyleCnt="0">
        <dgm:presLayoutVars>
          <dgm:chPref val="1"/>
          <dgm:dir/>
          <dgm:animOne val="branch"/>
          <dgm:animLvl val="lvl"/>
          <dgm:resizeHandles val="exact"/>
        </dgm:presLayoutVars>
      </dgm:prSet>
      <dgm:spPr/>
      <dgm:t>
        <a:bodyPr/>
        <a:lstStyle/>
        <a:p>
          <a:endParaRPr lang="en-US"/>
        </a:p>
      </dgm:t>
    </dgm:pt>
    <dgm:pt modelId="{579AFD07-28B9-4579-A6B9-611DEB2D8220}" type="pres">
      <dgm:prSet presAssocID="{4D5E2386-6996-4770-96FB-51E6517FCEAD}" presName="root1" presStyleCnt="0"/>
      <dgm:spPr/>
    </dgm:pt>
    <dgm:pt modelId="{5B3A2C99-8379-4C3D-BD03-9F7DC286BC5F}" type="pres">
      <dgm:prSet presAssocID="{4D5E2386-6996-4770-96FB-51E6517FCEAD}" presName="LevelOneTextNode" presStyleLbl="node0" presStyleIdx="0" presStyleCnt="1" custLinFactNeighborX="-36045" custLinFactNeighborY="1144">
        <dgm:presLayoutVars>
          <dgm:chPref val="3"/>
        </dgm:presLayoutVars>
      </dgm:prSet>
      <dgm:spPr/>
      <dgm:t>
        <a:bodyPr/>
        <a:lstStyle/>
        <a:p>
          <a:endParaRPr lang="en-US"/>
        </a:p>
      </dgm:t>
    </dgm:pt>
    <dgm:pt modelId="{9533921D-0DF1-460E-806B-41A8684FF769}" type="pres">
      <dgm:prSet presAssocID="{4D5E2386-6996-4770-96FB-51E6517FCEAD}" presName="level2hierChild" presStyleCnt="0"/>
      <dgm:spPr/>
    </dgm:pt>
    <dgm:pt modelId="{8C6088A7-9446-479C-BB1E-9CB23F003AE5}" type="pres">
      <dgm:prSet presAssocID="{79A2F27F-E051-45A0-9270-8EADD64A516C}" presName="conn2-1" presStyleLbl="parChTrans1D2" presStyleIdx="0" presStyleCnt="1"/>
      <dgm:spPr/>
      <dgm:t>
        <a:bodyPr/>
        <a:lstStyle/>
        <a:p>
          <a:endParaRPr lang="en-US"/>
        </a:p>
      </dgm:t>
    </dgm:pt>
    <dgm:pt modelId="{4BF36CE9-1E28-4EFA-8947-D6C6AFEA1D1B}" type="pres">
      <dgm:prSet presAssocID="{79A2F27F-E051-45A0-9270-8EADD64A516C}" presName="connTx" presStyleLbl="parChTrans1D2" presStyleIdx="0" presStyleCnt="1"/>
      <dgm:spPr/>
      <dgm:t>
        <a:bodyPr/>
        <a:lstStyle/>
        <a:p>
          <a:endParaRPr lang="en-US"/>
        </a:p>
      </dgm:t>
    </dgm:pt>
    <dgm:pt modelId="{DBF7F564-FE86-4F88-8375-9471409DC994}" type="pres">
      <dgm:prSet presAssocID="{1F1E38F4-CBD3-4B57-A68A-771E49D0CED2}" presName="root2" presStyleCnt="0"/>
      <dgm:spPr/>
    </dgm:pt>
    <dgm:pt modelId="{A8B79324-81EC-467E-A125-D4A609A49F7D}" type="pres">
      <dgm:prSet presAssocID="{1F1E38F4-CBD3-4B57-A68A-771E49D0CED2}" presName="LevelTwoTextNode" presStyleLbl="node2" presStyleIdx="0" presStyleCnt="1">
        <dgm:presLayoutVars>
          <dgm:chPref val="3"/>
        </dgm:presLayoutVars>
      </dgm:prSet>
      <dgm:spPr/>
      <dgm:t>
        <a:bodyPr/>
        <a:lstStyle/>
        <a:p>
          <a:endParaRPr lang="en-US"/>
        </a:p>
      </dgm:t>
    </dgm:pt>
    <dgm:pt modelId="{A7C28546-27B5-449F-A747-4CE7B159F0B8}" type="pres">
      <dgm:prSet presAssocID="{1F1E38F4-CBD3-4B57-A68A-771E49D0CED2}" presName="level3hierChild" presStyleCnt="0"/>
      <dgm:spPr/>
    </dgm:pt>
  </dgm:ptLst>
  <dgm:cxnLst>
    <dgm:cxn modelId="{61A024A0-78BF-4EAF-93A0-F53A0FE8FC8C}" type="presOf" srcId="{79A2F27F-E051-45A0-9270-8EADD64A516C}" destId="{4BF36CE9-1E28-4EFA-8947-D6C6AFEA1D1B}" srcOrd="1" destOrd="0" presId="urn:microsoft.com/office/officeart/2005/8/layout/hierarchy2"/>
    <dgm:cxn modelId="{47AEECC8-FCD7-4024-BBEF-88F86EA912B5}" srcId="{7AD37015-12B2-477C-8AD2-62BC9FBC1C42}" destId="{4D5E2386-6996-4770-96FB-51E6517FCEAD}" srcOrd="0" destOrd="0" parTransId="{C09050F4-76B0-4A8E-8F7D-4FC6BE95EE6A}" sibTransId="{11245E68-966D-4B43-B42E-9BCD2F717AC8}"/>
    <dgm:cxn modelId="{137A9D31-4B98-44C7-B12C-AF91924A3A16}" type="presOf" srcId="{79A2F27F-E051-45A0-9270-8EADD64A516C}" destId="{8C6088A7-9446-479C-BB1E-9CB23F003AE5}" srcOrd="0" destOrd="0" presId="urn:microsoft.com/office/officeart/2005/8/layout/hierarchy2"/>
    <dgm:cxn modelId="{D64219A6-6C86-4754-AC34-DBBE34146DAC}" type="presOf" srcId="{4D5E2386-6996-4770-96FB-51E6517FCEAD}" destId="{5B3A2C99-8379-4C3D-BD03-9F7DC286BC5F}" srcOrd="0" destOrd="0" presId="urn:microsoft.com/office/officeart/2005/8/layout/hierarchy2"/>
    <dgm:cxn modelId="{3EDF0FDA-7CE3-4A5F-9536-B1B648166BB7}" type="presOf" srcId="{1F1E38F4-CBD3-4B57-A68A-771E49D0CED2}" destId="{A8B79324-81EC-467E-A125-D4A609A49F7D}" srcOrd="0" destOrd="0" presId="urn:microsoft.com/office/officeart/2005/8/layout/hierarchy2"/>
    <dgm:cxn modelId="{9CED32A5-96D8-434A-BE24-557DF5572B46}" srcId="{4D5E2386-6996-4770-96FB-51E6517FCEAD}" destId="{1F1E38F4-CBD3-4B57-A68A-771E49D0CED2}" srcOrd="0" destOrd="0" parTransId="{79A2F27F-E051-45A0-9270-8EADD64A516C}" sibTransId="{4BB571E6-F5A8-47B8-A250-AA2DE0716B7A}"/>
    <dgm:cxn modelId="{30103EA7-BE68-4F68-AE0B-F122D29D33E6}" type="presOf" srcId="{7AD37015-12B2-477C-8AD2-62BC9FBC1C42}" destId="{03DBBC2D-47B3-43E6-BFEA-0E51D3C084AC}" srcOrd="0" destOrd="0" presId="urn:microsoft.com/office/officeart/2005/8/layout/hierarchy2"/>
    <dgm:cxn modelId="{5C8D7EF8-CEBE-4051-A250-8DECA0B8DB1A}" type="presParOf" srcId="{03DBBC2D-47B3-43E6-BFEA-0E51D3C084AC}" destId="{579AFD07-28B9-4579-A6B9-611DEB2D8220}" srcOrd="0" destOrd="0" presId="urn:microsoft.com/office/officeart/2005/8/layout/hierarchy2"/>
    <dgm:cxn modelId="{786277F9-ACD5-4196-A002-996F8D521065}" type="presParOf" srcId="{579AFD07-28B9-4579-A6B9-611DEB2D8220}" destId="{5B3A2C99-8379-4C3D-BD03-9F7DC286BC5F}" srcOrd="0" destOrd="0" presId="urn:microsoft.com/office/officeart/2005/8/layout/hierarchy2"/>
    <dgm:cxn modelId="{C5034819-95CE-4B8C-8E29-5B70A2C634C4}" type="presParOf" srcId="{579AFD07-28B9-4579-A6B9-611DEB2D8220}" destId="{9533921D-0DF1-460E-806B-41A8684FF769}" srcOrd="1" destOrd="0" presId="urn:microsoft.com/office/officeart/2005/8/layout/hierarchy2"/>
    <dgm:cxn modelId="{B134F0EA-2D18-4C04-9AFF-794672C37AC9}" type="presParOf" srcId="{9533921D-0DF1-460E-806B-41A8684FF769}" destId="{8C6088A7-9446-479C-BB1E-9CB23F003AE5}" srcOrd="0" destOrd="0" presId="urn:microsoft.com/office/officeart/2005/8/layout/hierarchy2"/>
    <dgm:cxn modelId="{C9605E1E-00A4-441F-864E-B1ECCA37CC9F}" type="presParOf" srcId="{8C6088A7-9446-479C-BB1E-9CB23F003AE5}" destId="{4BF36CE9-1E28-4EFA-8947-D6C6AFEA1D1B}" srcOrd="0" destOrd="0" presId="urn:microsoft.com/office/officeart/2005/8/layout/hierarchy2"/>
    <dgm:cxn modelId="{3DB6C0A8-D340-49C2-A59D-2BB6E0781C73}" type="presParOf" srcId="{9533921D-0DF1-460E-806B-41A8684FF769}" destId="{DBF7F564-FE86-4F88-8375-9471409DC994}" srcOrd="1" destOrd="0" presId="urn:microsoft.com/office/officeart/2005/8/layout/hierarchy2"/>
    <dgm:cxn modelId="{0F38ED68-9948-452A-AE37-D5AD3B6604C7}" type="presParOf" srcId="{DBF7F564-FE86-4F88-8375-9471409DC994}" destId="{A8B79324-81EC-467E-A125-D4A609A49F7D}" srcOrd="0" destOrd="0" presId="urn:microsoft.com/office/officeart/2005/8/layout/hierarchy2"/>
    <dgm:cxn modelId="{C45A95A3-7D7C-4E55-B9D5-CEC45DDE9319}" type="presParOf" srcId="{DBF7F564-FE86-4F88-8375-9471409DC994}" destId="{A7C28546-27B5-449F-A747-4CE7B159F0B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D37015-12B2-477C-8AD2-62BC9FBC1C4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4D5E2386-6996-4770-96FB-51E6517FCEAD}">
      <dgm:prSet phldrT="[Text]"/>
      <dgm:spPr>
        <a:solidFill>
          <a:srgbClr val="00B050"/>
        </a:solidFill>
      </dgm:spPr>
      <dgm:t>
        <a:bodyPr/>
        <a:lstStyle/>
        <a:p>
          <a:r>
            <a:rPr lang="en-US" dirty="0" smtClean="0"/>
            <a:t>Buffer (Orders)</a:t>
          </a:r>
          <a:endParaRPr lang="en-US" dirty="0"/>
        </a:p>
      </dgm:t>
    </dgm:pt>
    <dgm:pt modelId="{C09050F4-76B0-4A8E-8F7D-4FC6BE95EE6A}" type="parTrans" cxnId="{47AEECC8-FCD7-4024-BBEF-88F86EA912B5}">
      <dgm:prSet/>
      <dgm:spPr/>
      <dgm:t>
        <a:bodyPr/>
        <a:lstStyle/>
        <a:p>
          <a:endParaRPr lang="en-US"/>
        </a:p>
      </dgm:t>
    </dgm:pt>
    <dgm:pt modelId="{11245E68-966D-4B43-B42E-9BCD2F717AC8}" type="sibTrans" cxnId="{47AEECC8-FCD7-4024-BBEF-88F86EA912B5}">
      <dgm:prSet/>
      <dgm:spPr/>
      <dgm:t>
        <a:bodyPr/>
        <a:lstStyle/>
        <a:p>
          <a:endParaRPr lang="en-US"/>
        </a:p>
      </dgm:t>
    </dgm:pt>
    <dgm:pt modelId="{1F1E38F4-CBD3-4B57-A68A-771E49D0CED2}">
      <dgm:prSet phldrT="[Text]"/>
      <dgm:spPr>
        <a:solidFill>
          <a:schemeClr val="accent6"/>
        </a:solidFill>
      </dgm:spPr>
      <dgm:t>
        <a:bodyPr/>
        <a:lstStyle/>
        <a:p>
          <a:r>
            <a:rPr lang="en-US" dirty="0" smtClean="0"/>
            <a:t>Action (</a:t>
          </a:r>
          <a:r>
            <a:rPr lang="en-US" dirty="0" err="1" smtClean="0"/>
            <a:t>Fedex</a:t>
          </a:r>
          <a:r>
            <a:rPr lang="en-US" dirty="0" smtClean="0"/>
            <a:t>)</a:t>
          </a:r>
          <a:endParaRPr lang="en-US" dirty="0"/>
        </a:p>
      </dgm:t>
    </dgm:pt>
    <dgm:pt modelId="{79A2F27F-E051-45A0-9270-8EADD64A516C}" type="parTrans" cxnId="{9CED32A5-96D8-434A-BE24-557DF5572B46}">
      <dgm:prSet/>
      <dgm:spPr/>
      <dgm:t>
        <a:bodyPr/>
        <a:lstStyle/>
        <a:p>
          <a:endParaRPr lang="en-US"/>
        </a:p>
      </dgm:t>
    </dgm:pt>
    <dgm:pt modelId="{4BB571E6-F5A8-47B8-A250-AA2DE0716B7A}" type="sibTrans" cxnId="{9CED32A5-96D8-434A-BE24-557DF5572B46}">
      <dgm:prSet/>
      <dgm:spPr/>
      <dgm:t>
        <a:bodyPr/>
        <a:lstStyle/>
        <a:p>
          <a:endParaRPr lang="en-US"/>
        </a:p>
      </dgm:t>
    </dgm:pt>
    <dgm:pt modelId="{735A44D9-431E-4C8F-9D53-5BBCC2199FA1}">
      <dgm:prSet phldrT="[Text]"/>
      <dgm:spPr>
        <a:solidFill>
          <a:schemeClr val="tx2">
            <a:lumMod val="75000"/>
          </a:schemeClr>
        </a:solidFill>
      </dgm:spPr>
      <dgm:t>
        <a:bodyPr/>
        <a:lstStyle/>
        <a:p>
          <a:r>
            <a:rPr lang="en-US" dirty="0" smtClean="0"/>
            <a:t>Action (Ups)</a:t>
          </a:r>
          <a:endParaRPr lang="en-US" dirty="0"/>
        </a:p>
      </dgm:t>
    </dgm:pt>
    <dgm:pt modelId="{221A887A-CBA4-4DF3-BFE3-6CEC41F5CE9F}" type="parTrans" cxnId="{CB9B7ECA-5085-455C-9A24-69D72055A310}">
      <dgm:prSet/>
      <dgm:spPr/>
      <dgm:t>
        <a:bodyPr/>
        <a:lstStyle/>
        <a:p>
          <a:endParaRPr lang="en-US"/>
        </a:p>
      </dgm:t>
    </dgm:pt>
    <dgm:pt modelId="{6269CC19-7A20-430D-A145-989F8305C60F}" type="sibTrans" cxnId="{CB9B7ECA-5085-455C-9A24-69D72055A310}">
      <dgm:prSet/>
      <dgm:spPr/>
      <dgm:t>
        <a:bodyPr/>
        <a:lstStyle/>
        <a:p>
          <a:endParaRPr lang="en-US"/>
        </a:p>
      </dgm:t>
    </dgm:pt>
    <dgm:pt modelId="{03DBBC2D-47B3-43E6-BFEA-0E51D3C084AC}" type="pres">
      <dgm:prSet presAssocID="{7AD37015-12B2-477C-8AD2-62BC9FBC1C42}" presName="diagram" presStyleCnt="0">
        <dgm:presLayoutVars>
          <dgm:chPref val="1"/>
          <dgm:dir/>
          <dgm:animOne val="branch"/>
          <dgm:animLvl val="lvl"/>
          <dgm:resizeHandles val="exact"/>
        </dgm:presLayoutVars>
      </dgm:prSet>
      <dgm:spPr/>
      <dgm:t>
        <a:bodyPr/>
        <a:lstStyle/>
        <a:p>
          <a:endParaRPr lang="en-US"/>
        </a:p>
      </dgm:t>
    </dgm:pt>
    <dgm:pt modelId="{579AFD07-28B9-4579-A6B9-611DEB2D8220}" type="pres">
      <dgm:prSet presAssocID="{4D5E2386-6996-4770-96FB-51E6517FCEAD}" presName="root1" presStyleCnt="0"/>
      <dgm:spPr/>
    </dgm:pt>
    <dgm:pt modelId="{5B3A2C99-8379-4C3D-BD03-9F7DC286BC5F}" type="pres">
      <dgm:prSet presAssocID="{4D5E2386-6996-4770-96FB-51E6517FCEAD}" presName="LevelOneTextNode" presStyleLbl="node0" presStyleIdx="0" presStyleCnt="1" custLinFactNeighborX="-36045" custLinFactNeighborY="1144">
        <dgm:presLayoutVars>
          <dgm:chPref val="3"/>
        </dgm:presLayoutVars>
      </dgm:prSet>
      <dgm:spPr/>
      <dgm:t>
        <a:bodyPr/>
        <a:lstStyle/>
        <a:p>
          <a:endParaRPr lang="en-US"/>
        </a:p>
      </dgm:t>
    </dgm:pt>
    <dgm:pt modelId="{9533921D-0DF1-460E-806B-41A8684FF769}" type="pres">
      <dgm:prSet presAssocID="{4D5E2386-6996-4770-96FB-51E6517FCEAD}" presName="level2hierChild" presStyleCnt="0"/>
      <dgm:spPr/>
    </dgm:pt>
    <dgm:pt modelId="{8C6088A7-9446-479C-BB1E-9CB23F003AE5}" type="pres">
      <dgm:prSet presAssocID="{79A2F27F-E051-45A0-9270-8EADD64A516C}" presName="conn2-1" presStyleLbl="parChTrans1D2" presStyleIdx="0" presStyleCnt="2"/>
      <dgm:spPr/>
      <dgm:t>
        <a:bodyPr/>
        <a:lstStyle/>
        <a:p>
          <a:endParaRPr lang="en-US"/>
        </a:p>
      </dgm:t>
    </dgm:pt>
    <dgm:pt modelId="{4BF36CE9-1E28-4EFA-8947-D6C6AFEA1D1B}" type="pres">
      <dgm:prSet presAssocID="{79A2F27F-E051-45A0-9270-8EADD64A516C}" presName="connTx" presStyleLbl="parChTrans1D2" presStyleIdx="0" presStyleCnt="2"/>
      <dgm:spPr/>
      <dgm:t>
        <a:bodyPr/>
        <a:lstStyle/>
        <a:p>
          <a:endParaRPr lang="en-US"/>
        </a:p>
      </dgm:t>
    </dgm:pt>
    <dgm:pt modelId="{DBF7F564-FE86-4F88-8375-9471409DC994}" type="pres">
      <dgm:prSet presAssocID="{1F1E38F4-CBD3-4B57-A68A-771E49D0CED2}" presName="root2" presStyleCnt="0"/>
      <dgm:spPr/>
    </dgm:pt>
    <dgm:pt modelId="{A8B79324-81EC-467E-A125-D4A609A49F7D}" type="pres">
      <dgm:prSet presAssocID="{1F1E38F4-CBD3-4B57-A68A-771E49D0CED2}" presName="LevelTwoTextNode" presStyleLbl="node2" presStyleIdx="0" presStyleCnt="2">
        <dgm:presLayoutVars>
          <dgm:chPref val="3"/>
        </dgm:presLayoutVars>
      </dgm:prSet>
      <dgm:spPr/>
      <dgm:t>
        <a:bodyPr/>
        <a:lstStyle/>
        <a:p>
          <a:endParaRPr lang="en-US"/>
        </a:p>
      </dgm:t>
    </dgm:pt>
    <dgm:pt modelId="{A7C28546-27B5-449F-A747-4CE7B159F0B8}" type="pres">
      <dgm:prSet presAssocID="{1F1E38F4-CBD3-4B57-A68A-771E49D0CED2}" presName="level3hierChild" presStyleCnt="0"/>
      <dgm:spPr/>
    </dgm:pt>
    <dgm:pt modelId="{A93F4213-9CA7-44BF-8135-3A1C9DEA6F6E}" type="pres">
      <dgm:prSet presAssocID="{221A887A-CBA4-4DF3-BFE3-6CEC41F5CE9F}" presName="conn2-1" presStyleLbl="parChTrans1D2" presStyleIdx="1" presStyleCnt="2"/>
      <dgm:spPr/>
      <dgm:t>
        <a:bodyPr/>
        <a:lstStyle/>
        <a:p>
          <a:endParaRPr lang="en-US"/>
        </a:p>
      </dgm:t>
    </dgm:pt>
    <dgm:pt modelId="{7896DE51-F4BF-4050-8627-4F13E1F778A4}" type="pres">
      <dgm:prSet presAssocID="{221A887A-CBA4-4DF3-BFE3-6CEC41F5CE9F}" presName="connTx" presStyleLbl="parChTrans1D2" presStyleIdx="1" presStyleCnt="2"/>
      <dgm:spPr/>
      <dgm:t>
        <a:bodyPr/>
        <a:lstStyle/>
        <a:p>
          <a:endParaRPr lang="en-US"/>
        </a:p>
      </dgm:t>
    </dgm:pt>
    <dgm:pt modelId="{282BB03D-EA8F-4365-85B5-4C1B307E9420}" type="pres">
      <dgm:prSet presAssocID="{735A44D9-431E-4C8F-9D53-5BBCC2199FA1}" presName="root2" presStyleCnt="0"/>
      <dgm:spPr/>
    </dgm:pt>
    <dgm:pt modelId="{3B9E8582-1F49-4008-BDD9-80078F244F18}" type="pres">
      <dgm:prSet presAssocID="{735A44D9-431E-4C8F-9D53-5BBCC2199FA1}" presName="LevelTwoTextNode" presStyleLbl="node2" presStyleIdx="1" presStyleCnt="2">
        <dgm:presLayoutVars>
          <dgm:chPref val="3"/>
        </dgm:presLayoutVars>
      </dgm:prSet>
      <dgm:spPr/>
      <dgm:t>
        <a:bodyPr/>
        <a:lstStyle/>
        <a:p>
          <a:endParaRPr lang="en-US"/>
        </a:p>
      </dgm:t>
    </dgm:pt>
    <dgm:pt modelId="{DAF3DA99-0819-464A-AA75-CD4609773AE8}" type="pres">
      <dgm:prSet presAssocID="{735A44D9-431E-4C8F-9D53-5BBCC2199FA1}" presName="level3hierChild" presStyleCnt="0"/>
      <dgm:spPr/>
    </dgm:pt>
  </dgm:ptLst>
  <dgm:cxnLst>
    <dgm:cxn modelId="{C8BC6BA1-2282-4ED6-B809-CDC9AE680CFE}" type="presOf" srcId="{1F1E38F4-CBD3-4B57-A68A-771E49D0CED2}" destId="{A8B79324-81EC-467E-A125-D4A609A49F7D}" srcOrd="0" destOrd="0" presId="urn:microsoft.com/office/officeart/2005/8/layout/hierarchy2"/>
    <dgm:cxn modelId="{078A77DC-2A7B-4435-ABD9-7098C47A0A70}" type="presOf" srcId="{79A2F27F-E051-45A0-9270-8EADD64A516C}" destId="{8C6088A7-9446-479C-BB1E-9CB23F003AE5}" srcOrd="0" destOrd="0" presId="urn:microsoft.com/office/officeart/2005/8/layout/hierarchy2"/>
    <dgm:cxn modelId="{97D7A2A6-A344-461B-B1EA-C9897AD9D96D}" type="presOf" srcId="{7AD37015-12B2-477C-8AD2-62BC9FBC1C42}" destId="{03DBBC2D-47B3-43E6-BFEA-0E51D3C084AC}" srcOrd="0" destOrd="0" presId="urn:microsoft.com/office/officeart/2005/8/layout/hierarchy2"/>
    <dgm:cxn modelId="{A04C3842-F3B4-46FA-AB59-BB7082697F81}" type="presOf" srcId="{79A2F27F-E051-45A0-9270-8EADD64A516C}" destId="{4BF36CE9-1E28-4EFA-8947-D6C6AFEA1D1B}" srcOrd="1" destOrd="0" presId="urn:microsoft.com/office/officeart/2005/8/layout/hierarchy2"/>
    <dgm:cxn modelId="{CDF03B7B-201A-4916-9CCF-6925C6B11C2C}" type="presOf" srcId="{221A887A-CBA4-4DF3-BFE3-6CEC41F5CE9F}" destId="{A93F4213-9CA7-44BF-8135-3A1C9DEA6F6E}" srcOrd="0" destOrd="0" presId="urn:microsoft.com/office/officeart/2005/8/layout/hierarchy2"/>
    <dgm:cxn modelId="{283F83AC-70C8-491A-9EC7-78F70E5FE459}" type="presOf" srcId="{221A887A-CBA4-4DF3-BFE3-6CEC41F5CE9F}" destId="{7896DE51-F4BF-4050-8627-4F13E1F778A4}" srcOrd="1" destOrd="0" presId="urn:microsoft.com/office/officeart/2005/8/layout/hierarchy2"/>
    <dgm:cxn modelId="{CB9B7ECA-5085-455C-9A24-69D72055A310}" srcId="{4D5E2386-6996-4770-96FB-51E6517FCEAD}" destId="{735A44D9-431E-4C8F-9D53-5BBCC2199FA1}" srcOrd="1" destOrd="0" parTransId="{221A887A-CBA4-4DF3-BFE3-6CEC41F5CE9F}" sibTransId="{6269CC19-7A20-430D-A145-989F8305C60F}"/>
    <dgm:cxn modelId="{9CED32A5-96D8-434A-BE24-557DF5572B46}" srcId="{4D5E2386-6996-4770-96FB-51E6517FCEAD}" destId="{1F1E38F4-CBD3-4B57-A68A-771E49D0CED2}" srcOrd="0" destOrd="0" parTransId="{79A2F27F-E051-45A0-9270-8EADD64A516C}" sibTransId="{4BB571E6-F5A8-47B8-A250-AA2DE0716B7A}"/>
    <dgm:cxn modelId="{47AEECC8-FCD7-4024-BBEF-88F86EA912B5}" srcId="{7AD37015-12B2-477C-8AD2-62BC9FBC1C42}" destId="{4D5E2386-6996-4770-96FB-51E6517FCEAD}" srcOrd="0" destOrd="0" parTransId="{C09050F4-76B0-4A8E-8F7D-4FC6BE95EE6A}" sibTransId="{11245E68-966D-4B43-B42E-9BCD2F717AC8}"/>
    <dgm:cxn modelId="{7A5FE282-49DD-49B9-BDC7-0E4A75F04814}" type="presOf" srcId="{735A44D9-431E-4C8F-9D53-5BBCC2199FA1}" destId="{3B9E8582-1F49-4008-BDD9-80078F244F18}" srcOrd="0" destOrd="0" presId="urn:microsoft.com/office/officeart/2005/8/layout/hierarchy2"/>
    <dgm:cxn modelId="{F26D77E6-C260-46A1-9EEE-02D1B733DDBD}" type="presOf" srcId="{4D5E2386-6996-4770-96FB-51E6517FCEAD}" destId="{5B3A2C99-8379-4C3D-BD03-9F7DC286BC5F}" srcOrd="0" destOrd="0" presId="urn:microsoft.com/office/officeart/2005/8/layout/hierarchy2"/>
    <dgm:cxn modelId="{C42AD1E2-ED40-4C70-8096-40D6201C61D0}" type="presParOf" srcId="{03DBBC2D-47B3-43E6-BFEA-0E51D3C084AC}" destId="{579AFD07-28B9-4579-A6B9-611DEB2D8220}" srcOrd="0" destOrd="0" presId="urn:microsoft.com/office/officeart/2005/8/layout/hierarchy2"/>
    <dgm:cxn modelId="{75F439A2-246B-4EBF-9FCA-667C1C797966}" type="presParOf" srcId="{579AFD07-28B9-4579-A6B9-611DEB2D8220}" destId="{5B3A2C99-8379-4C3D-BD03-9F7DC286BC5F}" srcOrd="0" destOrd="0" presId="urn:microsoft.com/office/officeart/2005/8/layout/hierarchy2"/>
    <dgm:cxn modelId="{917F74AC-B90C-4420-B349-348A98503046}" type="presParOf" srcId="{579AFD07-28B9-4579-A6B9-611DEB2D8220}" destId="{9533921D-0DF1-460E-806B-41A8684FF769}" srcOrd="1" destOrd="0" presId="urn:microsoft.com/office/officeart/2005/8/layout/hierarchy2"/>
    <dgm:cxn modelId="{694E0667-476F-4C83-8521-8F19A06CB5AD}" type="presParOf" srcId="{9533921D-0DF1-460E-806B-41A8684FF769}" destId="{8C6088A7-9446-479C-BB1E-9CB23F003AE5}" srcOrd="0" destOrd="0" presId="urn:microsoft.com/office/officeart/2005/8/layout/hierarchy2"/>
    <dgm:cxn modelId="{2D9736EF-E24D-4C9D-8BFB-E7A17403B05D}" type="presParOf" srcId="{8C6088A7-9446-479C-BB1E-9CB23F003AE5}" destId="{4BF36CE9-1E28-4EFA-8947-D6C6AFEA1D1B}" srcOrd="0" destOrd="0" presId="urn:microsoft.com/office/officeart/2005/8/layout/hierarchy2"/>
    <dgm:cxn modelId="{8B323FF5-771F-4CD1-AFED-1AF5284D69C1}" type="presParOf" srcId="{9533921D-0DF1-460E-806B-41A8684FF769}" destId="{DBF7F564-FE86-4F88-8375-9471409DC994}" srcOrd="1" destOrd="0" presId="urn:microsoft.com/office/officeart/2005/8/layout/hierarchy2"/>
    <dgm:cxn modelId="{D0ADBFF5-95A0-4F28-A9F6-B74E64277AC5}" type="presParOf" srcId="{DBF7F564-FE86-4F88-8375-9471409DC994}" destId="{A8B79324-81EC-467E-A125-D4A609A49F7D}" srcOrd="0" destOrd="0" presId="urn:microsoft.com/office/officeart/2005/8/layout/hierarchy2"/>
    <dgm:cxn modelId="{71753484-F52B-43A0-B768-E72EACB7A498}" type="presParOf" srcId="{DBF7F564-FE86-4F88-8375-9471409DC994}" destId="{A7C28546-27B5-449F-A747-4CE7B159F0B8}" srcOrd="1" destOrd="0" presId="urn:microsoft.com/office/officeart/2005/8/layout/hierarchy2"/>
    <dgm:cxn modelId="{CCE8AC0C-8A20-45CD-A41F-00D37C40014C}" type="presParOf" srcId="{9533921D-0DF1-460E-806B-41A8684FF769}" destId="{A93F4213-9CA7-44BF-8135-3A1C9DEA6F6E}" srcOrd="2" destOrd="0" presId="urn:microsoft.com/office/officeart/2005/8/layout/hierarchy2"/>
    <dgm:cxn modelId="{E694709A-555A-4D17-A574-08546C4D78D0}" type="presParOf" srcId="{A93F4213-9CA7-44BF-8135-3A1C9DEA6F6E}" destId="{7896DE51-F4BF-4050-8627-4F13E1F778A4}" srcOrd="0" destOrd="0" presId="urn:microsoft.com/office/officeart/2005/8/layout/hierarchy2"/>
    <dgm:cxn modelId="{D0135ADE-B98A-4D1F-8B9C-0088AA02E2B5}" type="presParOf" srcId="{9533921D-0DF1-460E-806B-41A8684FF769}" destId="{282BB03D-EA8F-4365-85B5-4C1B307E9420}" srcOrd="3" destOrd="0" presId="urn:microsoft.com/office/officeart/2005/8/layout/hierarchy2"/>
    <dgm:cxn modelId="{D7D9660F-5412-435F-A4DE-D30ED658CE99}" type="presParOf" srcId="{282BB03D-EA8F-4365-85B5-4C1B307E9420}" destId="{3B9E8582-1F49-4008-BDD9-80078F244F18}" srcOrd="0" destOrd="0" presId="urn:microsoft.com/office/officeart/2005/8/layout/hierarchy2"/>
    <dgm:cxn modelId="{3E311805-23F0-4C6F-8631-23257CF1E58D}" type="presParOf" srcId="{282BB03D-EA8F-4365-85B5-4C1B307E9420}" destId="{DAF3DA99-0819-464A-AA75-CD4609773AE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24AB0-7513-4B2D-BCC4-4839EFE3A472}" type="datetimeFigureOut">
              <a:rPr lang="en-US" smtClean="0"/>
              <a:t>2/22/2014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7E64C-5580-4174-8EBD-2C2750E87DF2}" type="slidenum">
              <a:rPr lang="en-US" smtClean="0"/>
              <a:t>‹#›</a:t>
            </a:fld>
            <a:endParaRPr lang="en-US"/>
          </a:p>
        </p:txBody>
      </p:sp>
    </p:spTree>
    <p:extLst>
      <p:ext uri="{BB962C8B-B14F-4D97-AF65-F5344CB8AC3E}">
        <p14:creationId xmlns:p14="http://schemas.microsoft.com/office/powerpoint/2010/main" val="2025574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bit of background on </a:t>
            </a:r>
            <a:r>
              <a:rPr lang="en-US" dirty="0" err="1" smtClean="0"/>
              <a:t>Taskmatics</a:t>
            </a:r>
            <a:r>
              <a:rPr lang="en-US" dirty="0" smtClean="0"/>
              <a:t>,</a:t>
            </a:r>
            <a:r>
              <a:rPr lang="en-US" baseline="0" dirty="0" smtClean="0"/>
              <a:t> we are the developers of </a:t>
            </a:r>
            <a:r>
              <a:rPr lang="en-US" baseline="0" dirty="0" err="1" smtClean="0"/>
              <a:t>Taskmatics</a:t>
            </a:r>
            <a:r>
              <a:rPr lang="en-US" baseline="0" dirty="0" smtClean="0"/>
              <a:t> Scheduler, a job scheduling engine made specifically for .NET developers. Our goal was to make it much easier for developers to create, schedule and manage automated tasks. </a:t>
            </a:r>
          </a:p>
          <a:p>
            <a:r>
              <a:rPr lang="en-US" baseline="0" dirty="0" smtClean="0"/>
              <a:t>We’re really excited to have just launched our beta and would love for you guys to download, play with it and provide feedback.</a:t>
            </a:r>
          </a:p>
          <a:p>
            <a:r>
              <a:rPr lang="en-US" baseline="0" dirty="0" smtClean="0"/>
              <a:t>We use Dataflow in the Scheduler to manage make our lives easier when it comes to managing concurrent workflows and today I’m going to show you how you can use it to the same end. </a:t>
            </a:r>
          </a:p>
        </p:txBody>
      </p:sp>
      <p:sp>
        <p:nvSpPr>
          <p:cNvPr id="4" name="Slide Number Placeholder 3"/>
          <p:cNvSpPr>
            <a:spLocks noGrp="1"/>
          </p:cNvSpPr>
          <p:nvPr>
            <p:ph type="sldNum" sz="quarter" idx="10"/>
          </p:nvPr>
        </p:nvSpPr>
        <p:spPr/>
        <p:txBody>
          <a:bodyPr/>
          <a:lstStyle/>
          <a:p>
            <a:fld id="{7F57E64C-5580-4174-8EBD-2C2750E87DF2}" type="slidenum">
              <a:rPr lang="en-US" smtClean="0"/>
              <a:t>1</a:t>
            </a:fld>
            <a:endParaRPr lang="en-US"/>
          </a:p>
        </p:txBody>
      </p:sp>
    </p:spTree>
    <p:extLst>
      <p:ext uri="{BB962C8B-B14F-4D97-AF65-F5344CB8AC3E}">
        <p14:creationId xmlns:p14="http://schemas.microsoft.com/office/powerpoint/2010/main" val="2534020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WriteOnceBlock</a:t>
            </a:r>
            <a:r>
              <a:rPr lang="en-US" dirty="0" smtClean="0"/>
              <a:t> is very similar to </a:t>
            </a:r>
            <a:r>
              <a:rPr lang="en-US" dirty="0" err="1" smtClean="0"/>
              <a:t>BroadcastBlock</a:t>
            </a:r>
            <a:r>
              <a:rPr lang="en-US" baseline="0" dirty="0" smtClean="0"/>
              <a:t> with one distinct exception. It will drop all but the first message posted to it.</a:t>
            </a:r>
          </a:p>
          <a:p>
            <a:pPr marL="171450" indent="-171450">
              <a:buFont typeface="Arial" panose="020B0604020202020204" pitchFamily="34" charset="0"/>
              <a:buChar char="•"/>
            </a:pPr>
            <a:r>
              <a:rPr lang="en-US" baseline="0" dirty="0" smtClean="0"/>
              <a:t>Can be useful in situations where you want to act on the winner of a data race, perhaps choosing the service with the fastest ping, for example.</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13</a:t>
            </a:fld>
            <a:endParaRPr lang="en-US"/>
          </a:p>
        </p:txBody>
      </p:sp>
    </p:spTree>
    <p:extLst>
      <p:ext uri="{BB962C8B-B14F-4D97-AF65-F5344CB8AC3E}">
        <p14:creationId xmlns:p14="http://schemas.microsoft.com/office/powerpoint/2010/main" val="101744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14</a:t>
            </a:fld>
            <a:endParaRPr lang="en-US"/>
          </a:p>
        </p:txBody>
      </p:sp>
    </p:spTree>
    <p:extLst>
      <p:ext uri="{BB962C8B-B14F-4D97-AF65-F5344CB8AC3E}">
        <p14:creationId xmlns:p14="http://schemas.microsoft.com/office/powerpoint/2010/main" val="2533438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Can</a:t>
            </a:r>
            <a:r>
              <a:rPr lang="en-US" baseline="0" dirty="0" smtClean="0"/>
              <a:t> be parallelized using the </a:t>
            </a:r>
            <a:r>
              <a:rPr lang="en-US" baseline="0" dirty="0" err="1" smtClean="0"/>
              <a:t>MaxDegreeOfParallelism</a:t>
            </a:r>
            <a:r>
              <a:rPr lang="en-US" baseline="0" dirty="0" smtClean="0"/>
              <a:t> configuration option.</a:t>
            </a:r>
            <a:endParaRPr lang="en-US" dirty="0" smtClean="0"/>
          </a:p>
          <a:p>
            <a:pPr marL="171450" indent="-171450">
              <a:buFont typeface="Arial" panose="020B0604020202020204" pitchFamily="34" charset="0"/>
              <a:buChar char="•"/>
            </a:pPr>
            <a:r>
              <a:rPr lang="en-US" dirty="0" smtClean="0"/>
              <a:t>Does not propagate</a:t>
            </a:r>
            <a:r>
              <a:rPr lang="en-US" baseline="0" dirty="0" smtClean="0"/>
              <a:t> messages to other blocks, but you can post to another target block from the delegate itself if you need re-entrant behavior.</a:t>
            </a:r>
          </a:p>
          <a:p>
            <a:pPr marL="171450" indent="-171450">
              <a:buFont typeface="Arial" panose="020B0604020202020204" pitchFamily="34" charset="0"/>
              <a:buChar char="•"/>
            </a:pPr>
            <a:r>
              <a:rPr lang="en-US" baseline="0" dirty="0" smtClean="0"/>
              <a:t>Supports Async processing of delegate as well when the delegate is performing IO bound work that can be offloaded to OS.</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15</a:t>
            </a:fld>
            <a:endParaRPr lang="en-US"/>
          </a:p>
        </p:txBody>
      </p:sp>
    </p:spTree>
    <p:extLst>
      <p:ext uri="{BB962C8B-B14F-4D97-AF65-F5344CB8AC3E}">
        <p14:creationId xmlns:p14="http://schemas.microsoft.com/office/powerpoint/2010/main" val="2890300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Does not propagate</a:t>
            </a:r>
            <a:r>
              <a:rPr lang="en-US" baseline="0" dirty="0" smtClean="0"/>
              <a:t> messages to other blocks, but you can post to another target block from the delegate itself if you need re-entrant behavior.</a:t>
            </a:r>
          </a:p>
          <a:p>
            <a:pPr marL="171450" indent="-171450">
              <a:buFont typeface="Arial" panose="020B0604020202020204" pitchFamily="34" charset="0"/>
              <a:buChar char="•"/>
            </a:pPr>
            <a:r>
              <a:rPr lang="en-US" baseline="0" dirty="0" smtClean="0"/>
              <a:t>Supports Async processing of delegate as well when the delegate is performing IO bound work that can be offloaded to OS.</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16</a:t>
            </a:fld>
            <a:endParaRPr lang="en-US"/>
          </a:p>
        </p:txBody>
      </p:sp>
    </p:spTree>
    <p:extLst>
      <p:ext uri="{BB962C8B-B14F-4D97-AF65-F5344CB8AC3E}">
        <p14:creationId xmlns:p14="http://schemas.microsoft.com/office/powerpoint/2010/main" val="57774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Takes a delegate that can project a target type from a specified source data type</a:t>
            </a:r>
          </a:p>
          <a:p>
            <a:pPr marL="171450" indent="-171450">
              <a:buFont typeface="Arial" panose="020B0604020202020204" pitchFamily="34" charset="0"/>
              <a:buChar char="•"/>
            </a:pPr>
            <a:r>
              <a:rPr lang="en-US" dirty="0" smtClean="0"/>
              <a:t>It’s both a target and a source, so it participates</a:t>
            </a:r>
            <a:r>
              <a:rPr lang="en-US" baseline="0" dirty="0" smtClean="0"/>
              <a:t> in propagation</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17</a:t>
            </a:fld>
            <a:endParaRPr lang="en-US"/>
          </a:p>
        </p:txBody>
      </p:sp>
    </p:spTree>
    <p:extLst>
      <p:ext uri="{BB962C8B-B14F-4D97-AF65-F5344CB8AC3E}">
        <p14:creationId xmlns:p14="http://schemas.microsoft.com/office/powerpoint/2010/main" val="1575663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18</a:t>
            </a:fld>
            <a:endParaRPr lang="en-US"/>
          </a:p>
        </p:txBody>
      </p:sp>
    </p:spTree>
    <p:extLst>
      <p:ext uri="{BB962C8B-B14F-4D97-AF65-F5344CB8AC3E}">
        <p14:creationId xmlns:p14="http://schemas.microsoft.com/office/powerpoint/2010/main" val="93071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19</a:t>
            </a:fld>
            <a:endParaRPr lang="en-US"/>
          </a:p>
        </p:txBody>
      </p:sp>
    </p:spTree>
    <p:extLst>
      <p:ext uri="{BB962C8B-B14F-4D97-AF65-F5344CB8AC3E}">
        <p14:creationId xmlns:p14="http://schemas.microsoft.com/office/powerpoint/2010/main" val="3836041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20</a:t>
            </a:fld>
            <a:endParaRPr lang="en-US"/>
          </a:p>
        </p:txBody>
      </p:sp>
    </p:spTree>
    <p:extLst>
      <p:ext uri="{BB962C8B-B14F-4D97-AF65-F5344CB8AC3E}">
        <p14:creationId xmlns:p14="http://schemas.microsoft.com/office/powerpoint/2010/main" val="3741448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Aggregates data from two or three sources and outputs a tuple comprised of elements of each source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21</a:t>
            </a:fld>
            <a:endParaRPr lang="en-US"/>
          </a:p>
        </p:txBody>
      </p:sp>
    </p:spTree>
    <p:extLst>
      <p:ext uri="{BB962C8B-B14F-4D97-AF65-F5344CB8AC3E}">
        <p14:creationId xmlns:p14="http://schemas.microsoft.com/office/powerpoint/2010/main" val="3718637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Each category of block can</a:t>
            </a:r>
            <a:r>
              <a:rPr lang="en-US" baseline="0" dirty="0" smtClean="0"/>
              <a:t> be configured for parallelism and consumption behavior, which determine the performance of the block network as a whole.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BoundedCapacity</a:t>
            </a:r>
            <a:r>
              <a:rPr lang="en-US" baseline="0" dirty="0" smtClean="0"/>
              <a:t> – Limits number of messages that can be waiting for processing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MaxDegreeOfParallelism</a:t>
            </a:r>
            <a:r>
              <a:rPr lang="en-US" baseline="0" dirty="0" smtClean="0"/>
              <a:t> -  controls how many messages are processed concurrently</a:t>
            </a:r>
          </a:p>
          <a:p>
            <a:pPr marL="171450" indent="-171450">
              <a:buFont typeface="Arial" panose="020B0604020202020204" pitchFamily="34" charset="0"/>
              <a:buChar char="•"/>
            </a:pPr>
            <a:r>
              <a:rPr lang="en-US" baseline="0" dirty="0" smtClean="0"/>
              <a:t>Greedy – Makes a block accept every message that is offered to it. Turning off this behavior allows block to postpone messages until data from all sources are received. This reduces the potential for deadlocks.</a:t>
            </a:r>
          </a:p>
          <a:p>
            <a:pPr marL="171450" indent="-171450">
              <a:buFont typeface="Arial" panose="020B0604020202020204" pitchFamily="34" charset="0"/>
              <a:buChar char="•"/>
            </a:pPr>
            <a:r>
              <a:rPr lang="en-US" baseline="0" dirty="0" smtClean="0"/>
              <a:t>For more information about any of these configuration properties, feel free to hit me up after the presentation</a:t>
            </a:r>
          </a:p>
        </p:txBody>
      </p:sp>
      <p:sp>
        <p:nvSpPr>
          <p:cNvPr id="4" name="Slide Number Placeholder 3"/>
          <p:cNvSpPr>
            <a:spLocks noGrp="1"/>
          </p:cNvSpPr>
          <p:nvPr>
            <p:ph type="sldNum" sz="quarter" idx="10"/>
          </p:nvPr>
        </p:nvSpPr>
        <p:spPr/>
        <p:txBody>
          <a:bodyPr/>
          <a:lstStyle/>
          <a:p>
            <a:fld id="{7F57E64C-5580-4174-8EBD-2C2750E87DF2}" type="slidenum">
              <a:rPr lang="en-US" smtClean="0"/>
              <a:t>22</a:t>
            </a:fld>
            <a:endParaRPr lang="en-US"/>
          </a:p>
        </p:txBody>
      </p:sp>
    </p:spTree>
    <p:extLst>
      <p:ext uri="{BB962C8B-B14F-4D97-AF65-F5344CB8AC3E}">
        <p14:creationId xmlns:p14="http://schemas.microsoft.com/office/powerpoint/2010/main" val="12080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be….</a:t>
            </a:r>
          </a:p>
          <a:p>
            <a:pPr marL="171450" indent="-171450">
              <a:buFont typeface="Arial" panose="020B0604020202020204" pitchFamily="34" charset="0"/>
              <a:buChar char="•"/>
            </a:pPr>
            <a:r>
              <a:rPr lang="en-US" dirty="0" smtClean="0"/>
              <a:t>Talking about where</a:t>
            </a:r>
            <a:r>
              <a:rPr lang="en-US" baseline="0" dirty="0" smtClean="0"/>
              <a:t> to use dataflow and the complexity it helps alleviate.</a:t>
            </a:r>
          </a:p>
          <a:p>
            <a:pPr marL="171450" indent="-171450">
              <a:buFont typeface="Arial" panose="020B0604020202020204" pitchFamily="34" charset="0"/>
              <a:buChar char="•"/>
            </a:pPr>
            <a:r>
              <a:rPr lang="en-US" baseline="0" dirty="0" smtClean="0"/>
              <a:t>Introducing the basic concepts around dataflow and some of the core features</a:t>
            </a:r>
          </a:p>
          <a:p>
            <a:pPr marL="171450" indent="-171450">
              <a:buFont typeface="Arial" panose="020B0604020202020204" pitchFamily="34" charset="0"/>
              <a:buChar char="•"/>
            </a:pPr>
            <a:r>
              <a:rPr lang="en-US" baseline="0" dirty="0" smtClean="0"/>
              <a:t>Take a tour of the different “blocks” that are available in the library </a:t>
            </a:r>
          </a:p>
          <a:p>
            <a:pPr marL="171450" indent="-171450">
              <a:buFont typeface="Arial" panose="020B0604020202020204" pitchFamily="34" charset="0"/>
              <a:buChar char="•"/>
            </a:pPr>
            <a:r>
              <a:rPr lang="en-US" baseline="0" dirty="0" smtClean="0"/>
              <a:t>Discussing the configurability, </a:t>
            </a:r>
            <a:r>
              <a:rPr lang="en-US" baseline="0" dirty="0" err="1" smtClean="0"/>
              <a:t>composability</a:t>
            </a:r>
            <a:r>
              <a:rPr lang="en-US" baseline="0" dirty="0" smtClean="0"/>
              <a:t> and extensibility of the blocks</a:t>
            </a:r>
          </a:p>
          <a:p>
            <a:pPr marL="171450" indent="-171450">
              <a:buFont typeface="Arial" panose="020B0604020202020204" pitchFamily="34" charset="0"/>
              <a:buChar char="•"/>
            </a:pPr>
            <a:endParaRPr lang="en-US" baseline="0" dirty="0" smtClean="0"/>
          </a:p>
          <a:p>
            <a:r>
              <a:rPr lang="en-US" baseline="0" dirty="0" smtClean="0"/>
              <a:t>Erez will be going through a few demos using Dataflow.</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a:t>
            </a:fld>
            <a:endParaRPr lang="en-US"/>
          </a:p>
        </p:txBody>
      </p:sp>
    </p:spTree>
    <p:extLst>
      <p:ext uri="{BB962C8B-B14F-4D97-AF65-F5344CB8AC3E}">
        <p14:creationId xmlns:p14="http://schemas.microsoft.com/office/powerpoint/2010/main" val="3379646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Append </a:t>
            </a:r>
            <a:r>
              <a:rPr lang="en-US" sz="1200" kern="1200" dirty="0" smtClean="0">
                <a:solidFill>
                  <a:schemeClr val="tx1"/>
                </a:solidFill>
                <a:effectLst/>
                <a:latin typeface="+mn-lt"/>
                <a:ea typeface="+mn-ea"/>
                <a:cs typeface="+mn-cs"/>
              </a:rPr>
              <a:t>– defines whether to append prepend the given target to the source. Useful for dynamic ordering</a:t>
            </a: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MaxMessages</a:t>
            </a:r>
            <a:r>
              <a:rPr lang="en-US" sz="1200" kern="1200" dirty="0" smtClean="0">
                <a:solidFill>
                  <a:schemeClr val="tx1"/>
                </a:solidFill>
                <a:effectLst/>
                <a:latin typeface="+mn-lt"/>
                <a:ea typeface="+mn-ea"/>
                <a:cs typeface="+mn-cs"/>
              </a:rPr>
              <a:t> – controls how many messages can be consumed over the link</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Under the hood, removes the linked target from the source block</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Propagate Completion – useful in pipeline (linear) situations where completing the source will propagate completion to all target stages in the pipeline. </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Be careful when using this on </a:t>
            </a:r>
            <a:r>
              <a:rPr lang="en-US" sz="1200" kern="1200" dirty="0" err="1" smtClean="0">
                <a:solidFill>
                  <a:schemeClr val="tx1"/>
                </a:solidFill>
                <a:effectLst/>
                <a:latin typeface="+mn-lt"/>
                <a:ea typeface="+mn-ea"/>
                <a:cs typeface="+mn-cs"/>
              </a:rPr>
              <a:t>actionblock</a:t>
            </a:r>
            <a:r>
              <a:rPr lang="en-US" sz="1200" kern="1200" dirty="0" smtClean="0">
                <a:solidFill>
                  <a:schemeClr val="tx1"/>
                </a:solidFill>
                <a:effectLst/>
                <a:latin typeface="+mn-lt"/>
                <a:ea typeface="+mn-ea"/>
                <a:cs typeface="+mn-cs"/>
              </a:rPr>
              <a:t> linked to multiple sources. In this case, manually set complete in a continuation or a manual call to Complete().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23</a:t>
            </a:fld>
            <a:endParaRPr lang="en-US"/>
          </a:p>
        </p:txBody>
      </p:sp>
    </p:spTree>
    <p:extLst>
      <p:ext uri="{BB962C8B-B14F-4D97-AF65-F5344CB8AC3E}">
        <p14:creationId xmlns:p14="http://schemas.microsoft.com/office/powerpoint/2010/main" val="1987919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24</a:t>
            </a:fld>
            <a:endParaRPr lang="en-US"/>
          </a:p>
        </p:txBody>
      </p:sp>
    </p:spTree>
    <p:extLst>
      <p:ext uri="{BB962C8B-B14F-4D97-AF65-F5344CB8AC3E}">
        <p14:creationId xmlns:p14="http://schemas.microsoft.com/office/powerpoint/2010/main" val="987213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25</a:t>
            </a:fld>
            <a:endParaRPr lang="en-US"/>
          </a:p>
        </p:txBody>
      </p:sp>
    </p:spTree>
    <p:extLst>
      <p:ext uri="{BB962C8B-B14F-4D97-AF65-F5344CB8AC3E}">
        <p14:creationId xmlns:p14="http://schemas.microsoft.com/office/powerpoint/2010/main" val="453613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Each category of block can</a:t>
            </a:r>
            <a:r>
              <a:rPr lang="en-US" baseline="0" dirty="0" smtClean="0"/>
              <a:t> be configured for parallelism and consumption behavior, which determine the performance of the block network as a whole.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BoundedCapacity</a:t>
            </a:r>
            <a:r>
              <a:rPr lang="en-US" baseline="0" dirty="0" smtClean="0"/>
              <a:t> – Limits number of messages that can be waiting for processing</a:t>
            </a:r>
          </a:p>
          <a:p>
            <a:pPr marL="171450" indent="-171450">
              <a:buFont typeface="Arial" panose="020B0604020202020204" pitchFamily="34" charset="0"/>
              <a:buChar char="•"/>
            </a:pPr>
            <a:r>
              <a:rPr lang="en-US" baseline="0" dirty="0" err="1" smtClean="0"/>
              <a:t>MaxMessagesPerTask</a:t>
            </a:r>
            <a:r>
              <a:rPr lang="en-US" baseline="0" dirty="0" smtClean="0"/>
              <a:t> – useful for fairness in systems that have heavy anticipated </a:t>
            </a:r>
            <a:r>
              <a:rPr lang="en-US" baseline="0" dirty="0" err="1" smtClean="0"/>
              <a:t>threadpool</a:t>
            </a:r>
            <a:r>
              <a:rPr lang="en-US" baseline="0" dirty="0" smtClean="0"/>
              <a:t> contention.</a:t>
            </a:r>
          </a:p>
          <a:p>
            <a:pPr marL="171450" indent="-171450">
              <a:buFont typeface="Arial" panose="020B0604020202020204" pitchFamily="34" charset="0"/>
              <a:buChar char="•"/>
            </a:pPr>
            <a:r>
              <a:rPr lang="en-US" baseline="0" dirty="0" err="1" smtClean="0"/>
              <a:t>MaxDegreeOfParallelism</a:t>
            </a:r>
            <a:r>
              <a:rPr lang="en-US" baseline="0" dirty="0" smtClean="0"/>
              <a:t> -  controls how many messages are processed concurrently</a:t>
            </a:r>
          </a:p>
          <a:p>
            <a:pPr marL="171450" indent="-171450">
              <a:buFont typeface="Arial" panose="020B0604020202020204" pitchFamily="34" charset="0"/>
              <a:buChar char="•"/>
            </a:pPr>
            <a:r>
              <a:rPr lang="en-US" baseline="0" dirty="0" smtClean="0"/>
              <a:t>Greedy – Makes a block accept every message that is offered to it. This can cause deadlock in certain scenarios.</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26</a:t>
            </a:fld>
            <a:endParaRPr lang="en-US"/>
          </a:p>
        </p:txBody>
      </p:sp>
    </p:spTree>
    <p:extLst>
      <p:ext uri="{BB962C8B-B14F-4D97-AF65-F5344CB8AC3E}">
        <p14:creationId xmlns:p14="http://schemas.microsoft.com/office/powerpoint/2010/main" val="1449841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IDataflowBlock</a:t>
            </a:r>
            <a:r>
              <a:rPr lang="en-US" baseline="0" dirty="0" smtClean="0"/>
              <a:t> – Basic properties and methods associated with all blocks. All of these are related to completion of the block</a:t>
            </a:r>
          </a:p>
          <a:p>
            <a:pPr marL="171450" indent="-171450">
              <a:buFont typeface="Arial" panose="020B0604020202020204" pitchFamily="34" charset="0"/>
              <a:buChar char="•"/>
            </a:pPr>
            <a:r>
              <a:rPr lang="en-US" baseline="0" dirty="0" smtClean="0"/>
              <a:t>Recapping how dataflow works:</a:t>
            </a:r>
          </a:p>
          <a:p>
            <a:pPr marL="171450" indent="-171450">
              <a:buFont typeface="Arial" panose="020B0604020202020204" pitchFamily="34" charset="0"/>
              <a:buChar char="•"/>
            </a:pPr>
            <a:r>
              <a:rPr lang="en-US" baseline="0" dirty="0" smtClean="0"/>
              <a:t>Source blocks offer data to linked target blocks. It does this by calling the implementations of </a:t>
            </a:r>
            <a:r>
              <a:rPr lang="en-US" baseline="0" dirty="0" err="1" smtClean="0"/>
              <a:t>ITargetBlock</a:t>
            </a:r>
            <a:r>
              <a:rPr lang="en-US" baseline="0" dirty="0" smtClean="0"/>
              <a:t> </a:t>
            </a:r>
          </a:p>
          <a:p>
            <a:pPr marL="171450" indent="-171450">
              <a:buFont typeface="Arial" panose="020B0604020202020204" pitchFamily="34" charset="0"/>
              <a:buChar char="•"/>
            </a:pPr>
            <a:r>
              <a:rPr lang="en-US" baseline="0" dirty="0" smtClean="0"/>
              <a:t>Target blocks can then choose whether to consume or postpone the data. To do this, the target blocks call methods from </a:t>
            </a:r>
            <a:r>
              <a:rPr lang="en-US" baseline="0" dirty="0" err="1" smtClean="0"/>
              <a:t>ISourceBlock</a:t>
            </a:r>
            <a:r>
              <a:rPr lang="en-US" baseline="0" dirty="0" smtClean="0"/>
              <a:t> to reserve/remove messages from the source block for processing. </a:t>
            </a:r>
          </a:p>
          <a:p>
            <a:pPr marL="171450" indent="-171450">
              <a:buFont typeface="Arial" panose="020B0604020202020204" pitchFamily="34" charset="0"/>
              <a:buChar char="•"/>
            </a:pPr>
            <a:r>
              <a:rPr lang="en-US" baseline="0" dirty="0" smtClean="0"/>
              <a:t>Linking of two blocks is always done from source to target and is done by calling the </a:t>
            </a:r>
            <a:r>
              <a:rPr lang="en-US" baseline="0" dirty="0" err="1" smtClean="0"/>
              <a:t>LinkTo</a:t>
            </a:r>
            <a:r>
              <a:rPr lang="en-US" baseline="0" dirty="0" smtClean="0"/>
              <a:t> method on the source block</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err="1" smtClean="0"/>
              <a:t>IPropagatorBlock</a:t>
            </a:r>
            <a:r>
              <a:rPr lang="en-US" baseline="0" dirty="0" smtClean="0"/>
              <a:t> – Wraps source and target into a single interface. Most blocks that serve both roles will just inherit this interface.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Useful to inherit from </a:t>
            </a:r>
            <a:r>
              <a:rPr lang="en-US" baseline="0" dirty="0" err="1" smtClean="0"/>
              <a:t>IPropagatorBlock</a:t>
            </a:r>
            <a:r>
              <a:rPr lang="en-US" baseline="0" dirty="0" smtClean="0"/>
              <a:t> if you need a block that will expose custom methods or properties to public callers.</a:t>
            </a:r>
          </a:p>
          <a:p>
            <a:pPr marL="0" indent="0">
              <a:buFont typeface="Arial" panose="020B0604020202020204" pitchFamily="34" charset="0"/>
              <a:buNone/>
            </a:pPr>
            <a:endParaRPr lang="en-US" baseline="0" dirty="0" smtClean="0"/>
          </a:p>
          <a:p>
            <a:r>
              <a:rPr lang="en-US" baseline="0" dirty="0" smtClean="0"/>
              <a:t>Note: There are extension methods in the dataflow library that abstract methods of these interfaces to simplify their use. i.e. Post, </a:t>
            </a:r>
            <a:r>
              <a:rPr lang="en-US" baseline="0" dirty="0" err="1" smtClean="0"/>
              <a:t>LinkTo</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27</a:t>
            </a:fld>
            <a:endParaRPr lang="en-US"/>
          </a:p>
        </p:txBody>
      </p:sp>
    </p:spTree>
    <p:extLst>
      <p:ext uri="{BB962C8B-B14F-4D97-AF65-F5344CB8AC3E}">
        <p14:creationId xmlns:p14="http://schemas.microsoft.com/office/powerpoint/2010/main" val="3356151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Erez will be showing more details</a:t>
            </a:r>
            <a:r>
              <a:rPr lang="en-US" baseline="0" dirty="0" smtClean="0"/>
              <a:t> </a:t>
            </a:r>
            <a:r>
              <a:rPr lang="en-US" baseline="0" smtClean="0"/>
              <a:t>about this.</a:t>
            </a:r>
            <a:endParaRPr lang="en-US"/>
          </a:p>
        </p:txBody>
      </p:sp>
      <p:sp>
        <p:nvSpPr>
          <p:cNvPr id="4" name="Slide Number Placeholder 3"/>
          <p:cNvSpPr>
            <a:spLocks noGrp="1"/>
          </p:cNvSpPr>
          <p:nvPr>
            <p:ph type="sldNum" sz="quarter" idx="10"/>
          </p:nvPr>
        </p:nvSpPr>
        <p:spPr/>
        <p:txBody>
          <a:bodyPr/>
          <a:lstStyle/>
          <a:p>
            <a:fld id="{7F57E64C-5580-4174-8EBD-2C2750E87DF2}" type="slidenum">
              <a:rPr lang="en-US" smtClean="0"/>
              <a:t>28</a:t>
            </a:fld>
            <a:endParaRPr lang="en-US"/>
          </a:p>
        </p:txBody>
      </p:sp>
    </p:spTree>
    <p:extLst>
      <p:ext uri="{BB962C8B-B14F-4D97-AF65-F5344CB8AC3E}">
        <p14:creationId xmlns:p14="http://schemas.microsoft.com/office/powerpoint/2010/main" val="258318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when processing data,</a:t>
            </a:r>
            <a:r>
              <a:rPr lang="en-US" baseline="0" dirty="0" smtClean="0"/>
              <a:t> things can get complicated pretty quickly.. </a:t>
            </a:r>
          </a:p>
          <a:p>
            <a:pPr marL="171450" indent="-171450">
              <a:buFont typeface="Arial" panose="020B0604020202020204" pitchFamily="34" charset="0"/>
              <a:buChar char="•"/>
            </a:pPr>
            <a:r>
              <a:rPr lang="en-US" baseline="0" dirty="0" smtClean="0"/>
              <a:t>Simple case of single threaded for loop over finite list xml documents being inserted in a database.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Storing data requires definition of class with lock object and methods to add/remove</a:t>
            </a:r>
          </a:p>
          <a:p>
            <a:pPr marL="171450" indent="-171450">
              <a:buFont typeface="Arial" panose="020B0604020202020204" pitchFamily="34" charset="0"/>
              <a:buChar char="•"/>
            </a:pPr>
            <a:r>
              <a:rPr lang="en-US" baseline="0" dirty="0" smtClean="0"/>
              <a:t>If we need to process documents as they come in, need to add </a:t>
            </a:r>
            <a:r>
              <a:rPr lang="en-US" baseline="0" dirty="0" err="1" smtClean="0"/>
              <a:t>queueing</a:t>
            </a:r>
            <a:r>
              <a:rPr lang="en-US" baseline="0" dirty="0" smtClean="0"/>
              <a:t>/threading</a:t>
            </a:r>
          </a:p>
          <a:p>
            <a:pPr marL="171450" indent="-171450">
              <a:buFont typeface="Arial" panose="020B0604020202020204" pitchFamily="34" charset="0"/>
              <a:buChar char="•"/>
            </a:pPr>
            <a:r>
              <a:rPr lang="en-US" baseline="0" dirty="0" smtClean="0"/>
              <a:t>What if pieces of the document are coming from multiple places, now we need thread synchronization primitives like </a:t>
            </a:r>
            <a:r>
              <a:rPr lang="en-US" baseline="0" dirty="0" err="1" smtClean="0"/>
              <a:t>waithandles</a:t>
            </a:r>
            <a:r>
              <a:rPr lang="en-US" baseline="0" dirty="0" smtClean="0"/>
              <a:t>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The code and debug involved for these scenarios takes a good chunk of time.</a:t>
            </a:r>
          </a:p>
        </p:txBody>
      </p:sp>
      <p:sp>
        <p:nvSpPr>
          <p:cNvPr id="4" name="Slide Number Placeholder 3"/>
          <p:cNvSpPr>
            <a:spLocks noGrp="1"/>
          </p:cNvSpPr>
          <p:nvPr>
            <p:ph type="sldNum" sz="quarter" idx="10"/>
          </p:nvPr>
        </p:nvSpPr>
        <p:spPr/>
        <p:txBody>
          <a:bodyPr/>
          <a:lstStyle/>
          <a:p>
            <a:fld id="{7F57E64C-5580-4174-8EBD-2C2750E87DF2}" type="slidenum">
              <a:rPr lang="en-US" smtClean="0"/>
              <a:t>3</a:t>
            </a:fld>
            <a:endParaRPr lang="en-US"/>
          </a:p>
        </p:txBody>
      </p:sp>
    </p:spTree>
    <p:extLst>
      <p:ext uri="{BB962C8B-B14F-4D97-AF65-F5344CB8AC3E}">
        <p14:creationId xmlns:p14="http://schemas.microsoft.com/office/powerpoint/2010/main" val="4239446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features introduced</a:t>
            </a:r>
            <a:r>
              <a:rPr lang="en-US" baseline="0" dirty="0" smtClean="0"/>
              <a:t> with .NET 4.0 help reduce some of the complexities of multi-threaded processing.</a:t>
            </a:r>
          </a:p>
          <a:p>
            <a:pPr marL="171450" indent="-171450">
              <a:buFont typeface="Arial" panose="020B0604020202020204" pitchFamily="34" charset="0"/>
              <a:buChar char="•"/>
            </a:pPr>
            <a:r>
              <a:rPr lang="en-US" baseline="0" dirty="0" smtClean="0"/>
              <a:t>Task – Cornerstone of the Task Parallel Library</a:t>
            </a:r>
          </a:p>
          <a:p>
            <a:pPr marL="171450" indent="-171450">
              <a:buFont typeface="Arial" panose="020B0604020202020204" pitchFamily="34" charset="0"/>
              <a:buChar char="•"/>
            </a:pPr>
            <a:r>
              <a:rPr lang="en-US" baseline="0" dirty="0" smtClean="0"/>
              <a:t>Concurrent classes – give us built in thread safety</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4</a:t>
            </a:fld>
            <a:endParaRPr lang="en-US"/>
          </a:p>
        </p:txBody>
      </p:sp>
    </p:spTree>
    <p:extLst>
      <p:ext uri="{BB962C8B-B14F-4D97-AF65-F5344CB8AC3E}">
        <p14:creationId xmlns:p14="http://schemas.microsoft.com/office/powerpoint/2010/main" val="366525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Also can be thought of as an in</a:t>
            </a:r>
            <a:r>
              <a:rPr lang="en-US" baseline="0" dirty="0" smtClean="0"/>
              <a:t> memory message passing framework.</a:t>
            </a:r>
          </a:p>
          <a:p>
            <a:pPr marL="171450" indent="-171450">
              <a:buFont typeface="Arial" panose="020B0604020202020204" pitchFamily="34" charset="0"/>
              <a:buChar char="•"/>
            </a:pPr>
            <a:r>
              <a:rPr lang="en-US" dirty="0" smtClean="0"/>
              <a:t>Blocks spawn</a:t>
            </a:r>
            <a:r>
              <a:rPr lang="en-US" baseline="0" dirty="0" smtClean="0"/>
              <a:t> one or more Tasks as necessary to perform work and participate in the rest of the flow. </a:t>
            </a:r>
          </a:p>
          <a:p>
            <a:pPr marL="171450" indent="-171450">
              <a:buFont typeface="Arial" panose="020B0604020202020204" pitchFamily="34" charset="0"/>
              <a:buChar char="•"/>
            </a:pPr>
            <a:r>
              <a:rPr lang="en-US" baseline="0" dirty="0" smtClean="0"/>
              <a:t>Synchronization is handled for you. Data will be passed between connected blocks in sequence. </a:t>
            </a:r>
          </a:p>
        </p:txBody>
      </p:sp>
      <p:sp>
        <p:nvSpPr>
          <p:cNvPr id="4" name="Slide Number Placeholder 3"/>
          <p:cNvSpPr>
            <a:spLocks noGrp="1"/>
          </p:cNvSpPr>
          <p:nvPr>
            <p:ph type="sldNum" sz="quarter" idx="10"/>
          </p:nvPr>
        </p:nvSpPr>
        <p:spPr/>
        <p:txBody>
          <a:bodyPr/>
          <a:lstStyle/>
          <a:p>
            <a:fld id="{7F57E64C-5580-4174-8EBD-2C2750E87DF2}" type="slidenum">
              <a:rPr lang="en-US" smtClean="0"/>
              <a:t>7</a:t>
            </a:fld>
            <a:endParaRPr lang="en-US"/>
          </a:p>
        </p:txBody>
      </p:sp>
    </p:spTree>
    <p:extLst>
      <p:ext uri="{BB962C8B-B14F-4D97-AF65-F5344CB8AC3E}">
        <p14:creationId xmlns:p14="http://schemas.microsoft.com/office/powerpoint/2010/main" val="2497453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Each block</a:t>
            </a:r>
            <a:r>
              <a:rPr lang="en-US" baseline="0" dirty="0" smtClean="0"/>
              <a:t> runs one or more tasks as necessary that both process data messages as well as work to propel the processed results to other blocks in the pipeline. </a:t>
            </a:r>
          </a:p>
          <a:p>
            <a:pPr marL="171450" indent="-171450">
              <a:buFont typeface="Arial" panose="020B0604020202020204" pitchFamily="34" charset="0"/>
              <a:buChar char="•"/>
            </a:pPr>
            <a:r>
              <a:rPr lang="en-US" dirty="0" smtClean="0"/>
              <a:t>All blocks support a</a:t>
            </a:r>
            <a:r>
              <a:rPr lang="en-US" baseline="0" dirty="0" smtClean="0"/>
              <a:t> way to stop further processing (complete), This completion can be propagated throughout the pipeline via configuration (shown later).</a:t>
            </a:r>
          </a:p>
          <a:p>
            <a:pPr marL="171450" indent="-171450">
              <a:buFont typeface="Arial" panose="020B0604020202020204" pitchFamily="34" charset="0"/>
              <a:buChar char="•"/>
            </a:pPr>
            <a:r>
              <a:rPr lang="en-US" baseline="0" dirty="0" smtClean="0"/>
              <a:t>Message sequence is maintained by all blocks, regardless of concurrency settings</a:t>
            </a:r>
          </a:p>
          <a:p>
            <a:pPr marL="171450" indent="-171450">
              <a:buFont typeface="Arial" panose="020B0604020202020204" pitchFamily="34" charset="0"/>
              <a:buChar char="•"/>
            </a:pPr>
            <a:r>
              <a:rPr lang="en-US" baseline="0" dirty="0" smtClean="0"/>
              <a:t>At least one target must accept every message, or else the whole system grinds to a halt.</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8</a:t>
            </a:fld>
            <a:endParaRPr lang="en-US"/>
          </a:p>
        </p:txBody>
      </p:sp>
    </p:spTree>
    <p:extLst>
      <p:ext uri="{BB962C8B-B14F-4D97-AF65-F5344CB8AC3E}">
        <p14:creationId xmlns:p14="http://schemas.microsoft.com/office/powerpoint/2010/main" val="2312261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Buffering</a:t>
            </a:r>
            <a:r>
              <a:rPr lang="en-US" baseline="0" dirty="0" smtClean="0"/>
              <a:t> blocks store/route data to one or more targets. </a:t>
            </a:r>
          </a:p>
          <a:p>
            <a:pPr marL="171450" indent="-171450">
              <a:buFont typeface="Arial" panose="020B0604020202020204" pitchFamily="34" charset="0"/>
              <a:buChar char="•"/>
            </a:pPr>
            <a:r>
              <a:rPr lang="en-US" baseline="0" dirty="0" smtClean="0"/>
              <a:t>Execution blocks are for manipulation of data. Each block executes a specific action on the received data.</a:t>
            </a:r>
          </a:p>
          <a:p>
            <a:pPr marL="171450" indent="-171450">
              <a:buFont typeface="Arial" panose="020B0604020202020204" pitchFamily="34" charset="0"/>
              <a:buChar char="•"/>
            </a:pPr>
            <a:r>
              <a:rPr lang="en-US" baseline="0" dirty="0" smtClean="0"/>
              <a:t>Grouping blocks are responsible for aggregation of data. Example: Batch data to </a:t>
            </a:r>
            <a:r>
              <a:rPr lang="en-US" baseline="0" dirty="0" err="1" smtClean="0"/>
              <a:t>ActionBlock</a:t>
            </a:r>
            <a:r>
              <a:rPr lang="en-US" baseline="0" dirty="0" smtClean="0"/>
              <a:t> to put records into a database instead of one at a time.</a:t>
            </a:r>
          </a:p>
          <a:p>
            <a:pPr marL="171450" indent="-171450">
              <a:buFont typeface="Arial" panose="020B0604020202020204" pitchFamily="34" charset="0"/>
              <a:buChar char="•"/>
            </a:pPr>
            <a:r>
              <a:rPr lang="en-US" baseline="0" dirty="0" smtClean="0"/>
              <a:t>Helpful to keep categorization of the blocks in mind since configuration is somewhat delineated by the categorizations.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Each block category has its own options object that configures member blocks with various settings used during its lifetime</a:t>
            </a:r>
          </a:p>
        </p:txBody>
      </p:sp>
      <p:sp>
        <p:nvSpPr>
          <p:cNvPr id="4" name="Slide Number Placeholder 3"/>
          <p:cNvSpPr>
            <a:spLocks noGrp="1"/>
          </p:cNvSpPr>
          <p:nvPr>
            <p:ph type="sldNum" sz="quarter" idx="10"/>
          </p:nvPr>
        </p:nvSpPr>
        <p:spPr/>
        <p:txBody>
          <a:bodyPr/>
          <a:lstStyle/>
          <a:p>
            <a:fld id="{7F57E64C-5580-4174-8EBD-2C2750E87DF2}" type="slidenum">
              <a:rPr lang="en-US" smtClean="0"/>
              <a:t>9</a:t>
            </a:fld>
            <a:endParaRPr lang="en-US"/>
          </a:p>
        </p:txBody>
      </p:sp>
    </p:spTree>
    <p:extLst>
      <p:ext uri="{BB962C8B-B14F-4D97-AF65-F5344CB8AC3E}">
        <p14:creationId xmlns:p14="http://schemas.microsoft.com/office/powerpoint/2010/main" val="2276765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BufferBlock</a:t>
            </a:r>
            <a:r>
              <a:rPr lang="en-US" baseline="0" dirty="0" smtClean="0"/>
              <a:t> is basically a thread safe in memory queue.</a:t>
            </a:r>
          </a:p>
          <a:p>
            <a:pPr marL="171450" indent="-171450">
              <a:buFont typeface="Arial" panose="020B0604020202020204" pitchFamily="34" charset="0"/>
              <a:buChar char="•"/>
            </a:pPr>
            <a:r>
              <a:rPr lang="en-US" baseline="0" dirty="0" smtClean="0"/>
              <a:t>Can post messages to it synchronously through post or asynchronously via </a:t>
            </a:r>
            <a:r>
              <a:rPr lang="en-US" baseline="0" dirty="0" err="1" smtClean="0"/>
              <a:t>sendAsync</a:t>
            </a:r>
            <a:endParaRPr lang="en-US" baseline="0" dirty="0" smtClean="0"/>
          </a:p>
          <a:p>
            <a:pPr marL="171450" indent="-171450">
              <a:buFont typeface="Arial" panose="020B0604020202020204" pitchFamily="34" charset="0"/>
              <a:buChar char="•"/>
            </a:pPr>
            <a:r>
              <a:rPr lang="en-US" baseline="0" dirty="0" smtClean="0"/>
              <a:t>Data taken off the queue by the first target that will accept it.</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11</a:t>
            </a:fld>
            <a:endParaRPr lang="en-US"/>
          </a:p>
        </p:txBody>
      </p:sp>
    </p:spTree>
    <p:extLst>
      <p:ext uri="{BB962C8B-B14F-4D97-AF65-F5344CB8AC3E}">
        <p14:creationId xmlns:p14="http://schemas.microsoft.com/office/powerpoint/2010/main" val="205008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BroadcastBlock</a:t>
            </a:r>
            <a:r>
              <a:rPr lang="en-US" baseline="0" dirty="0" smtClean="0"/>
              <a:t> is useful when you need to copy data to multiple targets</a:t>
            </a:r>
          </a:p>
          <a:p>
            <a:pPr marL="171450" indent="-171450">
              <a:buFont typeface="Arial" panose="020B0604020202020204" pitchFamily="34" charset="0"/>
              <a:buChar char="•"/>
            </a:pPr>
            <a:r>
              <a:rPr lang="en-US" baseline="0" dirty="0" smtClean="0"/>
              <a:t>Only stores one data message, overwriting the current message in the queue</a:t>
            </a:r>
          </a:p>
          <a:p>
            <a:pPr marL="171450" indent="-171450">
              <a:buFont typeface="Arial" panose="020B0604020202020204" pitchFamily="34" charset="0"/>
              <a:buChar char="•"/>
            </a:pPr>
            <a:r>
              <a:rPr lang="en-US" baseline="0" dirty="0" smtClean="0"/>
              <a:t>Pay attention to clone delegate.</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12</a:t>
            </a:fld>
            <a:endParaRPr lang="en-US"/>
          </a:p>
        </p:txBody>
      </p:sp>
    </p:spTree>
    <p:extLst>
      <p:ext uri="{BB962C8B-B14F-4D97-AF65-F5344CB8AC3E}">
        <p14:creationId xmlns:p14="http://schemas.microsoft.com/office/powerpoint/2010/main" val="2224600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E268D4C-413A-49F5-A35D-A1EF7F2B9676}" type="datetime1">
              <a:rPr lang="en-US" smtClean="0"/>
              <a:t>2/22/2014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945B4C-5714-476C-A3E9-074DBEA528F6}" type="datetime1">
              <a:rPr lang="en-US" smtClean="0"/>
              <a:t>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E5E069-B4EF-402E-AC75-F1B6380AC6A8}" type="datetime1">
              <a:rPr lang="en-US" smtClean="0"/>
              <a:t>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4934DB-A549-448F-BC77-AC775C23C49E}" type="datetime1">
              <a:rPr lang="en-US" smtClean="0"/>
              <a:t>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2D833-D884-4BA7-ABF1-50105369A6A7}" type="datetime1">
              <a:rPr lang="en-US" smtClean="0"/>
              <a:t>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005DCBB-308F-4FB9-8E29-116B5E9DF2DE}" type="datetime1">
              <a:rPr lang="en-US" smtClean="0"/>
              <a:t>2/22/2014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4FE312D-A50E-47C3-A1B0-DC2DAC5E8CEA}" type="datetime1">
              <a:rPr lang="en-US" smtClean="0"/>
              <a:t>2/22/2014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8251C3-D929-4CB7-8B27-75BA84796FAA}" type="datetime1">
              <a:rPr lang="en-US" smtClean="0"/>
              <a:t>2/22/2014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8D29DE-08E7-4CD2-B0BD-148F5A8F8AEB}" type="datetime1">
              <a:rPr lang="en-US" smtClean="0"/>
              <a:t>2/22/2014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44BE99-BB93-4471-9159-E466980129D2}" type="datetime1">
              <a:rPr lang="en-US" smtClean="0"/>
              <a:t>2/22/2014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7899" y="121671"/>
            <a:ext cx="2209800" cy="381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BB3452-C1C9-4F77-8F63-EB9D052FD8E0}" type="datetime1">
              <a:rPr lang="en-US" smtClean="0"/>
              <a:t>2/22/2014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22856A-1CE4-4765-B569-68C55BBEC42B}" type="datetime1">
              <a:rPr lang="en-US" smtClean="0"/>
              <a:t>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316681-3D2D-4E47-AEED-31AEC6E51EF4}" type="datetime1">
              <a:rPr lang="en-US" smtClean="0"/>
              <a:t>2/22/2014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A9F3CF-E5F3-4BC5-BFB9-80F42F5D231F}" type="datetime1">
              <a:rPr lang="en-US" smtClean="0"/>
              <a:t>2/22/2014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42CE0-2217-48B9-AD6E-D1DAB7318C26}" type="datetime1">
              <a:rPr lang="en-US" smtClean="0"/>
              <a:t>2/22/2014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AC3007-AB2C-450A-8A52-3E6D3D822B75}" type="datetime1">
              <a:rPr lang="en-US" smtClean="0"/>
              <a:t>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F33AF-848B-45E5-B10C-500A924A0980}" type="datetime1">
              <a:rPr lang="en-US" smtClean="0"/>
              <a:t>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D94BDEA-7FEB-43D9-AD4C-AB9C97EDD468}" type="datetime1">
              <a:rPr lang="en-US" smtClean="0"/>
              <a:t>2/22/2014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erez@taskmatics.com" TargetMode="External"/><Relationship Id="rId7" Type="http://schemas.openxmlformats.org/officeDocument/2006/relationships/image" Target="../media/image8.png"/><Relationship Id="rId2" Type="http://schemas.openxmlformats.org/officeDocument/2006/relationships/hyperlink" Target="mailto:dave@taskmatics.com" TargetMode="External"/><Relationship Id="rId1" Type="http://schemas.openxmlformats.org/officeDocument/2006/relationships/slideLayout" Target="../slideLayouts/slideLayout2.xml"/><Relationship Id="rId6" Type="http://schemas.openxmlformats.org/officeDocument/2006/relationships/hyperlink" Target="http://taskmatics.com/blog" TargetMode="External"/><Relationship Id="rId5" Type="http://schemas.openxmlformats.org/officeDocument/2006/relationships/hyperlink" Target="http://github.com/Taskmatics/code-camp-x-tpl-dataflow" TargetMode="External"/><Relationship Id="rId4" Type="http://schemas.openxmlformats.org/officeDocument/2006/relationships/hyperlink" Target="http://taskmatics.com/downloa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9242" y="436133"/>
            <a:ext cx="9144000" cy="1641490"/>
          </a:xfrm>
        </p:spPr>
        <p:txBody>
          <a:bodyPr>
            <a:normAutofit/>
          </a:bodyPr>
          <a:lstStyle/>
          <a:p>
            <a:pPr algn="l"/>
            <a:r>
              <a:rPr lang="en-US" sz="5400" dirty="0"/>
              <a:t>Composing Asynchronous Operations </a:t>
            </a:r>
            <a:r>
              <a:rPr lang="en-US" sz="5400" dirty="0" smtClean="0"/>
              <a:t/>
            </a:r>
            <a:br>
              <a:rPr lang="en-US" sz="5400" dirty="0" smtClean="0"/>
            </a:br>
            <a:r>
              <a:rPr lang="en-US" sz="5400" dirty="0" smtClean="0"/>
              <a:t>Using </a:t>
            </a:r>
            <a:r>
              <a:rPr lang="en-US" sz="5400" dirty="0"/>
              <a:t>TPL Dataflow</a:t>
            </a:r>
          </a:p>
        </p:txBody>
      </p:sp>
      <p:sp>
        <p:nvSpPr>
          <p:cNvPr id="3" name="Subtitle 2"/>
          <p:cNvSpPr>
            <a:spLocks noGrp="1"/>
          </p:cNvSpPr>
          <p:nvPr>
            <p:ph type="subTitle" idx="1"/>
          </p:nvPr>
        </p:nvSpPr>
        <p:spPr>
          <a:xfrm>
            <a:off x="2436510" y="5651644"/>
            <a:ext cx="9144000" cy="754025"/>
          </a:xfrm>
        </p:spPr>
        <p:txBody>
          <a:bodyPr>
            <a:noAutofit/>
          </a:bodyPr>
          <a:lstStyle/>
          <a:p>
            <a:r>
              <a:rPr lang="en-US" sz="3600" dirty="0" smtClean="0"/>
              <a:t>Dave Marini and Erez Testiler</a:t>
            </a:r>
          </a:p>
          <a:p>
            <a:r>
              <a:rPr lang="en-US" sz="3600" dirty="0" smtClean="0"/>
              <a:t>Taskmatics, LLC</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242" y="5838156"/>
            <a:ext cx="2209800" cy="381000"/>
          </a:xfrm>
          <a:prstGeom prst="rect">
            <a:avLst/>
          </a:prstGeom>
        </p:spPr>
      </p:pic>
    </p:spTree>
    <p:extLst>
      <p:ext uri="{BB962C8B-B14F-4D97-AF65-F5344CB8AC3E}">
        <p14:creationId xmlns:p14="http://schemas.microsoft.com/office/powerpoint/2010/main" val="3283702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3666" y="2668058"/>
            <a:ext cx="10515600" cy="1325563"/>
          </a:xfrm>
        </p:spPr>
        <p:txBody>
          <a:bodyPr/>
          <a:lstStyle/>
          <a:p>
            <a:r>
              <a:rPr lang="en-US" dirty="0" smtClean="0"/>
              <a:t>Buffering Blocks</a:t>
            </a:r>
            <a:endParaRPr lang="en-US" dirty="0"/>
          </a:p>
        </p:txBody>
      </p:sp>
    </p:spTree>
    <p:extLst>
      <p:ext uri="{BB962C8B-B14F-4D97-AF65-F5344CB8AC3E}">
        <p14:creationId xmlns:p14="http://schemas.microsoft.com/office/powerpoint/2010/main" val="502284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BufferBlock</a:t>
            </a:r>
            <a:r>
              <a:rPr lang="en-US" dirty="0" smtClean="0"/>
              <a:t>&lt;T&gt;</a:t>
            </a:r>
            <a:endParaRPr lang="en-US" dirty="0"/>
          </a:p>
        </p:txBody>
      </p:sp>
      <p:sp>
        <p:nvSpPr>
          <p:cNvPr id="3" name="Content Placeholder 2"/>
          <p:cNvSpPr>
            <a:spLocks noGrp="1"/>
          </p:cNvSpPr>
          <p:nvPr>
            <p:ph idx="1"/>
          </p:nvPr>
        </p:nvSpPr>
        <p:spPr>
          <a:xfrm>
            <a:off x="1131430" y="1974215"/>
            <a:ext cx="7776865" cy="1955527"/>
          </a:xfrm>
        </p:spPr>
        <p:txBody>
          <a:bodyPr>
            <a:normAutofit/>
          </a:bodyPr>
          <a:lstStyle/>
          <a:p>
            <a:r>
              <a:rPr lang="en-US" dirty="0" smtClean="0"/>
              <a:t>Thread Safe queue</a:t>
            </a:r>
          </a:p>
          <a:p>
            <a:r>
              <a:rPr lang="en-US" dirty="0" smtClean="0"/>
              <a:t>Can source data to other blocks in the pipeline</a:t>
            </a:r>
            <a:endParaRPr lang="en-US" dirty="0"/>
          </a:p>
          <a:p>
            <a:r>
              <a:rPr lang="en-US" dirty="0"/>
              <a:t>C</a:t>
            </a:r>
            <a:r>
              <a:rPr lang="en-US" dirty="0" smtClean="0"/>
              <a:t>apacity can be configured</a:t>
            </a:r>
          </a:p>
          <a:p>
            <a:endParaRPr lang="en-US" dirty="0"/>
          </a:p>
        </p:txBody>
      </p:sp>
      <p:sp>
        <p:nvSpPr>
          <p:cNvPr id="11" name="Rectangle 5"/>
          <p:cNvSpPr>
            <a:spLocks noChangeArrowheads="1"/>
          </p:cNvSpPr>
          <p:nvPr/>
        </p:nvSpPr>
        <p:spPr bwMode="auto">
          <a:xfrm>
            <a:off x="582385" y="4289472"/>
            <a:ext cx="1102722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myBuffer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BufferBlock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DataflowBlockOptions</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BoundedCapacity</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1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myBuffer.Post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myBuffer.Post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(2); </a:t>
            </a:r>
            <a:r>
              <a:rPr kumimoji="0" 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//returns false;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myBuffer.SendAsync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(3).Wait(); </a:t>
            </a:r>
            <a:r>
              <a:rPr kumimoji="0" 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//blocks until buffer can accept message;</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2721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BroadcastBlock</a:t>
            </a:r>
            <a:r>
              <a:rPr lang="en-US" dirty="0" smtClean="0"/>
              <a:t>&lt;T&gt;</a:t>
            </a:r>
            <a:endParaRPr lang="en-US" dirty="0"/>
          </a:p>
        </p:txBody>
      </p:sp>
      <p:sp>
        <p:nvSpPr>
          <p:cNvPr id="3" name="Content Placeholder 2"/>
          <p:cNvSpPr>
            <a:spLocks noGrp="1"/>
          </p:cNvSpPr>
          <p:nvPr>
            <p:ph idx="1"/>
          </p:nvPr>
        </p:nvSpPr>
        <p:spPr>
          <a:xfrm>
            <a:off x="1131430" y="1974216"/>
            <a:ext cx="7776865" cy="1716042"/>
          </a:xfrm>
        </p:spPr>
        <p:txBody>
          <a:bodyPr>
            <a:normAutofit/>
          </a:bodyPr>
          <a:lstStyle/>
          <a:p>
            <a:r>
              <a:rPr lang="en-US" dirty="0" smtClean="0"/>
              <a:t>Like </a:t>
            </a:r>
            <a:r>
              <a:rPr lang="en-US" dirty="0" err="1" smtClean="0"/>
              <a:t>BufferBlock</a:t>
            </a:r>
            <a:r>
              <a:rPr lang="en-US" dirty="0" smtClean="0"/>
              <a:t>&lt;T&gt;, sources data to other blocks</a:t>
            </a:r>
          </a:p>
          <a:p>
            <a:r>
              <a:rPr lang="en-US" dirty="0" smtClean="0"/>
              <a:t>Holds only the most recent message</a:t>
            </a:r>
          </a:p>
          <a:p>
            <a:r>
              <a:rPr lang="en-US" dirty="0" smtClean="0"/>
              <a:t>Useful for sending data to multiple targets</a:t>
            </a:r>
            <a:endParaRPr lang="en-US" dirty="0"/>
          </a:p>
        </p:txBody>
      </p:sp>
      <p:sp>
        <p:nvSpPr>
          <p:cNvPr id="4" name="Rectangle 1"/>
          <p:cNvSpPr>
            <a:spLocks noChangeArrowheads="1"/>
          </p:cNvSpPr>
          <p:nvPr/>
        </p:nvSpPr>
        <p:spPr bwMode="auto">
          <a:xfrm>
            <a:off x="582385" y="4378009"/>
            <a:ext cx="1102722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Func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cloneMe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broadcaster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BroadcastBlock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cloneMe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broadcaster.Post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broadcaster.Post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(2); </a:t>
            </a:r>
            <a:r>
              <a:rPr kumimoji="0" 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//replaces 1 as current data message.</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3136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WriteOnceBlock</a:t>
            </a:r>
            <a:r>
              <a:rPr lang="en-US" dirty="0" smtClean="0"/>
              <a:t>&lt;T&gt;</a:t>
            </a:r>
            <a:endParaRPr lang="en-US" dirty="0"/>
          </a:p>
        </p:txBody>
      </p:sp>
      <p:sp>
        <p:nvSpPr>
          <p:cNvPr id="3" name="Content Placeholder 2"/>
          <p:cNvSpPr>
            <a:spLocks noGrp="1"/>
          </p:cNvSpPr>
          <p:nvPr>
            <p:ph idx="1"/>
          </p:nvPr>
        </p:nvSpPr>
        <p:spPr>
          <a:xfrm>
            <a:off x="1131430" y="1974216"/>
            <a:ext cx="7776865" cy="1716042"/>
          </a:xfrm>
        </p:spPr>
        <p:txBody>
          <a:bodyPr>
            <a:normAutofit lnSpcReduction="10000"/>
          </a:bodyPr>
          <a:lstStyle/>
          <a:p>
            <a:r>
              <a:rPr lang="en-US" dirty="0" smtClean="0"/>
              <a:t>Like </a:t>
            </a:r>
            <a:r>
              <a:rPr lang="en-US" dirty="0" err="1" smtClean="0"/>
              <a:t>BroadcastBlock</a:t>
            </a:r>
            <a:r>
              <a:rPr lang="en-US" dirty="0" smtClean="0"/>
              <a:t>, can send copies of message data to multiple targets</a:t>
            </a:r>
          </a:p>
          <a:p>
            <a:r>
              <a:rPr lang="en-US" dirty="0" smtClean="0"/>
              <a:t>Holds first posted message</a:t>
            </a:r>
          </a:p>
          <a:p>
            <a:r>
              <a:rPr lang="en-US" dirty="0" smtClean="0"/>
              <a:t>Drops all subsequent messages</a:t>
            </a:r>
            <a:endParaRPr lang="en-US" dirty="0"/>
          </a:p>
        </p:txBody>
      </p:sp>
      <p:sp>
        <p:nvSpPr>
          <p:cNvPr id="5" name="Rectangle 1"/>
          <p:cNvSpPr>
            <a:spLocks noChangeArrowheads="1"/>
          </p:cNvSpPr>
          <p:nvPr/>
        </p:nvSpPr>
        <p:spPr bwMode="auto">
          <a:xfrm>
            <a:off x="936171" y="4374608"/>
            <a:ext cx="1003662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Func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cloneMe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writeOnce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WriteOnceBlock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cloneMe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writeOnce.Post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writeOnce.Post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(2); </a:t>
            </a:r>
            <a:r>
              <a:rPr kumimoji="0" 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//completely ignored, returns false.</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8272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524783"/>
            <a:ext cx="10515600" cy="1325563"/>
          </a:xfrm>
        </p:spPr>
        <p:txBody>
          <a:bodyPr/>
          <a:lstStyle/>
          <a:p>
            <a:pPr algn="ctr"/>
            <a:r>
              <a:rPr lang="en-US" dirty="0" smtClean="0"/>
              <a:t>Execution Blocks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6960" y="2323952"/>
            <a:ext cx="4760494" cy="3060849"/>
          </a:xfrm>
          <a:prstGeom prst="rect">
            <a:avLst/>
          </a:prstGeom>
        </p:spPr>
      </p:pic>
    </p:spTree>
    <p:extLst>
      <p:ext uri="{BB962C8B-B14F-4D97-AF65-F5344CB8AC3E}">
        <p14:creationId xmlns:p14="http://schemas.microsoft.com/office/powerpoint/2010/main" val="942117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ActionBlock</a:t>
            </a:r>
            <a:r>
              <a:rPr lang="en-US" dirty="0" smtClean="0"/>
              <a:t>&lt;T&gt;</a:t>
            </a:r>
            <a:endParaRPr lang="en-US" dirty="0"/>
          </a:p>
        </p:txBody>
      </p:sp>
      <p:sp>
        <p:nvSpPr>
          <p:cNvPr id="3" name="Content Placeholder 2"/>
          <p:cNvSpPr>
            <a:spLocks noGrp="1"/>
          </p:cNvSpPr>
          <p:nvPr>
            <p:ph idx="1"/>
          </p:nvPr>
        </p:nvSpPr>
        <p:spPr>
          <a:xfrm>
            <a:off x="1131430" y="1974216"/>
            <a:ext cx="7776865" cy="1716042"/>
          </a:xfrm>
        </p:spPr>
        <p:txBody>
          <a:bodyPr>
            <a:normAutofit lnSpcReduction="10000"/>
          </a:bodyPr>
          <a:lstStyle/>
          <a:p>
            <a:r>
              <a:rPr lang="en-US" dirty="0" smtClean="0"/>
              <a:t>Likely the most useful block when used on its own</a:t>
            </a:r>
          </a:p>
          <a:p>
            <a:r>
              <a:rPr lang="en-US" dirty="0" smtClean="0"/>
              <a:t>Executes a specified Action delegate on each data message with optional parallelism</a:t>
            </a:r>
          </a:p>
          <a:p>
            <a:r>
              <a:rPr lang="en-US" dirty="0" smtClean="0"/>
              <a:t>Target role only, no source functionality</a:t>
            </a:r>
          </a:p>
        </p:txBody>
      </p:sp>
    </p:spTree>
    <p:extLst>
      <p:ext uri="{BB962C8B-B14F-4D97-AF65-F5344CB8AC3E}">
        <p14:creationId xmlns:p14="http://schemas.microsoft.com/office/powerpoint/2010/main" val="1781959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ActionBlock</a:t>
            </a:r>
            <a:r>
              <a:rPr lang="en-US" dirty="0" smtClean="0"/>
              <a:t>&lt;T&gt;</a:t>
            </a:r>
            <a:endParaRPr lang="en-US" dirty="0"/>
          </a:p>
        </p:txBody>
      </p:sp>
      <p:sp>
        <p:nvSpPr>
          <p:cNvPr id="9" name="Rectangle 4"/>
          <p:cNvSpPr>
            <a:spLocks noChangeArrowheads="1"/>
          </p:cNvSpPr>
          <p:nvPr/>
        </p:nvSpPr>
        <p:spPr bwMode="auto">
          <a:xfrm>
            <a:off x="838200" y="4523270"/>
            <a:ext cx="10515600"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dbWriter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ActionBlock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doc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sqlCommand</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GetCommand</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(doc);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await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sqlCommand.ExecuteNonQueryAsync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838200" y="2022998"/>
            <a:ext cx="10515600"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dbWriter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ActionBlock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solidFill>
                  <a:srgbClr val="000000"/>
                </a:solidFill>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doc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sqlCommand</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GetCommand</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(doc);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sqlCommand.ExecuteNonQuery</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8968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TransformBlock</a:t>
            </a:r>
            <a:r>
              <a:rPr lang="en-US" dirty="0" smtClean="0"/>
              <a:t>&lt;</a:t>
            </a:r>
            <a:r>
              <a:rPr lang="en-US" dirty="0" err="1" smtClean="0"/>
              <a:t>TInput</a:t>
            </a:r>
            <a:r>
              <a:rPr lang="en-US" dirty="0" smtClean="0"/>
              <a:t>, </a:t>
            </a:r>
            <a:r>
              <a:rPr lang="en-US" dirty="0" err="1" smtClean="0"/>
              <a:t>TOutput</a:t>
            </a:r>
            <a:r>
              <a:rPr lang="en-US" dirty="0" smtClean="0"/>
              <a:t>&gt;</a:t>
            </a:r>
            <a:endParaRPr lang="en-US" dirty="0"/>
          </a:p>
        </p:txBody>
      </p:sp>
      <p:sp>
        <p:nvSpPr>
          <p:cNvPr id="3" name="Content Placeholder 2"/>
          <p:cNvSpPr>
            <a:spLocks noGrp="1"/>
          </p:cNvSpPr>
          <p:nvPr>
            <p:ph idx="1"/>
          </p:nvPr>
        </p:nvSpPr>
        <p:spPr>
          <a:xfrm>
            <a:off x="1131430" y="1974216"/>
            <a:ext cx="7776865" cy="1716042"/>
          </a:xfrm>
        </p:spPr>
        <p:txBody>
          <a:bodyPr>
            <a:normAutofit/>
          </a:bodyPr>
          <a:lstStyle/>
          <a:p>
            <a:r>
              <a:rPr lang="en-US" dirty="0" smtClean="0"/>
              <a:t>Similar to LINQ‘s “Select” </a:t>
            </a:r>
          </a:p>
          <a:p>
            <a:r>
              <a:rPr lang="en-US" dirty="0" smtClean="0"/>
              <a:t>Like </a:t>
            </a:r>
            <a:r>
              <a:rPr lang="en-US" dirty="0" err="1" smtClean="0"/>
              <a:t>ActionBlock</a:t>
            </a:r>
            <a:r>
              <a:rPr lang="en-US" dirty="0" smtClean="0"/>
              <a:t>, supports </a:t>
            </a:r>
            <a:r>
              <a:rPr lang="en-US" dirty="0" err="1" smtClean="0"/>
              <a:t>async</a:t>
            </a:r>
            <a:r>
              <a:rPr lang="en-US" dirty="0"/>
              <a:t> </a:t>
            </a:r>
            <a:r>
              <a:rPr lang="en-US" dirty="0" smtClean="0"/>
              <a:t>delegates</a:t>
            </a:r>
          </a:p>
        </p:txBody>
      </p:sp>
      <p:sp>
        <p:nvSpPr>
          <p:cNvPr id="5" name="Rectangle 1"/>
          <p:cNvSpPr>
            <a:spLocks noChangeArrowheads="1"/>
          </p:cNvSpPr>
          <p:nvPr/>
        </p:nvSpPr>
        <p:spPr bwMode="auto">
          <a:xfrm>
            <a:off x="838200" y="3829096"/>
            <a:ext cx="10515600"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urlToXml</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TransformBlock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lang="en-US" dirty="0" smtClean="0">
                <a:solidFill>
                  <a:srgbClr val="2B91AF"/>
                </a:solidFill>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XElement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xmlString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await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WebClient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DownloadStringTaskAsync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return</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XElement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.Parse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xmlString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2862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TransformManyBlock</a:t>
            </a:r>
            <a:r>
              <a:rPr lang="en-US" dirty="0" smtClean="0"/>
              <a:t>&lt;</a:t>
            </a:r>
            <a:r>
              <a:rPr lang="en-US" dirty="0" err="1" smtClean="0"/>
              <a:t>TInput</a:t>
            </a:r>
            <a:r>
              <a:rPr lang="en-US" dirty="0" smtClean="0"/>
              <a:t>, </a:t>
            </a:r>
            <a:r>
              <a:rPr lang="en-US" dirty="0" err="1" smtClean="0"/>
              <a:t>TOutput</a:t>
            </a:r>
            <a:r>
              <a:rPr lang="en-US" dirty="0" smtClean="0"/>
              <a:t>&gt;</a:t>
            </a:r>
            <a:endParaRPr lang="en-US" dirty="0"/>
          </a:p>
        </p:txBody>
      </p:sp>
      <p:sp>
        <p:nvSpPr>
          <p:cNvPr id="3" name="Content Placeholder 2"/>
          <p:cNvSpPr>
            <a:spLocks noGrp="1"/>
          </p:cNvSpPr>
          <p:nvPr>
            <p:ph idx="1"/>
          </p:nvPr>
        </p:nvSpPr>
        <p:spPr>
          <a:xfrm>
            <a:off x="1131430" y="1974216"/>
            <a:ext cx="7776865" cy="1716042"/>
          </a:xfrm>
        </p:spPr>
        <p:txBody>
          <a:bodyPr>
            <a:normAutofit/>
          </a:bodyPr>
          <a:lstStyle/>
          <a:p>
            <a:r>
              <a:rPr lang="en-US" dirty="0" smtClean="0"/>
              <a:t>Mimics LINQ’s “</a:t>
            </a:r>
            <a:r>
              <a:rPr lang="en-US" dirty="0" err="1" smtClean="0"/>
              <a:t>SelectMany</a:t>
            </a:r>
            <a:r>
              <a:rPr lang="en-US" dirty="0" smtClean="0"/>
              <a:t>” </a:t>
            </a:r>
          </a:p>
          <a:p>
            <a:r>
              <a:rPr lang="en-US" dirty="0" smtClean="0"/>
              <a:t>Similar as </a:t>
            </a:r>
            <a:r>
              <a:rPr lang="en-US" dirty="0" err="1" smtClean="0"/>
              <a:t>TransformBlock</a:t>
            </a:r>
            <a:r>
              <a:rPr lang="en-US" dirty="0" smtClean="0"/>
              <a:t>, but returns a collection</a:t>
            </a:r>
          </a:p>
        </p:txBody>
      </p:sp>
      <p:sp>
        <p:nvSpPr>
          <p:cNvPr id="5" name="Rectangle 1"/>
          <p:cNvSpPr>
            <a:spLocks noChangeArrowheads="1"/>
          </p:cNvSpPr>
          <p:nvPr/>
        </p:nvSpPr>
        <p:spPr bwMode="auto">
          <a:xfrm>
            <a:off x="571500" y="3748091"/>
            <a:ext cx="1107077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dirty="0" err="1" smtClean="0">
                <a:solidFill>
                  <a:srgbClr val="000000"/>
                </a:solidFill>
                <a:latin typeface="Consolas" panose="020B0609020204030204" pitchFamily="49" charset="0"/>
                <a:cs typeface="Consolas" panose="020B0609020204030204" pitchFamily="49" charset="0"/>
              </a:rPr>
              <a:t>stringExpander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TransformManyBlock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&gt;(alpha =&gt;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alpha.ToArray</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dirty="0" err="1">
                <a:solidFill>
                  <a:srgbClr val="000000"/>
                </a:solidFill>
                <a:latin typeface="Consolas" panose="020B0609020204030204" pitchFamily="49" charset="0"/>
                <a:cs typeface="Consolas" panose="020B0609020204030204" pitchFamily="49" charset="0"/>
              </a:rPr>
              <a:t>stringExpander</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abcdefghijklmnopqrstuvwxyz</a:t>
            </a:r>
            <a:r>
              <a:rPr kumimoji="0" 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5782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172" y="2759983"/>
            <a:ext cx="10515600" cy="1325563"/>
          </a:xfrm>
        </p:spPr>
        <p:txBody>
          <a:bodyPr/>
          <a:lstStyle/>
          <a:p>
            <a:pPr algn="ctr"/>
            <a:r>
              <a:rPr lang="en-US" dirty="0" smtClean="0"/>
              <a:t>Grouping Blocks</a:t>
            </a:r>
            <a:endParaRPr lang="en-US" dirty="0"/>
          </a:p>
        </p:txBody>
      </p:sp>
    </p:spTree>
    <p:extLst>
      <p:ext uri="{BB962C8B-B14F-4D97-AF65-F5344CB8AC3E}">
        <p14:creationId xmlns:p14="http://schemas.microsoft.com/office/powerpoint/2010/main" val="2838542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3200" dirty="0" smtClean="0"/>
              <a:t>Concurrency complexity</a:t>
            </a:r>
          </a:p>
          <a:p>
            <a:r>
              <a:rPr lang="en-US" sz="3200" dirty="0" smtClean="0"/>
              <a:t>Introduction to TPL Dataflow</a:t>
            </a:r>
          </a:p>
          <a:p>
            <a:r>
              <a:rPr lang="en-US" sz="3200" dirty="0"/>
              <a:t>Starting </a:t>
            </a:r>
            <a:r>
              <a:rPr lang="en-US" sz="3200" dirty="0" smtClean="0"/>
              <a:t>Lineup</a:t>
            </a:r>
          </a:p>
          <a:p>
            <a:r>
              <a:rPr lang="en-US" sz="3200" dirty="0"/>
              <a:t>Block </a:t>
            </a:r>
            <a:r>
              <a:rPr lang="en-US" sz="3200" dirty="0" smtClean="0"/>
              <a:t>Configuration</a:t>
            </a:r>
          </a:p>
          <a:p>
            <a:r>
              <a:rPr lang="en-US" sz="3200" dirty="0" smtClean="0"/>
              <a:t>Composing Blocks</a:t>
            </a:r>
            <a:endParaRPr lang="en-US" sz="3200" dirty="0"/>
          </a:p>
          <a:p>
            <a:r>
              <a:rPr lang="en-US" sz="3200" dirty="0" smtClean="0"/>
              <a:t>Extensibility</a:t>
            </a:r>
          </a:p>
          <a:p>
            <a:r>
              <a:rPr lang="en-US" sz="3200" dirty="0" smtClean="0"/>
              <a:t>Demos</a:t>
            </a:r>
          </a:p>
        </p:txBody>
      </p:sp>
    </p:spTree>
    <p:extLst>
      <p:ext uri="{BB962C8B-B14F-4D97-AF65-F5344CB8AC3E}">
        <p14:creationId xmlns:p14="http://schemas.microsoft.com/office/powerpoint/2010/main" val="1142299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BatchBlock</a:t>
            </a:r>
            <a:r>
              <a:rPr lang="en-US" dirty="0" smtClean="0"/>
              <a:t>&lt;T&gt;</a:t>
            </a:r>
            <a:endParaRPr lang="en-US" dirty="0"/>
          </a:p>
        </p:txBody>
      </p:sp>
      <p:sp>
        <p:nvSpPr>
          <p:cNvPr id="3" name="Content Placeholder 2"/>
          <p:cNvSpPr>
            <a:spLocks noGrp="1"/>
          </p:cNvSpPr>
          <p:nvPr>
            <p:ph idx="1"/>
          </p:nvPr>
        </p:nvSpPr>
        <p:spPr>
          <a:xfrm>
            <a:off x="1131430" y="1974216"/>
            <a:ext cx="7776865" cy="1716042"/>
          </a:xfrm>
        </p:spPr>
        <p:txBody>
          <a:bodyPr>
            <a:normAutofit lnSpcReduction="10000"/>
          </a:bodyPr>
          <a:lstStyle/>
          <a:p>
            <a:r>
              <a:rPr lang="en-US" dirty="0" smtClean="0"/>
              <a:t>Queues individual data messages, propagates collections of a specified size.</a:t>
            </a:r>
          </a:p>
          <a:p>
            <a:r>
              <a:rPr lang="en-US" dirty="0" smtClean="0"/>
              <a:t>Can be manually flushed using </a:t>
            </a:r>
            <a:r>
              <a:rPr lang="en-US" dirty="0" err="1" smtClean="0"/>
              <a:t>TriggerBatch</a:t>
            </a:r>
            <a:r>
              <a:rPr lang="en-US" dirty="0"/>
              <a:t> </a:t>
            </a:r>
            <a:r>
              <a:rPr lang="en-US" dirty="0" smtClean="0"/>
              <a:t>method</a:t>
            </a:r>
          </a:p>
        </p:txBody>
      </p:sp>
      <p:sp>
        <p:nvSpPr>
          <p:cNvPr id="5" name="Rectangle 1"/>
          <p:cNvSpPr>
            <a:spLocks noChangeArrowheads="1"/>
          </p:cNvSpPr>
          <p:nvPr/>
        </p:nvSpPr>
        <p:spPr bwMode="auto">
          <a:xfrm>
            <a:off x="545123" y="4448800"/>
            <a:ext cx="10808677"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batcher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BatchBlock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orderProcessor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ActionBlock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orders =&gt;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.SendOrdersAsync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(orders));</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batcher.LinkTo</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orderProcessor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1811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JoinBlock</a:t>
            </a:r>
            <a:r>
              <a:rPr lang="en-US" dirty="0" smtClean="0"/>
              <a:t>&lt;T1,T2&gt;	</a:t>
            </a:r>
            <a:endParaRPr lang="en-US" dirty="0"/>
          </a:p>
        </p:txBody>
      </p:sp>
      <p:sp>
        <p:nvSpPr>
          <p:cNvPr id="3" name="Content Placeholder 2"/>
          <p:cNvSpPr>
            <a:spLocks noGrp="1"/>
          </p:cNvSpPr>
          <p:nvPr>
            <p:ph idx="1"/>
          </p:nvPr>
        </p:nvSpPr>
        <p:spPr>
          <a:xfrm>
            <a:off x="1131430" y="1974216"/>
            <a:ext cx="7776865" cy="1716042"/>
          </a:xfrm>
        </p:spPr>
        <p:txBody>
          <a:bodyPr>
            <a:normAutofit/>
          </a:bodyPr>
          <a:lstStyle/>
          <a:p>
            <a:r>
              <a:rPr lang="en-US" dirty="0" smtClean="0"/>
              <a:t>Similar to joining multiple threads and working with the results</a:t>
            </a:r>
          </a:p>
          <a:p>
            <a:r>
              <a:rPr lang="en-US" dirty="0" smtClean="0"/>
              <a:t>Useful for combining data from multiple sources</a:t>
            </a:r>
          </a:p>
        </p:txBody>
      </p:sp>
      <p:sp>
        <p:nvSpPr>
          <p:cNvPr id="4" name="Rectangle 1"/>
          <p:cNvSpPr>
            <a:spLocks noChangeArrowheads="1"/>
          </p:cNvSpPr>
          <p:nvPr/>
        </p:nvSpPr>
        <p:spPr bwMode="auto">
          <a:xfrm>
            <a:off x="575733" y="3690258"/>
            <a:ext cx="10778067"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joiner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JoinBlock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lang="en-US" dirty="0" smtClean="0">
                <a:solidFill>
                  <a:srgbClr val="0000FF"/>
                </a:solidFill>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dirty="0" err="1" smtClean="0">
                <a:solidFill>
                  <a:srgbClr val="0000FF"/>
                </a:solidFill>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defTabSz="914400" eaLnBrk="0" fontAlgn="base" hangingPunct="0">
              <a:spcBef>
                <a:spcPct val="0"/>
              </a:spcBef>
              <a:spcAft>
                <a:spcPct val="0"/>
              </a:spcAft>
            </a:pPr>
            <a:r>
              <a:rPr lang="en-US" dirty="0" err="1" smtClean="0">
                <a:solidFill>
                  <a:srgbClr val="0000FF"/>
                </a:solidFill>
                <a:latin typeface="Consolas" panose="020B0609020204030204" pitchFamily="49" charset="0"/>
                <a:cs typeface="Consolas" panose="020B0609020204030204" pitchFamily="49" charset="0"/>
              </a:rPr>
              <a:t>var</a:t>
            </a:r>
            <a:r>
              <a:rPr lang="en-US" dirty="0">
                <a:solidFill>
                  <a:srgbClr val="000000"/>
                </a:solidFill>
                <a:latin typeface="Consolas" panose="020B0609020204030204" pitchFamily="49" charset="0"/>
                <a:cs typeface="Consolas" panose="020B0609020204030204" pitchFamily="49" charset="0"/>
              </a:rPr>
              <a:t> action = </a:t>
            </a:r>
            <a:r>
              <a:rPr lang="en-US" dirty="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2B91AF"/>
                </a:solidFill>
                <a:latin typeface="Consolas" panose="020B0609020204030204" pitchFamily="49" charset="0"/>
                <a:cs typeface="Consolas" panose="020B0609020204030204" pitchFamily="49" charset="0"/>
              </a:rPr>
              <a:t>ActionBlock</a:t>
            </a:r>
            <a:r>
              <a:rPr lang="en-US" dirty="0" smtClean="0">
                <a:solidFill>
                  <a:srgbClr val="000000"/>
                </a:solidFill>
                <a:latin typeface="Consolas" panose="020B0609020204030204" pitchFamily="49" charset="0"/>
                <a:cs typeface="Consolas" panose="020B0609020204030204" pitchFamily="49" charset="0"/>
              </a:rPr>
              <a:t>&lt;</a:t>
            </a:r>
            <a:r>
              <a:rPr lang="en-US" dirty="0" smtClean="0">
                <a:solidFill>
                  <a:srgbClr val="2B91AF"/>
                </a:solidFill>
                <a:latin typeface="Consolas" panose="020B0609020204030204" pitchFamily="49" charset="0"/>
                <a:cs typeface="Consolas" panose="020B0609020204030204" pitchFamily="49" charset="0"/>
              </a:rPr>
              <a:t>Tuple</a:t>
            </a:r>
            <a:r>
              <a:rPr lang="en-US" dirty="0" smtClean="0">
                <a:solidFill>
                  <a:srgbClr val="000000"/>
                </a:solidFill>
                <a:latin typeface="Consolas" panose="020B0609020204030204" pitchFamily="49" charset="0"/>
                <a:cs typeface="Consolas" panose="020B0609020204030204" pitchFamily="49" charset="0"/>
              </a:rPr>
              <a:t>&lt;</a:t>
            </a:r>
            <a:r>
              <a:rPr lang="en-US" dirty="0" smtClean="0">
                <a:solidFill>
                  <a:srgbClr val="0000FF"/>
                </a:solidFill>
                <a:latin typeface="Consolas" panose="020B0609020204030204" pitchFamily="49" charset="0"/>
                <a:cs typeface="Consolas" panose="020B0609020204030204" pitchFamily="49" charset="0"/>
              </a:rPr>
              <a:t>string</a:t>
            </a:r>
            <a:r>
              <a:rPr lang="en-US" dirty="0" smtClean="0">
                <a:solidFill>
                  <a:srgbClr val="000000"/>
                </a:solidFill>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0000FF"/>
                </a:solidFill>
                <a:latin typeface="Consolas" panose="020B0609020204030204" pitchFamily="49" charset="0"/>
                <a:cs typeface="Consolas" panose="020B0609020204030204" pitchFamily="49" charset="0"/>
              </a:rPr>
              <a:t>int</a:t>
            </a:r>
            <a:r>
              <a:rPr lang="en-US" dirty="0" smtClean="0">
                <a:solidFill>
                  <a:srgbClr val="000000"/>
                </a:solidFill>
                <a:latin typeface="Consolas" panose="020B0609020204030204" pitchFamily="49" charset="0"/>
                <a:cs typeface="Consolas" panose="020B0609020204030204" pitchFamily="49" charset="0"/>
              </a:rPr>
              <a:t>&gt;&gt;(</a:t>
            </a:r>
            <a:endParaRPr lang="en-US" dirty="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dirty="0" smtClean="0">
                <a:solidFill>
                  <a:srgbClr val="000000"/>
                </a:solidFill>
                <a:latin typeface="Consolas" panose="020B0609020204030204" pitchFamily="49" charset="0"/>
                <a:cs typeface="Consolas" panose="020B0609020204030204" pitchFamily="49" charset="0"/>
              </a:rPr>
              <a:t>    data</a:t>
            </a:r>
            <a:r>
              <a:rPr lang="en-US" dirty="0">
                <a:solidFill>
                  <a:srgbClr val="000000"/>
                </a:solidFill>
                <a:latin typeface="Consolas" panose="020B0609020204030204" pitchFamily="49" charset="0"/>
                <a:cs typeface="Consolas" panose="020B0609020204030204" pitchFamily="49" charset="0"/>
              </a:rPr>
              <a:t> =&gt; </a:t>
            </a:r>
            <a:r>
              <a:rPr lang="en-US" dirty="0" err="1">
                <a:solidFill>
                  <a:srgbClr val="2B91AF"/>
                </a:solidFill>
                <a:latin typeface="Consolas" panose="020B0609020204030204" pitchFamily="49" charset="0"/>
                <a:cs typeface="Consolas" panose="020B0609020204030204" pitchFamily="49" charset="0"/>
              </a:rPr>
              <a:t>Console</a:t>
            </a:r>
            <a:r>
              <a:rPr lang="en-US" dirty="0" err="1">
                <a:solidFill>
                  <a:srgbClr val="000000"/>
                </a:solidFill>
                <a:latin typeface="Consolas" panose="020B0609020204030204" pitchFamily="49" charset="0"/>
                <a:cs typeface="Consolas" panose="020B0609020204030204" pitchFamily="49" charset="0"/>
              </a:rPr>
              <a:t>.WriteLine</a:t>
            </a:r>
            <a:r>
              <a:rPr lang="en-US" dirty="0">
                <a:solidFill>
                  <a:srgbClr val="000000"/>
                </a:solidFill>
                <a:latin typeface="Consolas" panose="020B0609020204030204" pitchFamily="49" charset="0"/>
                <a:cs typeface="Consolas" panose="020B0609020204030204" pitchFamily="49" charset="0"/>
              </a:rPr>
              <a:t>(</a:t>
            </a:r>
            <a:r>
              <a:rPr lang="en-US" dirty="0">
                <a:solidFill>
                  <a:srgbClr val="A31515"/>
                </a:solidFill>
                <a:latin typeface="Consolas" panose="020B0609020204030204" pitchFamily="49" charset="0"/>
                <a:cs typeface="Consolas" panose="020B0609020204030204" pitchFamily="49" charset="0"/>
              </a:rPr>
              <a:t>"{0} is {1} years old!"</a:t>
            </a:r>
            <a:r>
              <a:rPr lang="en-US" dirty="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dirty="0" smtClean="0">
                <a:solidFill>
                  <a:srgbClr val="000000"/>
                </a:solidFill>
                <a:latin typeface="Consolas" panose="020B0609020204030204" pitchFamily="49" charset="0"/>
                <a:cs typeface="Consolas" panose="020B0609020204030204" pitchFamily="49" charset="0"/>
              </a:rPr>
              <a:t>	data.Item2</a:t>
            </a:r>
            <a:r>
              <a:rPr lang="en-US" dirty="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dirty="0" smtClean="0">
                <a:solidFill>
                  <a:srgbClr val="000000"/>
                </a:solidFill>
                <a:latin typeface="Consolas" panose="020B0609020204030204" pitchFamily="49" charset="0"/>
                <a:cs typeface="Consolas" panose="020B0609020204030204" pitchFamily="49" charset="0"/>
              </a:rPr>
              <a:t>	data.Item1));</a:t>
            </a:r>
            <a:endParaRPr lang="en-US" dirty="0">
              <a:solidFill>
                <a:srgbClr val="000000"/>
              </a:solidFill>
              <a:latin typeface="Consolas" panose="020B0609020204030204" pitchFamily="49" charset="0"/>
              <a:cs typeface="Consolas" panose="020B0609020204030204" pitchFamily="49" charset="0"/>
            </a:endParaRPr>
          </a:p>
          <a:p>
            <a:pPr defTabSz="914400" eaLnBrk="0" fontAlgn="base" hangingPunct="0">
              <a:spcBef>
                <a:spcPct val="0"/>
              </a:spcBef>
              <a:spcAft>
                <a:spcPct val="0"/>
              </a:spcAft>
            </a:pPr>
            <a:r>
              <a:rPr lang="en-US" dirty="0" err="1">
                <a:solidFill>
                  <a:srgbClr val="000000"/>
                </a:solidFill>
                <a:latin typeface="Consolas" panose="020B0609020204030204" pitchFamily="49" charset="0"/>
                <a:cs typeface="Consolas" panose="020B0609020204030204" pitchFamily="49" charset="0"/>
              </a:rPr>
              <a:t>joiner.LinkTo</a:t>
            </a:r>
            <a:r>
              <a:rPr lang="en-US" dirty="0">
                <a:solidFill>
                  <a:srgbClr val="000000"/>
                </a:solidFill>
                <a:latin typeface="Consolas" panose="020B0609020204030204" pitchFamily="49" charset="0"/>
                <a:cs typeface="Consolas" panose="020B0609020204030204" pitchFamily="49" charset="0"/>
              </a:rPr>
              <a:t>(action);</a:t>
            </a: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joiner.Target1.Post(</a:t>
            </a:r>
            <a:r>
              <a:rPr lang="en-US" dirty="0">
                <a:solidFill>
                  <a:srgbClr val="A31515"/>
                </a:solidFill>
                <a:latin typeface="Consolas" panose="020B0609020204030204" pitchFamily="49" charset="0"/>
                <a:cs typeface="Consolas" panose="020B0609020204030204" pitchFamily="49" charset="0"/>
              </a:rPr>
              <a:t>"Dave"</a:t>
            </a:r>
            <a:r>
              <a:rPr lang="en-US" dirty="0">
                <a:solidFill>
                  <a:srgbClr val="000000"/>
                </a:solidFill>
                <a:latin typeface="Consolas" panose="020B0609020204030204" pitchFamily="49" charset="0"/>
                <a:cs typeface="Consolas" panose="020B0609020204030204" pitchFamily="49" charset="0"/>
              </a:rPr>
              <a:t>);</a:t>
            </a:r>
            <a:endPar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joiner.Target2.Post(21);             </a:t>
            </a:r>
          </a:p>
        </p:txBody>
      </p:sp>
    </p:spTree>
    <p:extLst>
      <p:ext uri="{BB962C8B-B14F-4D97-AF65-F5344CB8AC3E}">
        <p14:creationId xmlns:p14="http://schemas.microsoft.com/office/powerpoint/2010/main" val="1297370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Configuration</a:t>
            </a:r>
            <a:endParaRPr lang="en-US" dirty="0"/>
          </a:p>
        </p:txBody>
      </p:sp>
      <p:sp>
        <p:nvSpPr>
          <p:cNvPr id="18" name="Content Placeholder 17"/>
          <p:cNvSpPr>
            <a:spLocks noGrp="1"/>
          </p:cNvSpPr>
          <p:nvPr>
            <p:ph idx="1"/>
          </p:nvPr>
        </p:nvSpPr>
        <p:spPr>
          <a:xfrm>
            <a:off x="1120000" y="1577340"/>
            <a:ext cx="10233800" cy="5063489"/>
          </a:xfrm>
        </p:spPr>
        <p:txBody>
          <a:bodyPr>
            <a:normAutofit/>
          </a:bodyPr>
          <a:lstStyle/>
          <a:p>
            <a:r>
              <a:rPr lang="en-US" dirty="0" err="1" smtClean="0"/>
              <a:t>DataflowBlockOptions</a:t>
            </a:r>
            <a:endParaRPr lang="en-US" dirty="0" smtClean="0"/>
          </a:p>
          <a:p>
            <a:pPr lvl="1"/>
            <a:r>
              <a:rPr lang="en-US" dirty="0" err="1" smtClean="0"/>
              <a:t>BoundedCapacity</a:t>
            </a:r>
            <a:endParaRPr lang="en-US" dirty="0"/>
          </a:p>
          <a:p>
            <a:pPr lvl="1"/>
            <a:r>
              <a:rPr lang="en-US" dirty="0" err="1" smtClean="0"/>
              <a:t>CancellationToken</a:t>
            </a:r>
            <a:endParaRPr lang="en-US" dirty="0" smtClean="0"/>
          </a:p>
          <a:p>
            <a:pPr lvl="1"/>
            <a:r>
              <a:rPr lang="en-US" dirty="0" err="1" smtClean="0"/>
              <a:t>TaskScheduler</a:t>
            </a:r>
            <a:endParaRPr lang="en-US" dirty="0" smtClean="0"/>
          </a:p>
          <a:p>
            <a:r>
              <a:rPr lang="en-US" dirty="0" err="1" smtClean="0"/>
              <a:t>ExecutionDataflowBlockOptions</a:t>
            </a:r>
            <a:endParaRPr lang="en-US" dirty="0" smtClean="0"/>
          </a:p>
          <a:p>
            <a:pPr lvl="1"/>
            <a:r>
              <a:rPr lang="en-US" sz="2600" dirty="0" err="1" smtClean="0"/>
              <a:t>MaxDegreeOfParallelism</a:t>
            </a:r>
            <a:endParaRPr lang="en-US" sz="2600" dirty="0" smtClean="0"/>
          </a:p>
          <a:p>
            <a:r>
              <a:rPr lang="en-US" sz="3000" dirty="0" err="1" smtClean="0"/>
              <a:t>GroupingDataflowBlockOptions</a:t>
            </a:r>
            <a:endParaRPr lang="en-US" sz="3000" dirty="0" smtClean="0"/>
          </a:p>
          <a:p>
            <a:pPr lvl="1"/>
            <a:r>
              <a:rPr lang="en-US" sz="2600" dirty="0" smtClean="0"/>
              <a:t>Greedy</a:t>
            </a:r>
          </a:p>
          <a:p>
            <a:pPr lvl="1"/>
            <a:endParaRPr lang="en-US" sz="2600" dirty="0" smtClean="0"/>
          </a:p>
        </p:txBody>
      </p:sp>
    </p:spTree>
    <p:extLst>
      <p:ext uri="{BB962C8B-B14F-4D97-AF65-F5344CB8AC3E}">
        <p14:creationId xmlns:p14="http://schemas.microsoft.com/office/powerpoint/2010/main" val="8475501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Blocks</a:t>
            </a:r>
            <a:endParaRPr lang="en-US" dirty="0"/>
          </a:p>
        </p:txBody>
      </p:sp>
      <p:sp>
        <p:nvSpPr>
          <p:cNvPr id="18" name="Content Placeholder 17"/>
          <p:cNvSpPr>
            <a:spLocks noGrp="1"/>
          </p:cNvSpPr>
          <p:nvPr>
            <p:ph idx="1"/>
          </p:nvPr>
        </p:nvSpPr>
        <p:spPr>
          <a:xfrm>
            <a:off x="954748" y="1713865"/>
            <a:ext cx="10233800" cy="2986809"/>
          </a:xfrm>
        </p:spPr>
        <p:txBody>
          <a:bodyPr>
            <a:normAutofit lnSpcReduction="10000"/>
          </a:bodyPr>
          <a:lstStyle/>
          <a:p>
            <a:pPr lvl="1"/>
            <a:r>
              <a:rPr lang="en-US" sz="2800" dirty="0" smtClean="0"/>
              <a:t>Allow propagation of data between blocks</a:t>
            </a:r>
          </a:p>
          <a:p>
            <a:pPr lvl="1"/>
            <a:r>
              <a:rPr lang="en-US" sz="2800" dirty="0" smtClean="0"/>
              <a:t>Used to compose more complex pipelines or networks of data</a:t>
            </a:r>
          </a:p>
          <a:p>
            <a:pPr lvl="1"/>
            <a:r>
              <a:rPr lang="en-US" sz="2800" dirty="0" smtClean="0"/>
              <a:t>Links serve as both conduits and also barriers (when necessary)</a:t>
            </a:r>
          </a:p>
          <a:p>
            <a:pPr lvl="1"/>
            <a:r>
              <a:rPr lang="en-US" sz="2800" dirty="0" smtClean="0"/>
              <a:t>Can be configured via </a:t>
            </a:r>
            <a:r>
              <a:rPr lang="en-US" sz="2800" dirty="0" err="1" smtClean="0"/>
              <a:t>DataflowLinkOptions</a:t>
            </a:r>
            <a:endParaRPr lang="en-US" sz="2800" dirty="0" smtClean="0"/>
          </a:p>
          <a:p>
            <a:pPr lvl="2"/>
            <a:r>
              <a:rPr lang="en-US" sz="2400" dirty="0" smtClean="0"/>
              <a:t>Append</a:t>
            </a:r>
          </a:p>
          <a:p>
            <a:pPr lvl="2"/>
            <a:r>
              <a:rPr lang="en-US" sz="2400" dirty="0" err="1" smtClean="0"/>
              <a:t>MaxMessages</a:t>
            </a:r>
            <a:endParaRPr lang="en-US" sz="2400" dirty="0" smtClean="0"/>
          </a:p>
          <a:p>
            <a:pPr lvl="2"/>
            <a:r>
              <a:rPr lang="en-US" sz="2400" dirty="0" err="1" smtClean="0"/>
              <a:t>PropagateCompletion</a:t>
            </a:r>
            <a:endParaRPr lang="en-US" sz="2400" dirty="0" smtClean="0"/>
          </a:p>
          <a:p>
            <a:pPr marL="457200" lvl="1" indent="0">
              <a:buNone/>
            </a:pPr>
            <a:endParaRPr lang="en-US" sz="2600" dirty="0" smtClean="0"/>
          </a:p>
        </p:txBody>
      </p:sp>
      <p:sp>
        <p:nvSpPr>
          <p:cNvPr id="6" name="Rectangle 1"/>
          <p:cNvSpPr>
            <a:spLocks noChangeArrowheads="1"/>
          </p:cNvSpPr>
          <p:nvPr/>
        </p:nvSpPr>
        <p:spPr bwMode="auto">
          <a:xfrm>
            <a:off x="664028" y="4700674"/>
            <a:ext cx="10863943"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dirty="0" err="1">
                <a:solidFill>
                  <a:srgbClr val="0000FF"/>
                </a:solidFill>
                <a:latin typeface="Consolas" panose="020B0609020204030204" pitchFamily="49" charset="0"/>
                <a:cs typeface="Consolas" panose="020B0609020204030204" pitchFamily="49" charset="0"/>
              </a:rPr>
              <a:t>var</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nameBuffer</a:t>
            </a:r>
            <a:r>
              <a:rPr lang="en-US" dirty="0">
                <a:solidFill>
                  <a:srgbClr val="000000"/>
                </a:solidFill>
                <a:latin typeface="Consolas" panose="020B0609020204030204" pitchFamily="49" charset="0"/>
                <a:cs typeface="Consolas" panose="020B0609020204030204" pitchFamily="49" charset="0"/>
              </a:rPr>
              <a:t> = </a:t>
            </a:r>
            <a:r>
              <a:rPr lang="en-US" dirty="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2B91AF"/>
                </a:solidFill>
                <a:latin typeface="Consolas" panose="020B0609020204030204" pitchFamily="49" charset="0"/>
                <a:cs typeface="Consolas" panose="020B0609020204030204" pitchFamily="49" charset="0"/>
              </a:rPr>
              <a:t>BufferBlock</a:t>
            </a:r>
            <a:r>
              <a:rPr lang="en-US" dirty="0">
                <a:solidFill>
                  <a:srgbClr val="000000"/>
                </a:solidFill>
                <a:latin typeface="Consolas" panose="020B0609020204030204" pitchFamily="49" charset="0"/>
                <a:cs typeface="Consolas" panose="020B0609020204030204" pitchFamily="49" charset="0"/>
              </a:rPr>
              <a:t>&lt;</a:t>
            </a:r>
            <a:r>
              <a:rPr lang="en-US" dirty="0">
                <a:solidFill>
                  <a:srgbClr val="0000FF"/>
                </a:solidFill>
                <a:latin typeface="Consolas" panose="020B0609020204030204" pitchFamily="49" charset="0"/>
                <a:cs typeface="Consolas" panose="020B0609020204030204" pitchFamily="49" charset="0"/>
              </a:rPr>
              <a:t>string</a:t>
            </a:r>
            <a:r>
              <a:rPr lang="en-US" dirty="0">
                <a:solidFill>
                  <a:srgbClr val="000000"/>
                </a:solidFill>
                <a:latin typeface="Consolas" panose="020B0609020204030204" pitchFamily="49" charset="0"/>
                <a:cs typeface="Consolas" panose="020B0609020204030204" pitchFamily="49" charset="0"/>
              </a:rPr>
              <a:t>&gt;();</a:t>
            </a:r>
            <a:endPar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sayhello</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ActionBlock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&gt;(name =&gt;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Console</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.WriteLine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{0}"</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a:t>
            </a:r>
            <a:r>
              <a:rPr lang="en-US" dirty="0" smtClean="0">
                <a:solidFill>
                  <a:srgbClr val="000000"/>
                </a:solidFill>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nameBuffer.LinkTo</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sayhello</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dirty="0" smtClean="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2B91AF"/>
                </a:solidFill>
                <a:latin typeface="Consolas" panose="020B0609020204030204" pitchFamily="49" charset="0"/>
                <a:cs typeface="Consolas" panose="020B0609020204030204" pitchFamily="49" charset="0"/>
              </a:rPr>
              <a:t>DataflowLinkOptions</a:t>
            </a:r>
            <a:r>
              <a:rPr lang="en-US" dirty="0" smtClean="0">
                <a:solidFill>
                  <a:srgbClr val="000000"/>
                </a:solidFill>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000000"/>
                </a:solidFill>
                <a:latin typeface="Consolas" panose="020B0609020204030204" pitchFamily="49" charset="0"/>
                <a:cs typeface="Consolas" panose="020B0609020204030204" pitchFamily="49" charset="0"/>
              </a:rPr>
              <a:t>PropagateCompletion</a:t>
            </a:r>
            <a:r>
              <a:rPr lang="en-US" dirty="0" smtClean="0">
                <a:solidFill>
                  <a:srgbClr val="000000"/>
                </a:solidFill>
                <a:latin typeface="Consolas" panose="020B0609020204030204" pitchFamily="49" charset="0"/>
                <a:cs typeface="Consolas" panose="020B0609020204030204" pitchFamily="49" charset="0"/>
              </a:rPr>
              <a:t> = </a:t>
            </a:r>
            <a:r>
              <a:rPr lang="en-US" dirty="0" smtClean="0">
                <a:solidFill>
                  <a:srgbClr val="0000FF"/>
                </a:solidFill>
                <a:latin typeface="Consolas" panose="020B0609020204030204" pitchFamily="49" charset="0"/>
                <a:cs typeface="Consolas" panose="020B0609020204030204" pitchFamily="49" charset="0"/>
              </a:rPr>
              <a:t>true</a:t>
            </a: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nameBuffer.Post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"Dave"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nameBuffer.Post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"Erez"</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err="1" smtClean="0">
                <a:solidFill>
                  <a:srgbClr val="000000"/>
                </a:solidFill>
                <a:latin typeface="Consolas" panose="020B0609020204030204" pitchFamily="49" charset="0"/>
                <a:cs typeface="Consolas" panose="020B0609020204030204" pitchFamily="49" charset="0"/>
              </a:rPr>
              <a:t>nameBuffer.Complete</a:t>
            </a:r>
            <a:r>
              <a:rPr lang="en-US" dirty="0" smtClean="0">
                <a:solidFill>
                  <a:srgbClr val="000000"/>
                </a:solidFill>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868186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Blocks</a:t>
            </a:r>
            <a:endParaRPr lang="en-US" dirty="0"/>
          </a:p>
        </p:txBody>
      </p:sp>
      <p:graphicFrame>
        <p:nvGraphicFramePr>
          <p:cNvPr id="7" name="Diagram 6"/>
          <p:cNvGraphicFramePr/>
          <p:nvPr>
            <p:extLst>
              <p:ext uri="{D42A27DB-BD31-4B8C-83A1-F6EECF244321}">
                <p14:modId xmlns:p14="http://schemas.microsoft.com/office/powerpoint/2010/main" val="4079560750"/>
              </p:ext>
            </p:extLst>
          </p:nvPr>
        </p:nvGraphicFramePr>
        <p:xfrm>
          <a:off x="1985920" y="2314649"/>
          <a:ext cx="8806543" cy="1188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1"/>
          <p:cNvSpPr>
            <a:spLocks noChangeArrowheads="1"/>
          </p:cNvSpPr>
          <p:nvPr/>
        </p:nvSpPr>
        <p:spPr bwMode="auto">
          <a:xfrm>
            <a:off x="838200" y="4475477"/>
            <a:ext cx="1051560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buffer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BufferBlock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sendOrders</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ActionBlock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&gt;(order =&gt;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.SendToFedex</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buffer.LinkTo</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sendOrders</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2978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Blocks</a:t>
            </a:r>
            <a:endParaRPr lang="en-US" dirty="0"/>
          </a:p>
        </p:txBody>
      </p:sp>
      <p:sp>
        <p:nvSpPr>
          <p:cNvPr id="6" name="Rectangle 3"/>
          <p:cNvSpPr>
            <a:spLocks noChangeArrowheads="1"/>
          </p:cNvSpPr>
          <p:nvPr/>
        </p:nvSpPr>
        <p:spPr bwMode="auto">
          <a:xfrm>
            <a:off x="676160" y="4461295"/>
            <a:ext cx="1083967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dirty="0" err="1">
                <a:solidFill>
                  <a:srgbClr val="0000FF"/>
                </a:solidFill>
                <a:latin typeface="Consolas" panose="020B0609020204030204" pitchFamily="49" charset="0"/>
                <a:cs typeface="Consolas" panose="020B0609020204030204" pitchFamily="49" charset="0"/>
              </a:rPr>
              <a:t>var</a:t>
            </a:r>
            <a:r>
              <a:rPr lang="en-US" dirty="0">
                <a:solidFill>
                  <a:srgbClr val="000000"/>
                </a:solidFill>
                <a:latin typeface="Consolas" panose="020B0609020204030204" pitchFamily="49" charset="0"/>
                <a:cs typeface="Consolas" panose="020B0609020204030204" pitchFamily="49" charset="0"/>
              </a:rPr>
              <a:t> buffer = </a:t>
            </a:r>
            <a:r>
              <a:rPr lang="en-US" dirty="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2B91AF"/>
                </a:solidFill>
                <a:latin typeface="Consolas" panose="020B0609020204030204" pitchFamily="49" charset="0"/>
                <a:cs typeface="Consolas" panose="020B0609020204030204" pitchFamily="49" charset="0"/>
              </a:rPr>
              <a:t>BufferBlock</a:t>
            </a:r>
            <a:r>
              <a:rPr lang="en-US" dirty="0">
                <a:solidFill>
                  <a:srgbClr val="000000"/>
                </a:solidFill>
                <a:latin typeface="Consolas" panose="020B0609020204030204" pitchFamily="49" charset="0"/>
                <a:cs typeface="Consolas" panose="020B0609020204030204" pitchFamily="49" charset="0"/>
              </a:rPr>
              <a:t>&lt;</a:t>
            </a:r>
            <a:r>
              <a:rPr lang="en-US" dirty="0">
                <a:solidFill>
                  <a:srgbClr val="2B91AF"/>
                </a:solidFill>
                <a:latin typeface="Consolas" panose="020B0609020204030204" pitchFamily="49" charset="0"/>
                <a:cs typeface="Consolas" panose="020B0609020204030204" pitchFamily="49" charset="0"/>
              </a:rPr>
              <a:t>Order</a:t>
            </a:r>
            <a:r>
              <a:rPr lang="en-US" dirty="0">
                <a:solidFill>
                  <a:srgbClr val="000000"/>
                </a:solidFill>
                <a:latin typeface="Consolas" panose="020B0609020204030204" pitchFamily="49" charset="0"/>
                <a:cs typeface="Consolas" panose="020B0609020204030204" pitchFamily="49" charset="0"/>
              </a:rPr>
              <a:t>&gt;(); </a:t>
            </a:r>
            <a:endParaRPr lang="en-US" dirty="0" smtClean="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en-US" dirty="0" err="1">
                <a:solidFill>
                  <a:srgbClr val="0000FF"/>
                </a:solidFill>
                <a:latin typeface="Consolas" panose="020B0609020204030204" pitchFamily="49" charset="0"/>
                <a:cs typeface="Consolas" panose="020B0609020204030204" pitchFamily="49" charset="0"/>
              </a:rPr>
              <a:t>var</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000000"/>
                </a:solidFill>
                <a:latin typeface="Consolas" panose="020B0609020204030204" pitchFamily="49" charset="0"/>
                <a:cs typeface="Consolas" panose="020B0609020204030204" pitchFamily="49" charset="0"/>
              </a:rPr>
              <a:t>sendFedexOrders</a:t>
            </a:r>
            <a:r>
              <a:rPr lang="en-US" dirty="0">
                <a:solidFill>
                  <a:srgbClr val="000000"/>
                </a:solidFill>
                <a:latin typeface="Consolas" panose="020B0609020204030204" pitchFamily="49" charset="0"/>
                <a:cs typeface="Consolas" panose="020B0609020204030204" pitchFamily="49" charset="0"/>
              </a:rPr>
              <a:t> = </a:t>
            </a:r>
            <a:r>
              <a:rPr lang="en-US" dirty="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2B91AF"/>
                </a:solidFill>
                <a:latin typeface="Consolas" panose="020B0609020204030204" pitchFamily="49" charset="0"/>
                <a:cs typeface="Consolas" panose="020B0609020204030204" pitchFamily="49" charset="0"/>
              </a:rPr>
              <a:t>ActionBlock</a:t>
            </a:r>
            <a:r>
              <a:rPr lang="en-US" dirty="0">
                <a:solidFill>
                  <a:srgbClr val="000000"/>
                </a:solidFill>
                <a:latin typeface="Consolas" panose="020B0609020204030204" pitchFamily="49" charset="0"/>
                <a:cs typeface="Consolas" panose="020B0609020204030204" pitchFamily="49" charset="0"/>
              </a:rPr>
              <a:t>&lt;</a:t>
            </a:r>
            <a:r>
              <a:rPr lang="en-US" dirty="0">
                <a:solidFill>
                  <a:srgbClr val="2B91AF"/>
                </a:solidFill>
                <a:latin typeface="Consolas" panose="020B0609020204030204" pitchFamily="49" charset="0"/>
                <a:cs typeface="Consolas" panose="020B0609020204030204" pitchFamily="49" charset="0"/>
              </a:rPr>
              <a:t>Order</a:t>
            </a:r>
            <a:r>
              <a:rPr lang="en-US" dirty="0" smtClean="0">
                <a:solidFill>
                  <a:srgbClr val="000000"/>
                </a:solidFill>
                <a:latin typeface="Consolas" panose="020B0609020204030204" pitchFamily="49" charset="0"/>
                <a:cs typeface="Consolas" panose="020B0609020204030204" pitchFamily="49" charset="0"/>
              </a:rPr>
              <a:t>&gt;(order</a:t>
            </a:r>
            <a:r>
              <a:rPr lang="en-US" dirty="0">
                <a:solidFill>
                  <a:srgbClr val="000000"/>
                </a:solidFill>
                <a:latin typeface="Consolas" panose="020B0609020204030204" pitchFamily="49" charset="0"/>
                <a:cs typeface="Consolas" panose="020B0609020204030204" pitchFamily="49" charset="0"/>
              </a:rPr>
              <a:t> =&gt; </a:t>
            </a:r>
            <a:r>
              <a:rPr lang="en-US" dirty="0" err="1">
                <a:solidFill>
                  <a:srgbClr val="2B91AF"/>
                </a:solidFill>
                <a:latin typeface="Consolas" panose="020B0609020204030204" pitchFamily="49" charset="0"/>
                <a:cs typeface="Consolas" panose="020B0609020204030204" pitchFamily="49" charset="0"/>
              </a:rPr>
              <a:t>Order</a:t>
            </a:r>
            <a:r>
              <a:rPr lang="en-US" dirty="0" err="1">
                <a:solidFill>
                  <a:srgbClr val="000000"/>
                </a:solidFill>
                <a:latin typeface="Consolas" panose="020B0609020204030204" pitchFamily="49" charset="0"/>
                <a:cs typeface="Consolas" panose="020B0609020204030204" pitchFamily="49" charset="0"/>
              </a:rPr>
              <a:t>.SendToFedex</a:t>
            </a:r>
            <a:r>
              <a:rPr lang="en-US" dirty="0">
                <a:solidFill>
                  <a:srgbClr val="000000"/>
                </a:solidFill>
                <a:latin typeface="Consolas" panose="020B0609020204030204" pitchFamily="49" charset="0"/>
                <a:cs typeface="Consolas" panose="020B0609020204030204" pitchFamily="49" charset="0"/>
              </a:rPr>
              <a:t>(order</a:t>
            </a:r>
            <a:r>
              <a:rPr lang="en-US" dirty="0" smtClean="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dirty="0" err="1">
                <a:solidFill>
                  <a:srgbClr val="0000FF"/>
                </a:solidFill>
                <a:latin typeface="Consolas" panose="020B0609020204030204" pitchFamily="49" charset="0"/>
                <a:cs typeface="Consolas" panose="020B0609020204030204" pitchFamily="49" charset="0"/>
              </a:rPr>
              <a:t>var</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000000"/>
                </a:solidFill>
                <a:latin typeface="Consolas" panose="020B0609020204030204" pitchFamily="49" charset="0"/>
                <a:cs typeface="Consolas" panose="020B0609020204030204" pitchFamily="49" charset="0"/>
              </a:rPr>
              <a:t>sendUpsOrders</a:t>
            </a:r>
            <a:r>
              <a:rPr lang="en-US" dirty="0">
                <a:solidFill>
                  <a:srgbClr val="000000"/>
                </a:solidFill>
                <a:latin typeface="Consolas" panose="020B0609020204030204" pitchFamily="49" charset="0"/>
                <a:cs typeface="Consolas" panose="020B0609020204030204" pitchFamily="49" charset="0"/>
              </a:rPr>
              <a:t> = </a:t>
            </a:r>
            <a:r>
              <a:rPr lang="en-US" dirty="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2B91AF"/>
                </a:solidFill>
                <a:latin typeface="Consolas" panose="020B0609020204030204" pitchFamily="49" charset="0"/>
                <a:cs typeface="Consolas" panose="020B0609020204030204" pitchFamily="49" charset="0"/>
              </a:rPr>
              <a:t>ActionBlock</a:t>
            </a:r>
            <a:r>
              <a:rPr lang="en-US" dirty="0">
                <a:solidFill>
                  <a:srgbClr val="000000"/>
                </a:solidFill>
                <a:latin typeface="Consolas" panose="020B0609020204030204" pitchFamily="49" charset="0"/>
                <a:cs typeface="Consolas" panose="020B0609020204030204" pitchFamily="49" charset="0"/>
              </a:rPr>
              <a:t>&lt;</a:t>
            </a:r>
            <a:r>
              <a:rPr lang="en-US" dirty="0">
                <a:solidFill>
                  <a:srgbClr val="2B91AF"/>
                </a:solidFill>
                <a:latin typeface="Consolas" panose="020B0609020204030204" pitchFamily="49" charset="0"/>
                <a:cs typeface="Consolas" panose="020B0609020204030204" pitchFamily="49" charset="0"/>
              </a:rPr>
              <a:t>Order</a:t>
            </a:r>
            <a:r>
              <a:rPr lang="en-US" dirty="0" smtClean="0">
                <a:solidFill>
                  <a:srgbClr val="000000"/>
                </a:solidFill>
                <a:latin typeface="Consolas" panose="020B0609020204030204" pitchFamily="49" charset="0"/>
                <a:cs typeface="Consolas" panose="020B0609020204030204" pitchFamily="49" charset="0"/>
              </a:rPr>
              <a:t>&gt;(order</a:t>
            </a:r>
            <a:r>
              <a:rPr lang="en-US" dirty="0">
                <a:solidFill>
                  <a:srgbClr val="000000"/>
                </a:solidFill>
                <a:latin typeface="Consolas" panose="020B0609020204030204" pitchFamily="49" charset="0"/>
                <a:cs typeface="Consolas" panose="020B0609020204030204" pitchFamily="49" charset="0"/>
              </a:rPr>
              <a:t> =&gt; </a:t>
            </a:r>
            <a:r>
              <a:rPr lang="en-US" dirty="0" err="1" smtClean="0">
                <a:solidFill>
                  <a:srgbClr val="2B91AF"/>
                </a:solidFill>
                <a:latin typeface="Consolas" panose="020B0609020204030204" pitchFamily="49" charset="0"/>
                <a:cs typeface="Consolas" panose="020B0609020204030204" pitchFamily="49" charset="0"/>
              </a:rPr>
              <a:t>Order</a:t>
            </a:r>
            <a:r>
              <a:rPr lang="en-US" dirty="0" err="1" smtClean="0">
                <a:solidFill>
                  <a:srgbClr val="000000"/>
                </a:solidFill>
                <a:latin typeface="Consolas" panose="020B0609020204030204" pitchFamily="49" charset="0"/>
                <a:cs typeface="Consolas" panose="020B0609020204030204" pitchFamily="49" charset="0"/>
              </a:rPr>
              <a:t>.SendToUps</a:t>
            </a:r>
            <a:r>
              <a:rPr lang="en-US" dirty="0" smtClean="0">
                <a:solidFill>
                  <a:srgbClr val="000000"/>
                </a:solidFill>
                <a:latin typeface="Consolas" panose="020B0609020204030204" pitchFamily="49" charset="0"/>
                <a:cs typeface="Consolas" panose="020B0609020204030204" pitchFamily="49" charset="0"/>
              </a:rPr>
              <a:t>(order</a:t>
            </a:r>
            <a:r>
              <a:rPr lang="en-US" dirty="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endParaRPr lang="en-US" dirty="0" smtClean="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dirty="0" err="1">
                <a:solidFill>
                  <a:srgbClr val="000000"/>
                </a:solidFill>
                <a:latin typeface="Consolas" panose="020B0609020204030204" pitchFamily="49" charset="0"/>
                <a:cs typeface="Consolas" panose="020B0609020204030204" pitchFamily="49" charset="0"/>
              </a:rPr>
              <a:t>buffer.LinkTo</a:t>
            </a:r>
            <a:r>
              <a:rPr lang="en-US" dirty="0">
                <a:solidFill>
                  <a:srgbClr val="000000"/>
                </a:solidFill>
                <a:latin typeface="Consolas" panose="020B0609020204030204" pitchFamily="49" charset="0"/>
                <a:cs typeface="Consolas" panose="020B0609020204030204" pitchFamily="49" charset="0"/>
              </a:rPr>
              <a:t>(</a:t>
            </a:r>
            <a:r>
              <a:rPr lang="en-US" dirty="0" err="1">
                <a:solidFill>
                  <a:srgbClr val="000000"/>
                </a:solidFill>
                <a:latin typeface="Consolas" panose="020B0609020204030204" pitchFamily="49" charset="0"/>
                <a:cs typeface="Consolas" panose="020B0609020204030204" pitchFamily="49" charset="0"/>
              </a:rPr>
              <a:t>sendOrdersFedex</a:t>
            </a:r>
            <a:r>
              <a:rPr lang="en-US" dirty="0">
                <a:solidFill>
                  <a:srgbClr val="000000"/>
                </a:solidFill>
                <a:latin typeface="Consolas" panose="020B0609020204030204" pitchFamily="49" charset="0"/>
                <a:cs typeface="Consolas" panose="020B0609020204030204" pitchFamily="49" charset="0"/>
              </a:rPr>
              <a:t>, order =&gt; </a:t>
            </a:r>
            <a:r>
              <a:rPr lang="en-US" dirty="0" err="1">
                <a:solidFill>
                  <a:srgbClr val="000000"/>
                </a:solidFill>
                <a:latin typeface="Consolas" panose="020B0609020204030204" pitchFamily="49" charset="0"/>
                <a:cs typeface="Consolas" panose="020B0609020204030204" pitchFamily="49" charset="0"/>
              </a:rPr>
              <a:t>order.Carrier</a:t>
            </a:r>
            <a:r>
              <a:rPr lang="en-US" dirty="0">
                <a:solidFill>
                  <a:srgbClr val="000000"/>
                </a:solidFill>
                <a:latin typeface="Consolas" panose="020B0609020204030204" pitchFamily="49" charset="0"/>
                <a:cs typeface="Consolas" panose="020B0609020204030204" pitchFamily="49" charset="0"/>
              </a:rPr>
              <a:t> == </a:t>
            </a:r>
            <a:r>
              <a:rPr lang="en-US" dirty="0" err="1">
                <a:solidFill>
                  <a:srgbClr val="2B91AF"/>
                </a:solidFill>
                <a:latin typeface="Consolas" panose="020B0609020204030204" pitchFamily="49" charset="0"/>
                <a:cs typeface="Consolas" panose="020B0609020204030204" pitchFamily="49" charset="0"/>
              </a:rPr>
              <a:t>Carrier</a:t>
            </a:r>
            <a:r>
              <a:rPr lang="en-US" dirty="0" err="1">
                <a:solidFill>
                  <a:srgbClr val="000000"/>
                </a:solidFill>
                <a:latin typeface="Consolas" panose="020B0609020204030204" pitchFamily="49" charset="0"/>
                <a:cs typeface="Consolas" panose="020B0609020204030204" pitchFamily="49" charset="0"/>
              </a:rPr>
              <a:t>.Fedex</a:t>
            </a:r>
            <a:r>
              <a:rPr lang="en-US" dirty="0">
                <a:solidFill>
                  <a:srgbClr val="000000"/>
                </a:solidFill>
                <a:latin typeface="Consolas" panose="020B0609020204030204" pitchFamily="49" charset="0"/>
                <a:cs typeface="Consolas" panose="020B0609020204030204" pitchFamily="49" charset="0"/>
              </a:rPr>
              <a:t>);           </a:t>
            </a:r>
            <a:endParaRPr lang="en-US" dirty="0" smtClean="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dirty="0" err="1" smtClean="0">
                <a:solidFill>
                  <a:srgbClr val="000000"/>
                </a:solidFill>
                <a:latin typeface="Consolas" panose="020B0609020204030204" pitchFamily="49" charset="0"/>
                <a:cs typeface="Consolas" panose="020B0609020204030204" pitchFamily="49" charset="0"/>
              </a:rPr>
              <a:t>buffer.LinkTo</a:t>
            </a:r>
            <a:r>
              <a:rPr lang="en-US" dirty="0" smtClean="0">
                <a:solidFill>
                  <a:srgbClr val="000000"/>
                </a:solidFill>
                <a:latin typeface="Consolas" panose="020B0609020204030204" pitchFamily="49" charset="0"/>
                <a:cs typeface="Consolas" panose="020B0609020204030204" pitchFamily="49" charset="0"/>
              </a:rPr>
              <a:t>(</a:t>
            </a:r>
            <a:r>
              <a:rPr lang="en-US" dirty="0" err="1" smtClean="0">
                <a:solidFill>
                  <a:srgbClr val="000000"/>
                </a:solidFill>
                <a:latin typeface="Consolas" panose="020B0609020204030204" pitchFamily="49" charset="0"/>
                <a:cs typeface="Consolas" panose="020B0609020204030204" pitchFamily="49" charset="0"/>
              </a:rPr>
              <a:t>sendOrdersUps</a:t>
            </a:r>
            <a:r>
              <a:rPr lang="en-US" dirty="0">
                <a:solidFill>
                  <a:srgbClr val="000000"/>
                </a:solidFill>
                <a:latin typeface="Consolas" panose="020B0609020204030204" pitchFamily="49" charset="0"/>
                <a:cs typeface="Consolas" panose="020B0609020204030204" pitchFamily="49" charset="0"/>
              </a:rPr>
              <a:t>, order =&gt; </a:t>
            </a:r>
            <a:r>
              <a:rPr lang="en-US" dirty="0" err="1">
                <a:solidFill>
                  <a:srgbClr val="000000"/>
                </a:solidFill>
                <a:latin typeface="Consolas" panose="020B0609020204030204" pitchFamily="49" charset="0"/>
                <a:cs typeface="Consolas" panose="020B0609020204030204" pitchFamily="49" charset="0"/>
              </a:rPr>
              <a:t>order.Carrier</a:t>
            </a:r>
            <a:r>
              <a:rPr lang="en-US" dirty="0">
                <a:solidFill>
                  <a:srgbClr val="000000"/>
                </a:solidFill>
                <a:latin typeface="Consolas" panose="020B0609020204030204" pitchFamily="49" charset="0"/>
                <a:cs typeface="Consolas" panose="020B0609020204030204" pitchFamily="49" charset="0"/>
              </a:rPr>
              <a:t> == </a:t>
            </a:r>
            <a:r>
              <a:rPr lang="en-US" dirty="0" err="1">
                <a:solidFill>
                  <a:srgbClr val="2B91AF"/>
                </a:solidFill>
                <a:latin typeface="Consolas" panose="020B0609020204030204" pitchFamily="49" charset="0"/>
                <a:cs typeface="Consolas" panose="020B0609020204030204" pitchFamily="49" charset="0"/>
              </a:rPr>
              <a:t>Carrier</a:t>
            </a:r>
            <a:r>
              <a:rPr lang="en-US" dirty="0" err="1">
                <a:solidFill>
                  <a:srgbClr val="000000"/>
                </a:solidFill>
                <a:latin typeface="Consolas" panose="020B0609020204030204" pitchFamily="49" charset="0"/>
                <a:cs typeface="Consolas" panose="020B0609020204030204" pitchFamily="49" charset="0"/>
              </a:rPr>
              <a:t>.Ups</a:t>
            </a:r>
            <a:r>
              <a:rPr lang="en-US" dirty="0" smtClean="0">
                <a:solidFill>
                  <a:srgbClr val="000000"/>
                </a:solidFill>
                <a:latin typeface="Consolas" panose="020B0609020204030204" pitchFamily="49" charset="0"/>
                <a:cs typeface="Consolas" panose="020B0609020204030204" pitchFamily="49" charset="0"/>
              </a:rPr>
              <a:t>);</a:t>
            </a:r>
            <a:endParaRPr lang="en-US" dirty="0">
              <a:latin typeface="Arial" panose="020B0604020202020204" pitchFamily="34" charset="0"/>
            </a:endParaRPr>
          </a:p>
        </p:txBody>
      </p:sp>
      <p:graphicFrame>
        <p:nvGraphicFramePr>
          <p:cNvPr id="7" name="Diagram 6"/>
          <p:cNvGraphicFramePr/>
          <p:nvPr>
            <p:extLst>
              <p:ext uri="{D42A27DB-BD31-4B8C-83A1-F6EECF244321}">
                <p14:modId xmlns:p14="http://schemas.microsoft.com/office/powerpoint/2010/main" val="832127580"/>
              </p:ext>
            </p:extLst>
          </p:nvPr>
        </p:nvGraphicFramePr>
        <p:xfrm>
          <a:off x="1589313" y="2006176"/>
          <a:ext cx="8806543" cy="2046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0662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Dataflow Extensibility</a:t>
            </a:r>
            <a:endParaRPr lang="en-US" dirty="0"/>
          </a:p>
        </p:txBody>
      </p:sp>
      <p:sp>
        <p:nvSpPr>
          <p:cNvPr id="18" name="Content Placeholder 17"/>
          <p:cNvSpPr>
            <a:spLocks noGrp="1"/>
          </p:cNvSpPr>
          <p:nvPr>
            <p:ph idx="1"/>
          </p:nvPr>
        </p:nvSpPr>
        <p:spPr>
          <a:xfrm>
            <a:off x="1120000" y="1577341"/>
            <a:ext cx="10233800" cy="2668088"/>
          </a:xfrm>
        </p:spPr>
        <p:txBody>
          <a:bodyPr>
            <a:normAutofit/>
          </a:bodyPr>
          <a:lstStyle/>
          <a:p>
            <a:pPr lvl="1"/>
            <a:r>
              <a:rPr lang="en-US" sz="2800" dirty="0" smtClean="0"/>
              <a:t>Set of interfaces allow for customized block behavior</a:t>
            </a:r>
          </a:p>
          <a:p>
            <a:pPr lvl="1"/>
            <a:r>
              <a:rPr lang="en-US" sz="2800" dirty="0" smtClean="0"/>
              <a:t>Build your own block that will implicitly participate data propagation</a:t>
            </a:r>
          </a:p>
          <a:p>
            <a:pPr lvl="1"/>
            <a:r>
              <a:rPr lang="en-US" sz="2800" dirty="0" smtClean="0"/>
              <a:t>Combine existing blocks to encapsulate a more complex flow</a:t>
            </a:r>
          </a:p>
        </p:txBody>
      </p:sp>
    </p:spTree>
    <p:extLst>
      <p:ext uri="{BB962C8B-B14F-4D97-AF65-F5344CB8AC3E}">
        <p14:creationId xmlns:p14="http://schemas.microsoft.com/office/powerpoint/2010/main" val="2983033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7" y="620876"/>
            <a:ext cx="12198467" cy="5938092"/>
          </a:xfrm>
        </p:spPr>
      </p:pic>
    </p:spTree>
    <p:extLst>
      <p:ext uri="{BB962C8B-B14F-4D97-AF65-F5344CB8AC3E}">
        <p14:creationId xmlns:p14="http://schemas.microsoft.com/office/powerpoint/2010/main" val="39488320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Encapsulating Blocks</a:t>
            </a:r>
            <a:endParaRPr lang="en-US" dirty="0"/>
          </a:p>
        </p:txBody>
      </p:sp>
      <p:sp>
        <p:nvSpPr>
          <p:cNvPr id="3" name="Content Placeholder 2"/>
          <p:cNvSpPr>
            <a:spLocks noGrp="1"/>
          </p:cNvSpPr>
          <p:nvPr>
            <p:ph idx="1"/>
          </p:nvPr>
        </p:nvSpPr>
        <p:spPr/>
        <p:txBody>
          <a:bodyPr/>
          <a:lstStyle/>
          <a:p>
            <a:r>
              <a:rPr lang="en-US" dirty="0" err="1" smtClean="0"/>
              <a:t>DataflowBlock.Encapsulate</a:t>
            </a:r>
            <a:r>
              <a:rPr lang="en-US" dirty="0" smtClean="0"/>
              <a:t> will take in a target, source block reference and return an </a:t>
            </a:r>
            <a:r>
              <a:rPr lang="en-US" dirty="0" err="1" smtClean="0"/>
              <a:t>IPropagatorBlock</a:t>
            </a:r>
            <a:endParaRPr lang="en-US" dirty="0" smtClean="0"/>
          </a:p>
          <a:p>
            <a:r>
              <a:rPr lang="en-US" dirty="0" smtClean="0"/>
              <a:t>Useful when you simply want to represent multiple existing blocks as a single block.</a:t>
            </a:r>
            <a:endParaRPr lang="en-US" dirty="0"/>
          </a:p>
        </p:txBody>
      </p:sp>
    </p:spTree>
    <p:extLst>
      <p:ext uri="{BB962C8B-B14F-4D97-AF65-F5344CB8AC3E}">
        <p14:creationId xmlns:p14="http://schemas.microsoft.com/office/powerpoint/2010/main" val="2121594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1120000" y="1690688"/>
            <a:ext cx="10233800" cy="4659842"/>
          </a:xfrm>
        </p:spPr>
        <p:txBody>
          <a:bodyPr>
            <a:normAutofit fontScale="85000" lnSpcReduction="20000"/>
          </a:bodyPr>
          <a:lstStyle/>
          <a:p>
            <a:pPr marL="0" indent="0">
              <a:buNone/>
            </a:pPr>
            <a:r>
              <a:rPr lang="en-US" dirty="0" smtClean="0"/>
              <a:t>Contact Us</a:t>
            </a:r>
            <a:endParaRPr lang="en-US" dirty="0"/>
          </a:p>
          <a:p>
            <a:r>
              <a:rPr lang="en-US" dirty="0" smtClean="0">
                <a:hlinkClick r:id="rId2"/>
              </a:rPr>
              <a:t>dave@taskmatics.com</a:t>
            </a:r>
            <a:endParaRPr lang="en-US" dirty="0" smtClean="0"/>
          </a:p>
          <a:p>
            <a:r>
              <a:rPr lang="en-US" dirty="0" smtClean="0">
                <a:hlinkClick r:id="rId3"/>
              </a:rPr>
              <a:t>erez@taskmatics.com</a:t>
            </a:r>
            <a:endParaRPr lang="en-US" dirty="0" smtClean="0"/>
          </a:p>
          <a:p>
            <a:pPr marL="0" indent="0">
              <a:buNone/>
            </a:pPr>
            <a:endParaRPr lang="en-US" dirty="0"/>
          </a:p>
          <a:p>
            <a:pPr marL="0" indent="0">
              <a:buNone/>
            </a:pPr>
            <a:r>
              <a:rPr lang="en-US" dirty="0" smtClean="0"/>
              <a:t>Download </a:t>
            </a:r>
            <a:r>
              <a:rPr lang="en-US" dirty="0" err="1" smtClean="0"/>
              <a:t>Taskmatics</a:t>
            </a:r>
            <a:r>
              <a:rPr lang="en-US" dirty="0" smtClean="0"/>
              <a:t> Scheduler</a:t>
            </a:r>
          </a:p>
          <a:p>
            <a:r>
              <a:rPr lang="en-US" dirty="0" smtClean="0">
                <a:hlinkClick r:id="rId4"/>
              </a:rPr>
              <a:t>http://</a:t>
            </a:r>
            <a:r>
              <a:rPr lang="en-US" dirty="0" smtClean="0">
                <a:hlinkClick r:id="rId4"/>
              </a:rPr>
              <a:t>taskmatics.com/download</a:t>
            </a:r>
            <a:endParaRPr lang="en-US" dirty="0" smtClean="0"/>
          </a:p>
          <a:p>
            <a:endParaRPr lang="en-US" dirty="0" smtClean="0"/>
          </a:p>
          <a:p>
            <a:pPr marL="0" indent="0">
              <a:buNone/>
            </a:pPr>
            <a:r>
              <a:rPr lang="en-US" dirty="0" smtClean="0"/>
              <a:t>Get </a:t>
            </a:r>
            <a:r>
              <a:rPr lang="en-US" dirty="0" smtClean="0"/>
              <a:t>the slides and code samples</a:t>
            </a:r>
          </a:p>
          <a:p>
            <a:r>
              <a:rPr lang="en-US" dirty="0" smtClean="0">
                <a:hlinkClick r:id="rId5"/>
              </a:rPr>
              <a:t>http://github.com/Taskmatics/code-camp-x-tpl-dataflow</a:t>
            </a:r>
            <a:endParaRPr lang="en-US" dirty="0" smtClean="0"/>
          </a:p>
          <a:p>
            <a:endParaRPr lang="en-US" dirty="0"/>
          </a:p>
          <a:p>
            <a:pPr marL="0" indent="0">
              <a:buNone/>
            </a:pPr>
            <a:r>
              <a:rPr lang="en-US" dirty="0" smtClean="0"/>
              <a:t>Our Blog</a:t>
            </a:r>
            <a:endParaRPr lang="en-US" dirty="0" smtClean="0"/>
          </a:p>
          <a:p>
            <a:r>
              <a:rPr lang="en-US" dirty="0" smtClean="0">
                <a:hlinkClick r:id="rId6"/>
              </a:rPr>
              <a:t>http://taskmatics.com/blog</a:t>
            </a: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71171" y="874184"/>
            <a:ext cx="3852895" cy="3630613"/>
          </a:xfrm>
          <a:prstGeom prst="rect">
            <a:avLst/>
          </a:prstGeom>
        </p:spPr>
      </p:pic>
    </p:spTree>
    <p:extLst>
      <p:ext uri="{BB962C8B-B14F-4D97-AF65-F5344CB8AC3E}">
        <p14:creationId xmlns:p14="http://schemas.microsoft.com/office/powerpoint/2010/main" val="1281036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Multi-Threading</a:t>
            </a:r>
            <a:endParaRPr lang="en-US" dirty="0"/>
          </a:p>
        </p:txBody>
      </p:sp>
      <p:sp>
        <p:nvSpPr>
          <p:cNvPr id="3" name="Content Placeholder 2"/>
          <p:cNvSpPr>
            <a:spLocks noGrp="1"/>
          </p:cNvSpPr>
          <p:nvPr>
            <p:ph idx="1"/>
          </p:nvPr>
        </p:nvSpPr>
        <p:spPr/>
        <p:txBody>
          <a:bodyPr/>
          <a:lstStyle/>
          <a:p>
            <a:r>
              <a:rPr lang="en-US" dirty="0"/>
              <a:t>Extensive </a:t>
            </a:r>
            <a:r>
              <a:rPr lang="en-US" dirty="0" err="1" smtClean="0"/>
              <a:t>Dev</a:t>
            </a:r>
            <a:r>
              <a:rPr lang="en-US" dirty="0" smtClean="0"/>
              <a:t>/Debug </a:t>
            </a:r>
            <a:r>
              <a:rPr lang="en-US" dirty="0"/>
              <a:t>Time</a:t>
            </a:r>
          </a:p>
          <a:p>
            <a:r>
              <a:rPr lang="en-US" dirty="0" smtClean="0"/>
              <a:t>Thread Safety</a:t>
            </a:r>
          </a:p>
          <a:p>
            <a:r>
              <a:rPr lang="en-US" dirty="0" smtClean="0"/>
              <a:t>Synchronization</a:t>
            </a:r>
          </a:p>
        </p:txBody>
      </p:sp>
    </p:spTree>
    <p:extLst>
      <p:ext uri="{BB962C8B-B14F-4D97-AF65-F5344CB8AC3E}">
        <p14:creationId xmlns:p14="http://schemas.microsoft.com/office/powerpoint/2010/main" val="2349116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4 Improvements</a:t>
            </a:r>
            <a:endParaRPr lang="en-US" dirty="0"/>
          </a:p>
        </p:txBody>
      </p:sp>
      <p:sp>
        <p:nvSpPr>
          <p:cNvPr id="3" name="Content Placeholder 2"/>
          <p:cNvSpPr>
            <a:spLocks noGrp="1"/>
          </p:cNvSpPr>
          <p:nvPr>
            <p:ph idx="1"/>
          </p:nvPr>
        </p:nvSpPr>
        <p:spPr/>
        <p:txBody>
          <a:bodyPr/>
          <a:lstStyle/>
          <a:p>
            <a:r>
              <a:rPr lang="en-US" dirty="0" smtClean="0"/>
              <a:t>Task </a:t>
            </a:r>
          </a:p>
          <a:p>
            <a:pPr lvl="1"/>
            <a:r>
              <a:rPr lang="en-US" dirty="0" smtClean="0"/>
              <a:t>Cornerstone of the Task Parallel Library</a:t>
            </a:r>
          </a:p>
          <a:p>
            <a:pPr lvl="1"/>
            <a:r>
              <a:rPr lang="en-US" dirty="0" smtClean="0"/>
              <a:t>Implements promise pattern as opposed to callbacks through Async Programming Model</a:t>
            </a:r>
          </a:p>
          <a:p>
            <a:pPr lvl="1"/>
            <a:r>
              <a:rPr lang="en-US" dirty="0" smtClean="0"/>
              <a:t>Encapsulates task state and error info</a:t>
            </a:r>
          </a:p>
          <a:p>
            <a:r>
              <a:rPr lang="en-US" dirty="0" smtClean="0"/>
              <a:t>Thread Safe Collections  </a:t>
            </a:r>
          </a:p>
          <a:p>
            <a:pPr lvl="1"/>
            <a:r>
              <a:rPr lang="en-US" dirty="0" err="1" smtClean="0"/>
              <a:t>ConcurrentDictionary</a:t>
            </a:r>
            <a:r>
              <a:rPr lang="en-US" dirty="0" smtClean="0"/>
              <a:t>&lt;</a:t>
            </a:r>
            <a:r>
              <a:rPr lang="en-US" dirty="0" err="1" smtClean="0"/>
              <a:t>Tkey</a:t>
            </a:r>
            <a:r>
              <a:rPr lang="en-US" dirty="0" smtClean="0"/>
              <a:t>, </a:t>
            </a:r>
            <a:r>
              <a:rPr lang="en-US" dirty="0" err="1" smtClean="0"/>
              <a:t>Tvalue</a:t>
            </a:r>
            <a:r>
              <a:rPr lang="en-US" dirty="0" smtClean="0"/>
              <a:t>&gt;</a:t>
            </a:r>
          </a:p>
          <a:p>
            <a:pPr lvl="1"/>
            <a:r>
              <a:rPr lang="en-US" dirty="0" err="1" smtClean="0"/>
              <a:t>ConcurrentQueue</a:t>
            </a:r>
            <a:r>
              <a:rPr lang="en-US" dirty="0" smtClean="0"/>
              <a:t>&lt;T&gt;</a:t>
            </a:r>
          </a:p>
          <a:p>
            <a:pPr lvl="1"/>
            <a:r>
              <a:rPr lang="en-US" dirty="0" err="1" smtClean="0"/>
              <a:t>BlockingCollection</a:t>
            </a:r>
            <a:r>
              <a:rPr lang="en-US" dirty="0" smtClean="0"/>
              <a:t>&lt;T&gt;</a:t>
            </a:r>
          </a:p>
        </p:txBody>
      </p:sp>
    </p:spTree>
    <p:extLst>
      <p:ext uri="{BB962C8B-B14F-4D97-AF65-F5344CB8AC3E}">
        <p14:creationId xmlns:p14="http://schemas.microsoft.com/office/powerpoint/2010/main" val="1811120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Dataflow?</a:t>
            </a:r>
            <a:endParaRPr lang="en-US" dirty="0"/>
          </a:p>
        </p:txBody>
      </p:sp>
      <p:sp>
        <p:nvSpPr>
          <p:cNvPr id="3" name="Content Placeholder 2"/>
          <p:cNvSpPr>
            <a:spLocks noGrp="1"/>
          </p:cNvSpPr>
          <p:nvPr>
            <p:ph idx="1"/>
          </p:nvPr>
        </p:nvSpPr>
        <p:spPr/>
        <p:txBody>
          <a:bodyPr>
            <a:normAutofit/>
          </a:bodyPr>
          <a:lstStyle/>
          <a:p>
            <a:r>
              <a:rPr lang="en-US" dirty="0" smtClean="0"/>
              <a:t>Not shipped with the standard .NET </a:t>
            </a:r>
            <a:r>
              <a:rPr lang="en-US" dirty="0" err="1" smtClean="0"/>
              <a:t>libaries</a:t>
            </a:r>
            <a:endParaRPr lang="en-US" dirty="0" smtClean="0"/>
          </a:p>
          <a:p>
            <a:r>
              <a:rPr lang="en-US" dirty="0" smtClean="0"/>
              <a:t>Get it from </a:t>
            </a:r>
            <a:r>
              <a:rPr lang="en-US" dirty="0" err="1" smtClean="0"/>
              <a:t>NuGet</a:t>
            </a:r>
            <a:r>
              <a:rPr lang="en-US" dirty="0" smtClean="0"/>
              <a:t> Package Manager</a:t>
            </a:r>
          </a:p>
          <a:p>
            <a:pPr lvl="1"/>
            <a:r>
              <a:rPr lang="en-US" sz="2800" dirty="0"/>
              <a:t>I</a:t>
            </a:r>
            <a:r>
              <a:rPr lang="en-US" sz="2800" dirty="0" smtClean="0"/>
              <a:t>nstall –Package </a:t>
            </a:r>
            <a:r>
              <a:rPr lang="en-US" sz="2800" dirty="0" err="1" smtClean="0"/>
              <a:t>Microsoft.Tpl.Dataflow</a:t>
            </a:r>
            <a:endParaRPr lang="en-US" sz="2800" dirty="0"/>
          </a:p>
        </p:txBody>
      </p:sp>
    </p:spTree>
    <p:extLst>
      <p:ext uri="{BB962C8B-B14F-4D97-AF65-F5344CB8AC3E}">
        <p14:creationId xmlns:p14="http://schemas.microsoft.com/office/powerpoint/2010/main" val="473195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482" y="1527704"/>
            <a:ext cx="2643717" cy="34665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645" y="1527704"/>
            <a:ext cx="4627964" cy="3466506"/>
          </a:xfrm>
          <a:prstGeom prst="rect">
            <a:avLst/>
          </a:prstGeom>
        </p:spPr>
      </p:pic>
      <p:sp>
        <p:nvSpPr>
          <p:cNvPr id="6" name="Plus 5"/>
          <p:cNvSpPr/>
          <p:nvPr/>
        </p:nvSpPr>
        <p:spPr>
          <a:xfrm>
            <a:off x="4852722" y="2803757"/>
            <a:ext cx="914400" cy="914400"/>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8318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Dataflow?</a:t>
            </a:r>
            <a:endParaRPr lang="en-US" dirty="0"/>
          </a:p>
        </p:txBody>
      </p:sp>
      <p:sp>
        <p:nvSpPr>
          <p:cNvPr id="3" name="Content Placeholder 2"/>
          <p:cNvSpPr>
            <a:spLocks noGrp="1"/>
          </p:cNvSpPr>
          <p:nvPr>
            <p:ph idx="1"/>
          </p:nvPr>
        </p:nvSpPr>
        <p:spPr>
          <a:xfrm>
            <a:off x="1131430" y="1974215"/>
            <a:ext cx="7776865" cy="4037965"/>
          </a:xfrm>
        </p:spPr>
        <p:txBody>
          <a:bodyPr>
            <a:normAutofit/>
          </a:bodyPr>
          <a:lstStyle/>
          <a:p>
            <a:r>
              <a:rPr lang="en-US" dirty="0" smtClean="0"/>
              <a:t>A set of “blocks” that can be composed into a pipeline that queues/pushes data asynchronously.</a:t>
            </a:r>
          </a:p>
          <a:p>
            <a:r>
              <a:rPr lang="en-US" dirty="0" smtClean="0"/>
              <a:t>A block can be a target, source or both!</a:t>
            </a:r>
            <a:endParaRPr lang="en-US" dirty="0"/>
          </a:p>
          <a:p>
            <a:r>
              <a:rPr lang="en-US" dirty="0" smtClean="0"/>
              <a:t>Blocks are logically organized into categories based on what they do…</a:t>
            </a:r>
          </a:p>
          <a:p>
            <a:pPr lvl="1"/>
            <a:r>
              <a:rPr lang="en-US" sz="2800" dirty="0" smtClean="0"/>
              <a:t>Buffering/Routing</a:t>
            </a:r>
          </a:p>
          <a:p>
            <a:pPr lvl="1"/>
            <a:r>
              <a:rPr lang="en-US" sz="2800" dirty="0" smtClean="0"/>
              <a:t>Execution/Transformation</a:t>
            </a:r>
          </a:p>
          <a:p>
            <a:pPr lvl="1"/>
            <a:r>
              <a:rPr lang="en-US" sz="2800" dirty="0" smtClean="0"/>
              <a:t>Grouping</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613947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Dataflow Works</a:t>
            </a:r>
            <a:endParaRPr lang="en-US" dirty="0"/>
          </a:p>
        </p:txBody>
      </p:sp>
      <p:sp>
        <p:nvSpPr>
          <p:cNvPr id="18" name="Content Placeholder 17"/>
          <p:cNvSpPr>
            <a:spLocks noGrp="1"/>
          </p:cNvSpPr>
          <p:nvPr>
            <p:ph idx="1"/>
          </p:nvPr>
        </p:nvSpPr>
        <p:spPr>
          <a:xfrm>
            <a:off x="1120000" y="4321661"/>
            <a:ext cx="10233800" cy="2207741"/>
          </a:xfrm>
        </p:spPr>
        <p:txBody>
          <a:bodyPr/>
          <a:lstStyle/>
          <a:p>
            <a:r>
              <a:rPr lang="en-US" dirty="0" smtClean="0"/>
              <a:t>Source blocks offer data to one or more target blocks.</a:t>
            </a:r>
          </a:p>
          <a:p>
            <a:r>
              <a:rPr lang="en-US" dirty="0" smtClean="0"/>
              <a:t>Target blocks can choose to consume or postpone data.</a:t>
            </a:r>
          </a:p>
          <a:p>
            <a:r>
              <a:rPr lang="en-US" dirty="0" smtClean="0"/>
              <a:t>Consumed data is removed from the source block queue and processed by the target block (in most cases).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358" y="728133"/>
            <a:ext cx="6471708" cy="3773660"/>
          </a:xfrm>
          <a:prstGeom prst="rect">
            <a:avLst/>
          </a:prstGeom>
        </p:spPr>
      </p:pic>
    </p:spTree>
    <p:extLst>
      <p:ext uri="{BB962C8B-B14F-4D97-AF65-F5344CB8AC3E}">
        <p14:creationId xmlns:p14="http://schemas.microsoft.com/office/powerpoint/2010/main" val="1723054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Dataflow at </a:t>
            </a:r>
            <a:r>
              <a:rPr lang="en-US" dirty="0"/>
              <a:t>a</a:t>
            </a:r>
            <a:r>
              <a:rPr lang="en-US" dirty="0" smtClean="0"/>
              <a:t> Glance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3492626"/>
              </p:ext>
            </p:extLst>
          </p:nvPr>
        </p:nvGraphicFramePr>
        <p:xfrm>
          <a:off x="285751" y="1586728"/>
          <a:ext cx="11655878" cy="5031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0522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TC104033923[[fn=Depth]]</Template>
  <TotalTime>9556</TotalTime>
  <Words>1836</Words>
  <Application>Microsoft Office PowerPoint</Application>
  <PresentationFormat>Widescreen</PresentationFormat>
  <Paragraphs>288</Paragraphs>
  <Slides>29</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Consolas</vt:lpstr>
      <vt:lpstr>Corbel</vt:lpstr>
      <vt:lpstr>Depth</vt:lpstr>
      <vt:lpstr>Composing Asynchronous Operations  Using TPL Dataflow</vt:lpstr>
      <vt:lpstr>Agenda</vt:lpstr>
      <vt:lpstr>Complexity of Multi-Threading</vt:lpstr>
      <vt:lpstr>.NET 4 Improvements</vt:lpstr>
      <vt:lpstr>Where is Dataflow?</vt:lpstr>
      <vt:lpstr>PowerPoint Presentation</vt:lpstr>
      <vt:lpstr>What is Dataflow?</vt:lpstr>
      <vt:lpstr>How Dataflow Works</vt:lpstr>
      <vt:lpstr>Dataflow at a Glance</vt:lpstr>
      <vt:lpstr>Buffering Blocks</vt:lpstr>
      <vt:lpstr>BufferBlock&lt;T&gt;</vt:lpstr>
      <vt:lpstr>BroadcastBlock&lt;T&gt;</vt:lpstr>
      <vt:lpstr>WriteOnceBlock&lt;T&gt;</vt:lpstr>
      <vt:lpstr>Execution Blocks</vt:lpstr>
      <vt:lpstr>ActionBlock&lt;T&gt;</vt:lpstr>
      <vt:lpstr>ActionBlock&lt;T&gt;</vt:lpstr>
      <vt:lpstr>TransformBlock&lt;TInput, TOutput&gt;</vt:lpstr>
      <vt:lpstr>TransformManyBlock&lt;TInput, TOutput&gt;</vt:lpstr>
      <vt:lpstr>Grouping Blocks</vt:lpstr>
      <vt:lpstr>BatchBlock&lt;T&gt;</vt:lpstr>
      <vt:lpstr>JoinBlock&lt;T1,T2&gt; </vt:lpstr>
      <vt:lpstr>Block Configuration</vt:lpstr>
      <vt:lpstr>Linking Blocks</vt:lpstr>
      <vt:lpstr>Linking Blocks</vt:lpstr>
      <vt:lpstr>Linking Blocks</vt:lpstr>
      <vt:lpstr>Dataflow Extensibility</vt:lpstr>
      <vt:lpstr>PowerPoint Presentation</vt:lpstr>
      <vt:lpstr>Encapsulating Blocks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Composing Asynchronous Operations  Using TPL Dataflow</dc:title>
  <dc:creator>easy</dc:creator>
  <cp:lastModifiedBy>easy</cp:lastModifiedBy>
  <cp:revision>134</cp:revision>
  <dcterms:created xsi:type="dcterms:W3CDTF">2014-02-05T13:07:28Z</dcterms:created>
  <dcterms:modified xsi:type="dcterms:W3CDTF">2014-02-22T14:53:22Z</dcterms:modified>
</cp:coreProperties>
</file>