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 autoAdjust="0"/>
    <p:restoredTop sz="59732" autoAdjust="0"/>
  </p:normalViewPr>
  <p:slideViewPr>
    <p:cSldViewPr snapToGrid="0">
      <p:cViewPr varScale="1">
        <p:scale>
          <a:sx n="76" d="100"/>
          <a:sy n="76" d="100"/>
        </p:scale>
        <p:origin x="156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Welcome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and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Scheduler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Fully extensible task scheduling engine made specifically for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developers.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Excited.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Entering beta.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Download, feedback.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info, download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of threading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of TPL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– UI events (keystrokes - autocomplete) or streamed data (stock price updates -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– Where, Select or even Throttle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 – push data to UI (keystrokes -&gt; autocomplete list, stocks prices -&gt; update chart and labels).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Dataflow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 pipelines –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Customizable – configure flow, concurrency, behavior.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Unit of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of instructions to be run by processor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Parallelization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Time slicing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Multi-core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Keeps tracks</a:t>
            </a:r>
            <a:r>
              <a:rPr lang="en-US" baseline="0" dirty="0" smtClean="0"/>
              <a:t> of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Stores local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Safe</a:t>
            </a:r>
            <a:r>
              <a:rPr lang="en-US" baseline="0" dirty="0" smtClean="0"/>
              <a:t> Sharing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File access – Large file, stream data in and process records.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Database access – Stream data 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Coordination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– Holds off events for dispatching new tasks until startup is complete.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1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Responsive User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Locked</a:t>
            </a:r>
            <a:r>
              <a:rPr lang="en-US" baseline="0" dirty="0" smtClean="0"/>
              <a:t> UI when clicking button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Cores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Divide and Conquer – Processing a feed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Requests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Taskmatics – UI requests,</a:t>
            </a:r>
            <a:r>
              <a:rPr lang="en-US" baseline="0" dirty="0" smtClean="0"/>
              <a:t> triggering tasks, status updates and logging from tasks.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Over</a:t>
            </a:r>
            <a:r>
              <a:rPr lang="en-US" baseline="0" dirty="0" smtClean="0"/>
              <a:t>subscription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High memory consumption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Excessive Amount of Context Switching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Synchronize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Debug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step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visualize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9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rez@taskmatic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skmatics.com/blog" TargetMode="External"/><Relationship Id="rId5" Type="http://schemas.openxmlformats.org/officeDocument/2006/relationships/hyperlink" Target="http://taskmatics.com/download" TargetMode="External"/><Relationship Id="rId4" Type="http://schemas.openxmlformats.org/officeDocument/2006/relationships/hyperlink" Target="http://github.com/taskmatics/evolution-of-thre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Erez</a:t>
            </a:r>
            <a:r>
              <a:rPr lang="en-US" dirty="0" smtClean="0"/>
              <a:t> </a:t>
            </a:r>
            <a:r>
              <a:rPr lang="en-US" dirty="0" err="1" smtClean="0"/>
              <a:t>Testiler</a:t>
            </a:r>
            <a:endParaRPr lang="en-US" dirty="0" smtClean="0"/>
          </a:p>
          <a:p>
            <a:r>
              <a:rPr lang="en-US" dirty="0" smtClean="0"/>
              <a:t>Taskmatics, Inc.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71700"/>
            <a:ext cx="11277600" cy="1509713"/>
          </a:xfrm>
        </p:spPr>
        <p:txBody>
          <a:bodyPr/>
          <a:lstStyle/>
          <a:p>
            <a:r>
              <a:rPr lang="en-US" b="1" dirty="0"/>
              <a:t>Threading Your Way – The Evolution of Threading in .NET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 smtClean="0"/>
              <a:t>For/</a:t>
            </a:r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Invoke</a:t>
            </a:r>
          </a:p>
          <a:p>
            <a:r>
              <a:rPr lang="en-US" dirty="0" smtClean="0"/>
              <a:t>PLINQ</a:t>
            </a:r>
          </a:p>
          <a:p>
            <a:pPr lvl="1"/>
            <a:r>
              <a:rPr lang="en-US" dirty="0" err="1" smtClean="0"/>
              <a:t>AsParallel</a:t>
            </a:r>
            <a:endParaRPr lang="en-US" dirty="0"/>
          </a:p>
          <a:p>
            <a:pPr lvl="1"/>
            <a:r>
              <a:rPr lang="en-US" dirty="0" smtClean="0"/>
              <a:t>Aggregate, Min, Max, …</a:t>
            </a:r>
          </a:p>
          <a:p>
            <a:pPr lvl="1"/>
            <a:r>
              <a:rPr lang="en-US" dirty="0" err="1" smtClean="0"/>
              <a:t>ForAll</a:t>
            </a:r>
            <a:endParaRPr lang="en-US" dirty="0" smtClean="0"/>
          </a:p>
          <a:p>
            <a:r>
              <a:rPr lang="en-US" dirty="0" smtClean="0"/>
              <a:t>Both support partitioning and max concurrency.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4 </a:t>
            </a:r>
            <a:r>
              <a:rPr lang="en-US" dirty="0" smtClean="0"/>
              <a:t>Additions – </a:t>
            </a:r>
            <a:r>
              <a:rPr lang="en-US" dirty="0" smtClean="0"/>
              <a:t>Parallel and PLINQ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</a:p>
          <a:p>
            <a:pPr lvl="1"/>
            <a:r>
              <a:rPr lang="en-US" dirty="0" err="1" smtClean="0"/>
              <a:t>ConcurrentQueue</a:t>
            </a:r>
            <a:r>
              <a:rPr lang="en-US" dirty="0" smtClean="0"/>
              <a:t>, </a:t>
            </a:r>
            <a:r>
              <a:rPr lang="en-US" dirty="0" err="1" smtClean="0"/>
              <a:t>ConcurrentStack</a:t>
            </a:r>
            <a:r>
              <a:rPr lang="en-US" dirty="0" smtClean="0"/>
              <a:t>, </a:t>
            </a:r>
            <a:r>
              <a:rPr lang="en-US" dirty="0" err="1" smtClean="0"/>
              <a:t>ConcurrentDictionary</a:t>
            </a:r>
            <a:r>
              <a:rPr lang="en-US" dirty="0" smtClean="0"/>
              <a:t>, </a:t>
            </a:r>
            <a:r>
              <a:rPr lang="en-US" dirty="0" err="1" smtClean="0"/>
              <a:t>ConcurrentBag</a:t>
            </a:r>
            <a:endParaRPr lang="en-US" dirty="0" smtClean="0"/>
          </a:p>
          <a:p>
            <a:pPr lvl="1"/>
            <a:r>
              <a:rPr lang="en-US" dirty="0" err="1" smtClean="0"/>
              <a:t>BlockingCollection</a:t>
            </a:r>
            <a:endParaRPr lang="en-US" dirty="0" smtClean="0"/>
          </a:p>
          <a:p>
            <a:r>
              <a:rPr lang="en-US" dirty="0" smtClean="0"/>
              <a:t>New Synchronization Primitives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err="1" smtClean="0"/>
              <a:t>CountdownEvent</a:t>
            </a:r>
            <a:endParaRPr lang="en-US" dirty="0" smtClean="0"/>
          </a:p>
          <a:p>
            <a:pPr lvl="1"/>
            <a:r>
              <a:rPr lang="en-US" dirty="0" err="1" smtClean="0"/>
              <a:t>ManualResetEventSlim</a:t>
            </a:r>
            <a:r>
              <a:rPr lang="en-US" dirty="0" smtClean="0"/>
              <a:t>, </a:t>
            </a:r>
            <a:r>
              <a:rPr lang="en-US" dirty="0" err="1" smtClean="0"/>
              <a:t>SemaphoreSlim</a:t>
            </a:r>
            <a:endParaRPr lang="en-US" dirty="0" smtClean="0"/>
          </a:p>
          <a:p>
            <a:pPr lvl="1"/>
            <a:r>
              <a:rPr lang="en-US" dirty="0" smtClean="0"/>
              <a:t>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</a:t>
            </a:r>
            <a:r>
              <a:rPr lang="en-US"/>
              <a:t>4 </a:t>
            </a:r>
            <a:r>
              <a:rPr lang="en-US" smtClean="0"/>
              <a:t>Additions – </a:t>
            </a:r>
            <a:r>
              <a:rPr lang="en-US" dirty="0" smtClean="0"/>
              <a:t>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Eliminates Continuation Callbacks</a:t>
            </a:r>
          </a:p>
          <a:p>
            <a:pPr lvl="0"/>
            <a:r>
              <a:rPr lang="en-US" dirty="0" smtClean="0"/>
              <a:t>Propagates Exceptions</a:t>
            </a:r>
          </a:p>
          <a:p>
            <a:pPr lvl="0"/>
            <a:r>
              <a:rPr lang="en-US" dirty="0" smtClean="0"/>
              <a:t>Configurable Continuation Context</a:t>
            </a:r>
          </a:p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Exposes asynchronous push based collections.</a:t>
            </a:r>
          </a:p>
          <a:p>
            <a:pPr lvl="1"/>
            <a:r>
              <a:rPr lang="en-US" dirty="0"/>
              <a:t>Perform LINQ queries over event streams.</a:t>
            </a:r>
          </a:p>
          <a:p>
            <a:pPr lvl="1"/>
            <a:r>
              <a:rPr lang="en-US" dirty="0" smtClean="0"/>
              <a:t>Subscribe and process messages.</a:t>
            </a:r>
          </a:p>
          <a:p>
            <a:r>
              <a:rPr lang="en-US" dirty="0" smtClean="0"/>
              <a:t>Dataflow</a:t>
            </a:r>
          </a:p>
          <a:p>
            <a:pPr lvl="1"/>
            <a:r>
              <a:rPr lang="en-US" dirty="0" smtClean="0"/>
              <a:t>Provides ability to build and asynchronous pipeline </a:t>
            </a:r>
            <a:r>
              <a:rPr lang="en-US" dirty="0"/>
              <a:t>of producer/consumers ‘</a:t>
            </a:r>
            <a:r>
              <a:rPr lang="en-US" dirty="0" smtClean="0"/>
              <a:t>blocks.’</a:t>
            </a:r>
            <a:endParaRPr lang="en-US" dirty="0"/>
          </a:p>
          <a:p>
            <a:pPr lvl="1"/>
            <a:r>
              <a:rPr lang="en-US" dirty="0" smtClean="0"/>
              <a:t>Example:  </a:t>
            </a:r>
            <a:r>
              <a:rPr lang="en-US" dirty="0" err="1" smtClean="0"/>
              <a:t>ActionBlock</a:t>
            </a:r>
            <a:r>
              <a:rPr lang="en-US" dirty="0" smtClean="0"/>
              <a:t>&lt;T&gt;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and Dataflow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Email:  </a:t>
            </a:r>
            <a:r>
              <a:rPr lang="en-US" dirty="0" smtClean="0">
                <a:hlinkClick r:id="rId3"/>
              </a:rPr>
              <a:t>erez@taskmatics.com</a:t>
            </a:r>
            <a:endParaRPr lang="en-US" dirty="0" smtClean="0"/>
          </a:p>
          <a:p>
            <a:pPr lvl="1"/>
            <a:r>
              <a:rPr lang="en-US" dirty="0" smtClean="0"/>
              <a:t>Slides and Demos:  </a:t>
            </a:r>
            <a:r>
              <a:rPr lang="en-US" dirty="0" smtClean="0">
                <a:hlinkClick r:id="rId4"/>
              </a:rPr>
              <a:t>http://github.com/taskmatics/evolution-of-threading</a:t>
            </a:r>
            <a:endParaRPr lang="en-US" dirty="0" smtClean="0"/>
          </a:p>
          <a:p>
            <a:pPr lvl="1"/>
            <a:r>
              <a:rPr lang="en-US" dirty="0"/>
              <a:t>Code Camp Talk:  Composing Asynchronous Operations Using TPL </a:t>
            </a:r>
            <a:r>
              <a:rPr lang="en-US" dirty="0" smtClean="0"/>
              <a:t>Dataflow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Taskmatics Scheduler:  </a:t>
            </a:r>
            <a:r>
              <a:rPr lang="en-US" dirty="0" smtClean="0">
                <a:hlinkClick r:id="rId5"/>
              </a:rPr>
              <a:t>http://taskmatics.com/download</a:t>
            </a:r>
            <a:endParaRPr lang="en-US" dirty="0" smtClean="0"/>
          </a:p>
          <a:p>
            <a:pPr lvl="1"/>
            <a:r>
              <a:rPr lang="en-US" dirty="0" smtClean="0"/>
              <a:t>Taskmatics Blog:  </a:t>
            </a:r>
            <a:r>
              <a:rPr lang="en-US" dirty="0" smtClean="0">
                <a:hlinkClick r:id="rId6"/>
              </a:rPr>
              <a:t>http://taskmatics.com/blog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Threading and Synchronization</a:t>
            </a:r>
          </a:p>
          <a:p>
            <a:r>
              <a:rPr lang="en-US" dirty="0" smtClean="0"/>
              <a:t>Benefits and Pitfalls of Threading</a:t>
            </a:r>
          </a:p>
          <a:p>
            <a:r>
              <a:rPr lang="en-US" dirty="0" smtClean="0"/>
              <a:t>Threads and the Thread Pool</a:t>
            </a:r>
          </a:p>
          <a:p>
            <a:r>
              <a:rPr lang="en-US" dirty="0" smtClean="0"/>
              <a:t>Synchronization Primitives</a:t>
            </a:r>
          </a:p>
          <a:p>
            <a:r>
              <a:rPr lang="en-US" dirty="0" smtClean="0"/>
              <a:t>Tasks, Parallel, PLINQ and Other .NET 4 Additions</a:t>
            </a:r>
          </a:p>
          <a:p>
            <a:r>
              <a:rPr lang="en-US" dirty="0" smtClean="0"/>
              <a:t>Async/Await</a:t>
            </a:r>
          </a:p>
          <a:p>
            <a:r>
              <a:rPr lang="en-US" dirty="0" smtClean="0"/>
              <a:t>Rx and Dataflow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Execution</a:t>
            </a:r>
          </a:p>
          <a:p>
            <a:r>
              <a:rPr lang="en-US" dirty="0" smtClean="0"/>
              <a:t>Can Be Parallelized</a:t>
            </a:r>
          </a:p>
          <a:p>
            <a:r>
              <a:rPr lang="en-US" dirty="0" smtClean="0"/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Safe Sharing of Memory and Resources</a:t>
            </a:r>
          </a:p>
          <a:p>
            <a:r>
              <a:rPr lang="en-US" dirty="0" smtClean="0"/>
              <a:t>Coordinating Multiple Threads of Execution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Synchronization?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User Interface</a:t>
            </a:r>
          </a:p>
          <a:p>
            <a:r>
              <a:rPr lang="en-US" dirty="0" smtClean="0"/>
              <a:t>Make Use of Multiple Cores</a:t>
            </a:r>
          </a:p>
          <a:p>
            <a:r>
              <a:rPr lang="en-US" dirty="0"/>
              <a:t>Concurrently Handle Multiple Requests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Oversubscription</a:t>
            </a:r>
          </a:p>
          <a:p>
            <a:pPr lvl="0"/>
            <a:r>
              <a:rPr lang="en-US" dirty="0"/>
              <a:t>Hard to </a:t>
            </a:r>
            <a:r>
              <a:rPr lang="en-US" dirty="0" smtClean="0"/>
              <a:t>Synchronize</a:t>
            </a:r>
          </a:p>
          <a:p>
            <a:r>
              <a:rPr lang="en-US" dirty="0"/>
              <a:t>Hard to </a:t>
            </a:r>
            <a:r>
              <a:rPr lang="en-US" dirty="0" smtClean="0"/>
              <a:t>Debug</a:t>
            </a:r>
          </a:p>
          <a:p>
            <a:r>
              <a:rPr lang="en-US" dirty="0"/>
              <a:t>Cross-Thread </a:t>
            </a:r>
            <a:r>
              <a:rPr lang="en-US" dirty="0" smtClean="0"/>
              <a:t>Marshalling Exceptions</a:t>
            </a:r>
          </a:p>
          <a:p>
            <a:r>
              <a:rPr lang="en-US" dirty="0"/>
              <a:t>Unhandled Exceptions </a:t>
            </a:r>
          </a:p>
          <a:p>
            <a:pPr lvl="0"/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Thread Class</a:t>
            </a:r>
          </a:p>
          <a:p>
            <a:pPr lvl="1"/>
            <a:r>
              <a:rPr lang="en-US" dirty="0" err="1"/>
              <a:t>IsBackground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Abort</a:t>
            </a:r>
          </a:p>
          <a:p>
            <a:pPr lvl="0"/>
            <a:r>
              <a:rPr lang="en-US" dirty="0" err="1" smtClean="0"/>
              <a:t>ThreadPool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QueueUserWorkItem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the Thread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Monitor/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err="1" smtClean="0"/>
              <a:t>ReaderWriterLock</a:t>
            </a:r>
            <a:endParaRPr lang="en-US" dirty="0" smtClean="0"/>
          </a:p>
          <a:p>
            <a:pPr lvl="1"/>
            <a:r>
              <a:rPr lang="en-US" dirty="0" smtClean="0"/>
              <a:t>Semaphore</a:t>
            </a:r>
          </a:p>
          <a:p>
            <a:r>
              <a:rPr lang="en-US" dirty="0" smtClean="0"/>
              <a:t>Signaling</a:t>
            </a:r>
          </a:p>
          <a:p>
            <a:pPr lvl="1"/>
            <a:r>
              <a:rPr lang="en-US" dirty="0" err="1" smtClean="0"/>
              <a:t>ManualResetEvent</a:t>
            </a:r>
            <a:endParaRPr lang="en-US" dirty="0" smtClean="0"/>
          </a:p>
          <a:p>
            <a:pPr lvl="1"/>
            <a:r>
              <a:rPr lang="en-US" dirty="0" err="1" smtClean="0"/>
              <a:t>AutoResetEvent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</p:spTree>
    <p:extLst>
      <p:ext uri="{BB962C8B-B14F-4D97-AF65-F5344CB8AC3E}">
        <p14:creationId xmlns:p14="http://schemas.microsoft.com/office/powerpoint/2010/main" val="26387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for Asynchronous Operations</a:t>
            </a:r>
          </a:p>
          <a:p>
            <a:pPr lvl="1"/>
            <a:r>
              <a:rPr lang="en-US" dirty="0" smtClean="0"/>
              <a:t>CPU Bound</a:t>
            </a:r>
          </a:p>
          <a:p>
            <a:pPr lvl="1"/>
            <a:r>
              <a:rPr lang="en-US" dirty="0" smtClean="0"/>
              <a:t>IO Bound</a:t>
            </a:r>
          </a:p>
          <a:p>
            <a:pPr lvl="1"/>
            <a:r>
              <a:rPr lang="en-US" dirty="0" smtClean="0"/>
              <a:t>Other - </a:t>
            </a:r>
            <a:r>
              <a:rPr lang="en-US" dirty="0" err="1" smtClean="0"/>
              <a:t>TaskCompletionSource</a:t>
            </a:r>
            <a:endParaRPr lang="en-US" dirty="0" smtClean="0"/>
          </a:p>
          <a:p>
            <a:r>
              <a:rPr lang="en-US" dirty="0" smtClean="0"/>
              <a:t>Cooperative Cancellation</a:t>
            </a:r>
          </a:p>
          <a:p>
            <a:r>
              <a:rPr lang="en-US" dirty="0" smtClean="0"/>
              <a:t>Robust Error Handling</a:t>
            </a:r>
          </a:p>
          <a:p>
            <a:r>
              <a:rPr lang="en-US" dirty="0" smtClean="0"/>
              <a:t>Synchronization through Continuations, Blocking and Awaiting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Additions –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540</Words>
  <Application>Microsoft Office PowerPoint</Application>
  <PresentationFormat>Widescreen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Threading Your Way – The Evolution of Threading in .NET</vt:lpstr>
      <vt:lpstr>Lineup</vt:lpstr>
      <vt:lpstr>What is a Thread?</vt:lpstr>
      <vt:lpstr>What is Synchronization?</vt:lpstr>
      <vt:lpstr>Benefits of Threading</vt:lpstr>
      <vt:lpstr>Pitfalls of Threading</vt:lpstr>
      <vt:lpstr>Threads and the Thread Pool</vt:lpstr>
      <vt:lpstr>Synchronization Primitives</vt:lpstr>
      <vt:lpstr>.NET 4 Additions – Tasks</vt:lpstr>
      <vt:lpstr>.NET 4 Additions – Parallel and PLINQ</vt:lpstr>
      <vt:lpstr>.NET 4 Additions – Other Features</vt:lpstr>
      <vt:lpstr>Async/Await</vt:lpstr>
      <vt:lpstr>Rx and Dataflow</vt:lpstr>
      <vt:lpstr>Demos…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2014-01-16T23:42:55Z</dcterms:created>
  <dcterms:modified xsi:type="dcterms:W3CDTF">2014-01-23T13:57:51Z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