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8"/>
  </p:notesMasterIdLst>
  <p:handoutMasterIdLst>
    <p:handoutMasterId r:id="rId19"/>
  </p:handoutMasterIdLst>
  <p:sldIdLst>
    <p:sldId id="257" r:id="rId3"/>
    <p:sldId id="258" r:id="rId4"/>
    <p:sldId id="259" r:id="rId5"/>
    <p:sldId id="271" r:id="rId6"/>
    <p:sldId id="26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90" autoAdjust="0"/>
    <p:restoredTop sz="59732" autoAdjust="0"/>
  </p:normalViewPr>
  <p:slideViewPr>
    <p:cSldViewPr snapToGrid="0">
      <p:cViewPr varScale="1">
        <p:scale>
          <a:sx n="76" d="100"/>
          <a:sy n="76" d="100"/>
        </p:scale>
        <p:origin x="1560" y="8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Thank You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Welcome</a:t>
            </a:r>
            <a:r>
              <a:rPr lang="en-US" baseline="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Name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App and Clients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Taskmatics Scheduler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Fully extensible task scheduling engine made specifically for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developers.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smtClean="0"/>
              <a:t>Excited.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Entering beta.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Download, feedback.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More info, download link.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Questions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of threading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Use of TPL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89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72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7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based – UI events (keystrokes - autocomplete) or streamed data (stock price updates -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LINQ – Where, Select or even Throttle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Subscribe – push data to UI (keystrokes -&gt; autocomplete list, stocks prices -&gt; update chart and labels).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Dataflow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 pipelines –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Customizable – configure flow, concurrency, behavior.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78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12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83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Unit of Execution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Set</a:t>
            </a:r>
            <a:r>
              <a:rPr lang="en-US" baseline="0" dirty="0" smtClean="0"/>
              <a:t> of instructions to be run by processor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Parallelization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Time slicing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Multi-core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Stack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Keeps tracks</a:t>
            </a:r>
            <a:r>
              <a:rPr lang="en-US" baseline="0" dirty="0" smtClean="0"/>
              <a:t> of location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Stores local variables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Safe</a:t>
            </a:r>
            <a:r>
              <a:rPr lang="en-US" baseline="0" dirty="0" smtClean="0"/>
              <a:t> Sharing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File access – Large file, stream data in and process records.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Database access – Stream data in.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Coordination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Taskmatics – Holds off events for dispatching new tasks until startup is complete.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14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Responsive User Interface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Locked</a:t>
            </a:r>
            <a:r>
              <a:rPr lang="en-US" baseline="0" dirty="0" smtClean="0"/>
              <a:t> UI when clicking button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Multiple Cores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Divide and Conquer – Processing a feed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Multiple Requests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Taskmatics – UI requests,</a:t>
            </a:r>
            <a:r>
              <a:rPr lang="en-US" baseline="0" dirty="0" smtClean="0"/>
              <a:t> triggering tasks, status updates and logging from tasks.</a:t>
            </a:r>
            <a:endParaRPr lang="en-US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Over</a:t>
            </a:r>
            <a:r>
              <a:rPr lang="en-US" baseline="0" dirty="0" smtClean="0"/>
              <a:t>subscription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High memory consumption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Excessive Amount of Context Switching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to Synchronize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Deadlocks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Races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to Debug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to step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through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to visualize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25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97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7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erez@taskmatics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askmatics.com/blog" TargetMode="External"/><Relationship Id="rId5" Type="http://schemas.openxmlformats.org/officeDocument/2006/relationships/hyperlink" Target="http://taskmatics.com/download" TargetMode="External"/><Relationship Id="rId4" Type="http://schemas.openxmlformats.org/officeDocument/2006/relationships/hyperlink" Target="http://github.com/taskmatics/evolution-of-thread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Erez</a:t>
            </a:r>
            <a:r>
              <a:rPr lang="en-US" dirty="0" smtClean="0"/>
              <a:t> </a:t>
            </a:r>
            <a:r>
              <a:rPr lang="en-US" dirty="0" err="1" smtClean="0"/>
              <a:t>Testiler</a:t>
            </a:r>
            <a:endParaRPr lang="en-US" dirty="0" smtClean="0"/>
          </a:p>
          <a:p>
            <a:r>
              <a:rPr lang="en-US" dirty="0" smtClean="0"/>
              <a:t>Taskmatics, Inc.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71700"/>
            <a:ext cx="11277600" cy="1509713"/>
          </a:xfrm>
        </p:spPr>
        <p:txBody>
          <a:bodyPr/>
          <a:lstStyle/>
          <a:p>
            <a:r>
              <a:rPr lang="en-US" b="1" dirty="0"/>
              <a:t>Threading Your Way – The Evolution of Threading in .NET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  <a:p>
            <a:pPr lvl="1"/>
            <a:r>
              <a:rPr lang="en-US" dirty="0" smtClean="0"/>
              <a:t>For/</a:t>
            </a:r>
            <a:r>
              <a:rPr lang="en-US" dirty="0" err="1" smtClean="0"/>
              <a:t>ForEach</a:t>
            </a:r>
            <a:endParaRPr lang="en-US" dirty="0" smtClean="0"/>
          </a:p>
          <a:p>
            <a:pPr lvl="1"/>
            <a:r>
              <a:rPr lang="en-US" dirty="0" smtClean="0"/>
              <a:t>Invoke</a:t>
            </a:r>
          </a:p>
          <a:p>
            <a:r>
              <a:rPr lang="en-US" dirty="0" smtClean="0"/>
              <a:t>PLINQ</a:t>
            </a:r>
          </a:p>
          <a:p>
            <a:pPr lvl="1"/>
            <a:r>
              <a:rPr lang="en-US" dirty="0" err="1" smtClean="0"/>
              <a:t>AsParallel</a:t>
            </a:r>
            <a:endParaRPr lang="en-US" dirty="0"/>
          </a:p>
          <a:p>
            <a:pPr lvl="1"/>
            <a:r>
              <a:rPr lang="en-US" dirty="0" smtClean="0"/>
              <a:t>Aggregate, Min, Max, …</a:t>
            </a:r>
          </a:p>
          <a:p>
            <a:pPr lvl="1"/>
            <a:r>
              <a:rPr lang="en-US" dirty="0" err="1" smtClean="0"/>
              <a:t>ForAll</a:t>
            </a:r>
            <a:endParaRPr lang="en-US" dirty="0" smtClean="0"/>
          </a:p>
          <a:p>
            <a:r>
              <a:rPr lang="en-US" dirty="0" smtClean="0"/>
              <a:t>Both support partitioning and max concurrency.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4 </a:t>
            </a:r>
            <a:r>
              <a:rPr lang="en-US" dirty="0" smtClean="0"/>
              <a:t>Additions – </a:t>
            </a:r>
            <a:r>
              <a:rPr lang="en-US" dirty="0" smtClean="0"/>
              <a:t>Parallel and PLINQ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Concurrent Collections</a:t>
            </a:r>
          </a:p>
          <a:p>
            <a:pPr lvl="1"/>
            <a:r>
              <a:rPr lang="en-US" dirty="0" err="1" smtClean="0"/>
              <a:t>ConcurrentQueue</a:t>
            </a:r>
            <a:r>
              <a:rPr lang="en-US" dirty="0" smtClean="0"/>
              <a:t>, </a:t>
            </a:r>
            <a:r>
              <a:rPr lang="en-US" dirty="0" err="1" smtClean="0"/>
              <a:t>ConcurrentStack</a:t>
            </a:r>
            <a:r>
              <a:rPr lang="en-US" dirty="0" smtClean="0"/>
              <a:t>, </a:t>
            </a:r>
            <a:r>
              <a:rPr lang="en-US" dirty="0" err="1" smtClean="0"/>
              <a:t>ConcurrentDictionary</a:t>
            </a:r>
            <a:r>
              <a:rPr lang="en-US" dirty="0" smtClean="0"/>
              <a:t>, </a:t>
            </a:r>
            <a:r>
              <a:rPr lang="en-US" dirty="0" err="1" smtClean="0"/>
              <a:t>ConcurrentBag</a:t>
            </a:r>
            <a:endParaRPr lang="en-US" dirty="0" smtClean="0"/>
          </a:p>
          <a:p>
            <a:pPr lvl="1"/>
            <a:r>
              <a:rPr lang="en-US" dirty="0" err="1" smtClean="0"/>
              <a:t>BlockingCollection</a:t>
            </a:r>
            <a:endParaRPr lang="en-US" dirty="0" smtClean="0"/>
          </a:p>
          <a:p>
            <a:r>
              <a:rPr lang="en-US" dirty="0" smtClean="0"/>
              <a:t>New Synchronization Primitives</a:t>
            </a:r>
          </a:p>
          <a:p>
            <a:pPr lvl="1"/>
            <a:r>
              <a:rPr lang="en-US" dirty="0" smtClean="0"/>
              <a:t>Barrier</a:t>
            </a:r>
          </a:p>
          <a:p>
            <a:pPr lvl="1"/>
            <a:r>
              <a:rPr lang="en-US" dirty="0" err="1" smtClean="0"/>
              <a:t>CountdownEvent</a:t>
            </a:r>
            <a:endParaRPr lang="en-US" dirty="0" smtClean="0"/>
          </a:p>
          <a:p>
            <a:pPr lvl="1"/>
            <a:r>
              <a:rPr lang="en-US" dirty="0" err="1" smtClean="0"/>
              <a:t>ManualResetEventSlim</a:t>
            </a:r>
            <a:r>
              <a:rPr lang="en-US" dirty="0" smtClean="0"/>
              <a:t>, </a:t>
            </a:r>
            <a:r>
              <a:rPr lang="en-US" dirty="0" err="1" smtClean="0"/>
              <a:t>SemaphoreSlim</a:t>
            </a:r>
            <a:endParaRPr lang="en-US" dirty="0" smtClean="0"/>
          </a:p>
          <a:p>
            <a:pPr lvl="1"/>
            <a:r>
              <a:rPr lang="en-US" dirty="0" smtClean="0"/>
              <a:t>And Others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4 </a:t>
            </a:r>
            <a:r>
              <a:rPr lang="en-US" dirty="0" smtClean="0"/>
              <a:t>Additions – </a:t>
            </a:r>
            <a:r>
              <a:rPr lang="en-US" dirty="0" smtClean="0"/>
              <a:t>Other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0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Eliminates Continuation Callbacks</a:t>
            </a:r>
          </a:p>
          <a:p>
            <a:pPr lvl="0"/>
            <a:r>
              <a:rPr lang="en-US" dirty="0" smtClean="0"/>
              <a:t>Propagates Exceptions</a:t>
            </a:r>
          </a:p>
          <a:p>
            <a:pPr lvl="0"/>
            <a:r>
              <a:rPr lang="en-US" dirty="0" smtClean="0"/>
              <a:t>Configurable Continuation Context</a:t>
            </a:r>
          </a:p>
          <a:p>
            <a:pPr lvl="0"/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Async/Await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Rx</a:t>
            </a:r>
          </a:p>
          <a:p>
            <a:pPr lvl="1"/>
            <a:r>
              <a:rPr lang="en-US" dirty="0" smtClean="0"/>
              <a:t>Exposes asynchronous push based collections.</a:t>
            </a:r>
          </a:p>
          <a:p>
            <a:pPr lvl="1"/>
            <a:r>
              <a:rPr lang="en-US" dirty="0"/>
              <a:t>Perform LINQ queries over event streams.</a:t>
            </a:r>
          </a:p>
          <a:p>
            <a:pPr lvl="1"/>
            <a:r>
              <a:rPr lang="en-US" dirty="0" smtClean="0"/>
              <a:t>Subscribe and process messages.</a:t>
            </a:r>
          </a:p>
          <a:p>
            <a:r>
              <a:rPr lang="en-US" dirty="0" smtClean="0"/>
              <a:t>Dataflow</a:t>
            </a:r>
          </a:p>
          <a:p>
            <a:pPr lvl="1"/>
            <a:r>
              <a:rPr lang="en-US" dirty="0" smtClean="0"/>
              <a:t>Provides ability to build and asynchronous pipeline </a:t>
            </a:r>
            <a:r>
              <a:rPr lang="en-US" dirty="0"/>
              <a:t>of producer/consumers ‘</a:t>
            </a:r>
            <a:r>
              <a:rPr lang="en-US" dirty="0" smtClean="0"/>
              <a:t>blocks.’</a:t>
            </a:r>
            <a:endParaRPr lang="en-US" dirty="0"/>
          </a:p>
          <a:p>
            <a:pPr lvl="1"/>
            <a:r>
              <a:rPr lang="en-US" dirty="0" smtClean="0"/>
              <a:t>Example:  </a:t>
            </a:r>
            <a:r>
              <a:rPr lang="en-US" dirty="0" err="1" smtClean="0"/>
              <a:t>ActionBlock</a:t>
            </a:r>
            <a:r>
              <a:rPr lang="en-US" dirty="0" smtClean="0"/>
              <a:t>&lt;T&gt;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 and Dataflow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0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8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Email:  </a:t>
            </a:r>
            <a:r>
              <a:rPr lang="en-US" dirty="0" smtClean="0">
                <a:hlinkClick r:id="rId3"/>
              </a:rPr>
              <a:t>erez@taskmatics.com</a:t>
            </a:r>
            <a:endParaRPr lang="en-US" dirty="0" smtClean="0"/>
          </a:p>
          <a:p>
            <a:pPr lvl="1"/>
            <a:r>
              <a:rPr lang="en-US" dirty="0" smtClean="0"/>
              <a:t>Slides and Demos:  </a:t>
            </a:r>
            <a:r>
              <a:rPr lang="en-US" dirty="0" smtClean="0">
                <a:hlinkClick r:id="rId4"/>
              </a:rPr>
              <a:t>http://github.com/taskmatics/evolution-of-threading</a:t>
            </a:r>
            <a:endParaRPr lang="en-US" dirty="0" smtClean="0"/>
          </a:p>
          <a:p>
            <a:pPr lvl="1"/>
            <a:r>
              <a:rPr lang="en-US" dirty="0"/>
              <a:t>Code Camp Talk:  Composing Asynchronous Operations Using TPL </a:t>
            </a:r>
            <a:r>
              <a:rPr lang="en-US" dirty="0" smtClean="0"/>
              <a:t>Dataflow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Taskmatics Scheduler:  </a:t>
            </a:r>
            <a:r>
              <a:rPr lang="en-US" dirty="0" smtClean="0">
                <a:hlinkClick r:id="rId5"/>
              </a:rPr>
              <a:t>http://taskmatics.com/download</a:t>
            </a:r>
            <a:endParaRPr lang="en-US" dirty="0" smtClean="0"/>
          </a:p>
          <a:p>
            <a:pPr lvl="1"/>
            <a:r>
              <a:rPr lang="en-US" dirty="0" smtClean="0"/>
              <a:t>Taskmatics Blog:  </a:t>
            </a:r>
            <a:r>
              <a:rPr lang="en-US" dirty="0" smtClean="0">
                <a:hlinkClick r:id="rId6"/>
              </a:rPr>
              <a:t>http://taskmatics.com/blog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Threading and Synchronization</a:t>
            </a:r>
          </a:p>
          <a:p>
            <a:r>
              <a:rPr lang="en-US" dirty="0" smtClean="0"/>
              <a:t>Benefits and Pitfalls of Threading</a:t>
            </a:r>
          </a:p>
          <a:p>
            <a:r>
              <a:rPr lang="en-US" dirty="0" smtClean="0"/>
              <a:t>Threads and the Thread Pool</a:t>
            </a:r>
          </a:p>
          <a:p>
            <a:r>
              <a:rPr lang="en-US" dirty="0" smtClean="0"/>
              <a:t>Synchronization Primitives</a:t>
            </a:r>
          </a:p>
          <a:p>
            <a:r>
              <a:rPr lang="en-US" dirty="0" smtClean="0"/>
              <a:t>Tasks, Parallel, PLINQ and Other .NET 4 Additions</a:t>
            </a:r>
          </a:p>
          <a:p>
            <a:r>
              <a:rPr lang="en-US" dirty="0" smtClean="0"/>
              <a:t>Async/Await</a:t>
            </a:r>
          </a:p>
          <a:p>
            <a:r>
              <a:rPr lang="en-US" dirty="0" smtClean="0"/>
              <a:t>Rx and Dataflow</a:t>
            </a:r>
          </a:p>
          <a:p>
            <a:r>
              <a:rPr lang="en-US" dirty="0" smtClean="0"/>
              <a:t>Demos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of Execution</a:t>
            </a:r>
          </a:p>
          <a:p>
            <a:r>
              <a:rPr lang="en-US" dirty="0" smtClean="0"/>
              <a:t>Multi-tasking and Parallelization</a:t>
            </a:r>
            <a:endParaRPr lang="en-US" dirty="0" smtClean="0"/>
          </a:p>
          <a:p>
            <a:r>
              <a:rPr lang="en-US" dirty="0" smtClean="0"/>
              <a:t>Stack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Thread?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Safe Sharing of Memory and Resources</a:t>
            </a:r>
          </a:p>
          <a:p>
            <a:r>
              <a:rPr lang="en-US" dirty="0" smtClean="0"/>
              <a:t>Coordinating Multiple Threads of Execution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Synchronization?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5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Responsive User Interface</a:t>
            </a:r>
          </a:p>
          <a:p>
            <a:r>
              <a:rPr lang="en-US" dirty="0" smtClean="0"/>
              <a:t>Make Use of Multiple Cores</a:t>
            </a:r>
          </a:p>
          <a:p>
            <a:r>
              <a:rPr lang="en-US" dirty="0"/>
              <a:t>Concurrently Handle Multiple Requests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Oversubscription</a:t>
            </a:r>
          </a:p>
          <a:p>
            <a:pPr lvl="0"/>
            <a:r>
              <a:rPr lang="en-US" dirty="0"/>
              <a:t>Hard to </a:t>
            </a:r>
            <a:r>
              <a:rPr lang="en-US" dirty="0" smtClean="0"/>
              <a:t>Synchronize</a:t>
            </a:r>
          </a:p>
          <a:p>
            <a:r>
              <a:rPr lang="en-US" dirty="0"/>
              <a:t>Hard to </a:t>
            </a:r>
            <a:r>
              <a:rPr lang="en-US" dirty="0" smtClean="0"/>
              <a:t>Debug</a:t>
            </a:r>
          </a:p>
          <a:p>
            <a:r>
              <a:rPr lang="en-US" dirty="0"/>
              <a:t>Cross-Thread </a:t>
            </a:r>
            <a:r>
              <a:rPr lang="en-US" dirty="0" smtClean="0"/>
              <a:t>Marshalling Exceptions</a:t>
            </a:r>
          </a:p>
          <a:p>
            <a:r>
              <a:rPr lang="en-US" dirty="0"/>
              <a:t>Unhandled Exceptions </a:t>
            </a:r>
          </a:p>
          <a:p>
            <a:pPr lvl="0"/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 of 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Thread Class</a:t>
            </a:r>
          </a:p>
          <a:p>
            <a:pPr lvl="1"/>
            <a:r>
              <a:rPr lang="en-US" dirty="0" err="1"/>
              <a:t>IsBackground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Start</a:t>
            </a:r>
          </a:p>
          <a:p>
            <a:pPr lvl="1"/>
            <a:r>
              <a:rPr lang="en-US" dirty="0" smtClean="0"/>
              <a:t>Join</a:t>
            </a:r>
          </a:p>
          <a:p>
            <a:pPr lvl="1"/>
            <a:r>
              <a:rPr lang="en-US" dirty="0" smtClean="0"/>
              <a:t>Abort</a:t>
            </a:r>
          </a:p>
          <a:p>
            <a:pPr lvl="0"/>
            <a:r>
              <a:rPr lang="en-US" dirty="0" err="1" smtClean="0"/>
              <a:t>ThreadPool</a:t>
            </a:r>
            <a:r>
              <a:rPr lang="en-US" dirty="0" smtClean="0"/>
              <a:t> Class</a:t>
            </a:r>
          </a:p>
          <a:p>
            <a:pPr lvl="1"/>
            <a:r>
              <a:rPr lang="en-US" dirty="0" err="1" smtClean="0"/>
              <a:t>QueueUserWorkItem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and the Thread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5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Locking</a:t>
            </a:r>
          </a:p>
          <a:p>
            <a:pPr lvl="1"/>
            <a:r>
              <a:rPr lang="en-US" dirty="0" smtClean="0"/>
              <a:t>Monitor/</a:t>
            </a:r>
            <a:r>
              <a:rPr lang="en-US" dirty="0" err="1" smtClean="0"/>
              <a:t>Mutex</a:t>
            </a:r>
            <a:endParaRPr lang="en-US" dirty="0" smtClean="0"/>
          </a:p>
          <a:p>
            <a:pPr lvl="1"/>
            <a:r>
              <a:rPr lang="en-US" dirty="0" err="1" smtClean="0"/>
              <a:t>ReaderWriterLock</a:t>
            </a:r>
            <a:endParaRPr lang="en-US" dirty="0" smtClean="0"/>
          </a:p>
          <a:p>
            <a:pPr lvl="1"/>
            <a:r>
              <a:rPr lang="en-US" dirty="0" smtClean="0"/>
              <a:t>Semaphore</a:t>
            </a:r>
          </a:p>
          <a:p>
            <a:r>
              <a:rPr lang="en-US" dirty="0" smtClean="0"/>
              <a:t>Signaling</a:t>
            </a:r>
          </a:p>
          <a:p>
            <a:pPr lvl="1"/>
            <a:r>
              <a:rPr lang="en-US" dirty="0" err="1"/>
              <a:t>AutoResetEvent</a:t>
            </a:r>
            <a:endParaRPr lang="en-US" dirty="0"/>
          </a:p>
          <a:p>
            <a:pPr lvl="1"/>
            <a:r>
              <a:rPr lang="en-US" dirty="0" err="1" smtClean="0"/>
              <a:t>ManualResetEvent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Primitives</a:t>
            </a:r>
          </a:p>
        </p:txBody>
      </p:sp>
    </p:spTree>
    <p:extLst>
      <p:ext uri="{BB962C8B-B14F-4D97-AF65-F5344CB8AC3E}">
        <p14:creationId xmlns:p14="http://schemas.microsoft.com/office/powerpoint/2010/main" val="263878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 for Asynchronous Operations</a:t>
            </a:r>
          </a:p>
          <a:p>
            <a:pPr lvl="1"/>
            <a:r>
              <a:rPr lang="en-US" dirty="0" smtClean="0"/>
              <a:t>CPU Bound</a:t>
            </a:r>
          </a:p>
          <a:p>
            <a:pPr lvl="1"/>
            <a:r>
              <a:rPr lang="en-US" dirty="0" smtClean="0"/>
              <a:t>IO Bound</a:t>
            </a:r>
          </a:p>
          <a:p>
            <a:pPr lvl="1"/>
            <a:r>
              <a:rPr lang="en-US" dirty="0" smtClean="0"/>
              <a:t>Other - </a:t>
            </a:r>
            <a:r>
              <a:rPr lang="en-US" dirty="0" err="1" smtClean="0"/>
              <a:t>TaskCompletionSource</a:t>
            </a:r>
            <a:endParaRPr lang="en-US" dirty="0" smtClean="0"/>
          </a:p>
          <a:p>
            <a:r>
              <a:rPr lang="en-US" dirty="0" smtClean="0"/>
              <a:t>Robust </a:t>
            </a:r>
            <a:r>
              <a:rPr lang="en-US" dirty="0" smtClean="0"/>
              <a:t>Error Handling</a:t>
            </a:r>
          </a:p>
          <a:p>
            <a:r>
              <a:rPr lang="en-US" dirty="0" smtClean="0"/>
              <a:t>Synchronization through Continuations, Blocking and </a:t>
            </a:r>
            <a:r>
              <a:rPr lang="en-US" dirty="0" smtClean="0"/>
              <a:t>Awaiting</a:t>
            </a:r>
          </a:p>
          <a:p>
            <a:r>
              <a:rPr lang="en-US" dirty="0"/>
              <a:t>Cooperative </a:t>
            </a:r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4 Additions – </a:t>
            </a:r>
            <a:r>
              <a:rPr lang="en-US" dirty="0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540</Words>
  <Application>Microsoft Office PowerPoint</Application>
  <PresentationFormat>Widescreen</PresentationFormat>
  <Paragraphs>156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Georgia</vt:lpstr>
      <vt:lpstr>Wingdings 2</vt:lpstr>
      <vt:lpstr>Training presentation</vt:lpstr>
      <vt:lpstr>Threading Your Way – The Evolution of Threading in .NET</vt:lpstr>
      <vt:lpstr>Lineup</vt:lpstr>
      <vt:lpstr>What is a Thread?</vt:lpstr>
      <vt:lpstr>What is Synchronization?</vt:lpstr>
      <vt:lpstr>Benefits of Threading</vt:lpstr>
      <vt:lpstr>Pitfalls of Threading</vt:lpstr>
      <vt:lpstr>Threads and the Thread Pool</vt:lpstr>
      <vt:lpstr>Synchronization Primitives</vt:lpstr>
      <vt:lpstr>.NET 4 Additions – Tasks</vt:lpstr>
      <vt:lpstr>.NET 4 Additions – Parallel and PLINQ</vt:lpstr>
      <vt:lpstr>.NET 4 Additions – Other Features</vt:lpstr>
      <vt:lpstr>Async/Await</vt:lpstr>
      <vt:lpstr>Rx and Dataflow</vt:lpstr>
      <vt:lpstr>Demos…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2014-01-16T23:42:55Z</dcterms:created>
  <dcterms:modified xsi:type="dcterms:W3CDTF">2014-01-23T19:58:09Z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