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34" r:id="rId5"/>
    <p:sldId id="316" r:id="rId6"/>
    <p:sldId id="350" r:id="rId7"/>
    <p:sldId id="351" r:id="rId8"/>
    <p:sldId id="361" r:id="rId9"/>
    <p:sldId id="337" r:id="rId10"/>
    <p:sldId id="343" r:id="rId11"/>
    <p:sldId id="342" r:id="rId12"/>
    <p:sldId id="346" r:id="rId13"/>
    <p:sldId id="328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73E"/>
    <a:srgbClr val="F3703A"/>
    <a:srgbClr val="E03A3E"/>
    <a:srgbClr val="002B5C"/>
    <a:srgbClr val="FFD520"/>
    <a:srgbClr val="B4975A"/>
    <a:srgbClr val="552583"/>
    <a:srgbClr val="86C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5E411-C3C0-2533-B989-94C3429E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E512E-5C31-21B1-118D-66B6BB4A8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8F18C-8C0C-F623-FA14-EF1F74350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E9D1-2DDF-D44F-5F52-18D916651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1B17-3E84-82D2-DB73-344EE21F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6F629-EC45-5CDB-B825-54405B625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5B30E-BB11-EAE7-291F-484841C18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8F455-B2A8-7D98-A200-F7F244BFF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63B67-8E03-02DD-DCF9-50B29861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1E8CC-E6BD-0BDD-F0EB-6AE551353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BB3C0-E47D-5885-5B6B-0680069D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F550-50B8-5F04-0609-C737D21A9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0">
              <a:srgbClr val="B4975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.powerbi.com/view?r=eyJrIjoiYTUxYzIxMGMtOTk2Ni00OGYyLWE5ZTktMzJjOGUwMTY0YTQ1IiwidCI6IjEwMWRhNTg3LTE4NDMtNGY1Mi04YjhhLTE3YjA2OWM2NmQzMyIsImMiOjJ9&amp;pageName=24513077281eeca1429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powerbi.com/view?r=eyJrIjoiYTUxYzIxMGMtOTk2Ni00OGYyLWE5ZTktMzJjOGUwMTY0YTQ1IiwidCI6IjEwMWRhNTg3LTE4NDMtNGY1Mi04YjhhLTE3YjA2OWM2NmQzMyIsImMiOjJ9&amp;pageName=47c5768f7678c0376e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.powerbi.com/view?r=eyJrIjoiYTUxYzIxMGMtOTk2Ni00OGYyLWE5ZTktMzJjOGUwMTY0YTQ1IiwidCI6IjEwMWRhNTg3LTE4NDMtNGY1Mi04YjhhLTE3YjA2OWM2NmQzMyIsImMiOjJ9&amp;pageName=aac3e4f4e4893352c6a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pPr algn="ctr"/>
            <a:r>
              <a:rPr lang="en-US" sz="5400" dirty="0"/>
              <a:t>Insight into the WNBA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8AE6B3-446E-FA36-6D40-0B56CBD8C41D}"/>
              </a:ext>
            </a:extLst>
          </p:cNvPr>
          <p:cNvSpPr txBox="1">
            <a:spLocks/>
          </p:cNvSpPr>
          <p:nvPr/>
        </p:nvSpPr>
        <p:spPr>
          <a:xfrm>
            <a:off x="7315198" y="4813487"/>
            <a:ext cx="3037842" cy="11097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March 6, 2025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By Tasleem M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E3173E"/>
            </a:gs>
            <a:gs pos="21000">
              <a:srgbClr val="B4975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58" y="1943609"/>
            <a:ext cx="4663440" cy="4621783"/>
          </a:xfrm>
        </p:spPr>
        <p:txBody>
          <a:bodyPr/>
          <a:lstStyle/>
          <a:p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 recent years, the WNBA has experienced historic growth within the sport. So, what factors are contributing to its success, and what can we expect moving forward?</a:t>
            </a:r>
          </a:p>
          <a:p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An analysis of game statistics and attendance reveals that player popularity plays a significant role in fan engagement. While competitive teams certainly encourage fan investment, it is the presence of popular players that drives a higher level of involvement.</a:t>
            </a:r>
          </a:p>
          <a:p>
            <a:r>
              <a:rPr lang="en-US" sz="1800" dirty="0">
                <a:solidFill>
                  <a:srgbClr val="010101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Fostering and leveraging the appeal of these popular players will be crucial to the WNBA’s continued success.</a:t>
            </a:r>
            <a:endParaRPr lang="en-US" dirty="0">
              <a:solidFill>
                <a:srgbClr val="01010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99" b="9999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10" y="3429000"/>
            <a:ext cx="6117381" cy="2125472"/>
          </a:xfrm>
        </p:spPr>
        <p:txBody>
          <a:bodyPr/>
          <a:lstStyle/>
          <a:p>
            <a:r>
              <a:rPr lang="en-US" dirty="0"/>
              <a:t>Tasleem M</a:t>
            </a:r>
          </a:p>
          <a:p>
            <a:r>
              <a:rPr lang="en-US" dirty="0"/>
              <a:t>trmuhammad2017@gmail.com</a:t>
            </a:r>
          </a:p>
          <a:p>
            <a:r>
              <a:rPr lang="en-US" dirty="0"/>
              <a:t>Linkedin.com/in/</a:t>
            </a:r>
            <a:r>
              <a:rPr lang="en-US" dirty="0" err="1"/>
              <a:t>tasleem</a:t>
            </a:r>
            <a:r>
              <a:rPr lang="en-US" dirty="0"/>
              <a:t>-m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Known Assumptions</a:t>
            </a:r>
          </a:p>
          <a:p>
            <a:r>
              <a:rPr lang="en-US" dirty="0"/>
              <a:t>Organization History Dashboard</a:t>
            </a:r>
          </a:p>
          <a:p>
            <a:r>
              <a:rPr lang="en-US" dirty="0"/>
              <a:t>Game Stat Analysis Dashboard</a:t>
            </a:r>
          </a:p>
          <a:p>
            <a:r>
              <a:rPr lang="en-US" dirty="0"/>
              <a:t>Game Attendance Dashboard</a:t>
            </a:r>
          </a:p>
          <a:p>
            <a:r>
              <a:rPr lang="en-US" dirty="0"/>
              <a:t>Player Popularity</a:t>
            </a:r>
          </a:p>
          <a:p>
            <a:r>
              <a:rPr lang="en-US" dirty="0"/>
              <a:t>Marketing and Merchandise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E0AC-6D40-5B0B-84DF-3AD74B34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81737-F027-09EE-D1E0-E06FF67E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77D61D-ECE6-35C2-AA64-9C7A5D61AF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58" y="2252133"/>
            <a:ext cx="4663440" cy="23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WNBA is an organization that has been undervalued for a large part of its history. Its sharp increase in mainstream popularity in recent years introduces a question of if the momentum towards the sport will continue to grow or if this is their “15 min of fame” due to specific factors.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08AC85BA-6BE1-BB14-3026-322EAEE705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387" b="1387"/>
          <a:stretch/>
        </p:blipFill>
        <p:spPr>
          <a:xfrm>
            <a:off x="6695553" y="301752"/>
            <a:ext cx="5221224" cy="6263640"/>
          </a:xfrm>
          <a:noFill/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F12BEBC5-26BB-741C-871B-B7E8C5D1E53A}"/>
              </a:ext>
            </a:extLst>
          </p:cNvPr>
          <p:cNvSpPr txBox="1">
            <a:spLocks/>
          </p:cNvSpPr>
          <p:nvPr/>
        </p:nvSpPr>
        <p:spPr>
          <a:xfrm>
            <a:off x="1280158" y="4865625"/>
            <a:ext cx="2560322" cy="1699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Is it the gameplay?</a:t>
            </a:r>
          </a:p>
          <a:p>
            <a:r>
              <a:rPr lang="en-US" i="1" dirty="0"/>
              <a:t>Is it the players?</a:t>
            </a:r>
          </a:p>
          <a:p>
            <a:r>
              <a:rPr lang="en-US" i="1" dirty="0"/>
              <a:t>Is it TikTok? </a:t>
            </a:r>
          </a:p>
        </p:txBody>
      </p:sp>
    </p:spTree>
    <p:extLst>
      <p:ext uri="{BB962C8B-B14F-4D97-AF65-F5344CB8AC3E}">
        <p14:creationId xmlns:p14="http://schemas.microsoft.com/office/powerpoint/2010/main" val="41311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60D1-247E-BA7C-B682-03E9FDD9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193260-33E8-8DD1-8660-90204EC8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Known Assumptions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B7F8B1-AE4F-4447-D94B-0BE947BBA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58" y="2339510"/>
            <a:ext cx="4663440" cy="4216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Sport fans enjoy competitive games with skillful players. </a:t>
            </a:r>
          </a:p>
          <a:p>
            <a:pPr marL="514350" lvl="1" indent="-285750"/>
            <a:r>
              <a:rPr lang="en-US" dirty="0"/>
              <a:t>Watching a competitive team brings positive feelings and a sense of pride, encouraging people to become more invested in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or team success increases media attention, making it easier for new fans to discover and engage with the team.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Fluctuations in game statistics per season are due to several factors such as injury, player trades and releases, etc.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420E44FC-E09C-E6BB-161A-0BA4C6DEDB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2341" b="22341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165282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C72B-44B9-2518-70B6-C4BA12EDB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21D8-5D6A-0568-6620-2C14727069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Organization History Dashboard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65AEF7A8-965A-123E-8D52-2A509638C1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5489C-5385-49C8-86BF-813B749B6204}"/>
              </a:ext>
            </a:extLst>
          </p:cNvPr>
          <p:cNvSpPr txBox="1"/>
          <p:nvPr/>
        </p:nvSpPr>
        <p:spPr>
          <a:xfrm>
            <a:off x="4490720" y="3020647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4"/>
              </a:rPr>
              <a:t>Interact with my Dashboard!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7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1754185"/>
          </a:xfrm>
        </p:spPr>
        <p:txBody>
          <a:bodyPr/>
          <a:lstStyle/>
          <a:p>
            <a:r>
              <a:rPr lang="en-US" dirty="0"/>
              <a:t>The power of competition</a:t>
            </a: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2A9EE44-75FB-02DC-503B-4F0BE0FC3865}"/>
              </a:ext>
            </a:extLst>
          </p:cNvPr>
          <p:cNvSpPr txBox="1">
            <a:spLocks/>
          </p:cNvSpPr>
          <p:nvPr/>
        </p:nvSpPr>
        <p:spPr>
          <a:xfrm>
            <a:off x="1788160" y="5050838"/>
            <a:ext cx="7185496" cy="726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 Game Stat Analysis (2010 - 2024)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C977F-4885-41A5-C999-165C524081D1}"/>
              </a:ext>
            </a:extLst>
          </p:cNvPr>
          <p:cNvSpPr txBox="1"/>
          <p:nvPr/>
        </p:nvSpPr>
        <p:spPr>
          <a:xfrm>
            <a:off x="3749040" y="5668358"/>
            <a:ext cx="347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4"/>
              </a:rPr>
              <a:t>Interact with my Dashboard!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Game Attendance dashboard</a:t>
            </a:r>
          </a:p>
        </p:txBody>
      </p:sp>
      <p:pic>
        <p:nvPicPr>
          <p:cNvPr id="6" name="Picture Placeholder 21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53E48-22C3-0485-AAE4-38F5B3D54087}"/>
              </a:ext>
            </a:extLst>
          </p:cNvPr>
          <p:cNvSpPr txBox="1"/>
          <p:nvPr/>
        </p:nvSpPr>
        <p:spPr>
          <a:xfrm>
            <a:off x="4653278" y="2664053"/>
            <a:ext cx="3556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4"/>
              </a:rPr>
              <a:t>Interact with my Dashboard!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46000">
              <a:srgbClr val="F370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255566"/>
            <a:ext cx="7498080" cy="1280160"/>
          </a:xfrm>
        </p:spPr>
        <p:txBody>
          <a:bodyPr/>
          <a:lstStyle/>
          <a:p>
            <a:pPr algn="ctr"/>
            <a:r>
              <a:rPr lang="en-US" dirty="0"/>
              <a:t>Player Popularity of 2024 Draft Picks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634194"/>
            <a:ext cx="7498080" cy="51120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Indiana Fever &amp; First-Time All-Star Selection Player – Caitlin Clark</a:t>
            </a:r>
          </a:p>
          <a:p>
            <a:pPr marL="514350" lvl="1" indent="-285750"/>
            <a:r>
              <a:rPr lang="en-US" dirty="0"/>
              <a:t>Set WNBA records for most assists both in a season (337) and in a game (19)</a:t>
            </a:r>
          </a:p>
          <a:p>
            <a:pPr marL="514350" lvl="1" indent="-285750"/>
            <a:r>
              <a:rPr lang="en-US" dirty="0"/>
              <a:t>Recorded the first two triple-doubles by a rookie in league history</a:t>
            </a:r>
          </a:p>
          <a:p>
            <a:pPr marL="514350" lvl="1" indent="-285750"/>
            <a:r>
              <a:rPr lang="en-US" dirty="0"/>
              <a:t>Established single-season rookie records for points (769) and three-pointers made (122)</a:t>
            </a:r>
          </a:p>
          <a:p>
            <a:pPr marL="514350" lvl="1" indent="-285750"/>
            <a:r>
              <a:rPr lang="en-US" dirty="0"/>
              <a:t>19 of 22 games that reached 1 million views featured Caitlin Clark</a:t>
            </a:r>
          </a:p>
          <a:p>
            <a:pPr marL="514350" lvl="1" indent="-285750"/>
            <a:r>
              <a:rPr lang="en-US" dirty="0"/>
              <a:t>Fever games averaged 1.19 million viewers this regular season, 199% better than 394,000 for other games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Chicago Sky &amp; First-Time All-Star Selection Player – Angel Reese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Averaged</a:t>
            </a:r>
            <a:r>
              <a:rPr lang="en-US" dirty="0">
                <a:solidFill>
                  <a:prstClr val="black"/>
                </a:solidFill>
                <a:latin typeface="Univer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WNBA-record 13.1 rebounds per game </a:t>
            </a:r>
            <a:endParaRPr lang="en-US" dirty="0">
              <a:solidFill>
                <a:prstClr val="black"/>
              </a:solidFill>
              <a:latin typeface="Univer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Set another league mark with 15 consecutive double-doubles</a:t>
            </a: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2024 SEC player of the year</a:t>
            </a: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Univers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on the 2023 NCAA women's basketball championship with LSU</a:t>
            </a:r>
            <a:endParaRPr lang="en-US" dirty="0">
              <a:solidFill>
                <a:prstClr val="black"/>
              </a:solidFill>
              <a:latin typeface="Univers"/>
            </a:endParaRPr>
          </a:p>
          <a:p>
            <a:pPr marL="514350" lvl="1" indent="-285750">
              <a:lnSpc>
                <a:spcPct val="110000"/>
              </a:lnSpc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Named the Most Outstanding Player (MOP) for the NCAA championship tournament</a:t>
            </a:r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3173E"/>
            </a:gs>
            <a:gs pos="36000">
              <a:srgbClr val="F370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and Merchandise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28726" y="1696720"/>
            <a:ext cx="4663440" cy="43180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merchandise sales both online at WNBAStore.com and the flagship location in New York City were up a combined 601% from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Merchandise sales at Dick’s Sporting Goods increased by 233% compared to last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single-season record with nearly 2 billion video views across its social media platforms, more than quadruple last season’s total (378 million)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App monthly active users grew by 252% compared to last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WNBA League Pass, the league’s out-of-market live game package, experienced a 366% growth in subscriptions versus last season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4017</TotalTime>
  <Words>580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Univers</vt:lpstr>
      <vt:lpstr>GradientVTI</vt:lpstr>
      <vt:lpstr>Insight into the WNBA</vt:lpstr>
      <vt:lpstr>Agenda</vt:lpstr>
      <vt:lpstr>Introduction</vt:lpstr>
      <vt:lpstr>Known Assumptions</vt:lpstr>
      <vt:lpstr>Organization History Dashboard</vt:lpstr>
      <vt:lpstr>The power of competition</vt:lpstr>
      <vt:lpstr>Game Attendance dashboard</vt:lpstr>
      <vt:lpstr>Player Popularity of 2024 Draft Picks</vt:lpstr>
      <vt:lpstr>Marketing and Merchandise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Tasleem Muhammad</dc:creator>
  <cp:lastModifiedBy>Tasleem Muhammad</cp:lastModifiedBy>
  <cp:revision>56</cp:revision>
  <dcterms:created xsi:type="dcterms:W3CDTF">2025-02-25T01:56:29Z</dcterms:created>
  <dcterms:modified xsi:type="dcterms:W3CDTF">2025-03-05T03:16:10Z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