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34" r:id="rId5"/>
    <p:sldId id="316" r:id="rId6"/>
    <p:sldId id="350" r:id="rId7"/>
    <p:sldId id="351" r:id="rId8"/>
    <p:sldId id="361" r:id="rId9"/>
    <p:sldId id="337" r:id="rId10"/>
    <p:sldId id="345" r:id="rId11"/>
    <p:sldId id="343" r:id="rId12"/>
    <p:sldId id="342" r:id="rId13"/>
    <p:sldId id="346" r:id="rId14"/>
    <p:sldId id="32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73E"/>
    <a:srgbClr val="F3703A"/>
    <a:srgbClr val="E03A3E"/>
    <a:srgbClr val="002B5C"/>
    <a:srgbClr val="FFD520"/>
    <a:srgbClr val="B4975A"/>
    <a:srgbClr val="552583"/>
    <a:srgbClr val="86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5E411-C3C0-2533-B989-94C3429E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E512E-5C31-21B1-118D-66B6BB4A8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8F18C-8C0C-F623-FA14-EF1F74350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E9D1-2DDF-D44F-5F52-18D916651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4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1B17-3E84-82D2-DB73-344EE21F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6F629-EC45-5CDB-B825-54405B625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5B30E-BB11-EAE7-291F-484841C18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8F455-B2A8-7D98-A200-F7F244BFF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1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63B67-8E03-02DD-DCF9-50B29861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1E8CC-E6BD-0BDD-F0EB-6AE551353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8BB3C0-E47D-5885-5B6B-0680069D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F550-50B8-5F04-0609-C737D21A9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3173E"/>
            </a:gs>
            <a:gs pos="0">
              <a:srgbClr val="B4975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pPr algn="ctr"/>
            <a:r>
              <a:rPr lang="en-US" sz="5400" dirty="0"/>
              <a:t>Insight into the WNBA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8AE6B3-446E-FA36-6D40-0B56CBD8C41D}"/>
              </a:ext>
            </a:extLst>
          </p:cNvPr>
          <p:cNvSpPr txBox="1">
            <a:spLocks/>
          </p:cNvSpPr>
          <p:nvPr/>
        </p:nvSpPr>
        <p:spPr>
          <a:xfrm>
            <a:off x="7315198" y="4813487"/>
            <a:ext cx="3037842" cy="1109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March 6, 2025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By Tasleem M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3173E"/>
            </a:gs>
            <a:gs pos="36000">
              <a:srgbClr val="F3703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Merchandise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28726" y="1696720"/>
            <a:ext cx="4663440" cy="4318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WNBA merchandise sales both online at WNBAStore.com and the flagship location in New York City were up a combined 601% from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Merchandise sales at Dick’s Sporting Goods increased by 233% compared to last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single-season record with nearly 2 billion video views across its social media platforms, more than quadruple last season’s total (378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WNBA App monthly active users grew by 252% compared to last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WNBA League Pass, the league’s out-of-market live game package, experienced a 366% growth in subscriptions versus last season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E3173E"/>
            </a:gs>
            <a:gs pos="21000">
              <a:srgbClr val="B4975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164081"/>
            <a:ext cx="4663440" cy="4163568"/>
          </a:xfrm>
        </p:spPr>
        <p:txBody>
          <a:bodyPr/>
          <a:lstStyle/>
          <a:p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 recent years, the WNBA has experienced historic growth within the sport. So, what is contributing to its success and what can we expect in the future? </a:t>
            </a:r>
          </a:p>
          <a:p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Analysis of game statistics and attendance suggests player popularity plays a large part in fan interaction. While competitive teams encourage fan investment, popular players engrosses a higher amount of involvement.</a:t>
            </a:r>
          </a:p>
          <a:p>
            <a:r>
              <a:rPr lang="en-US" dirty="0">
                <a:solidFill>
                  <a:srgbClr val="010101"/>
                </a:solidFill>
                <a:latin typeface="Georgia" panose="02040502050405020303" pitchFamily="18" charset="0"/>
              </a:rPr>
              <a:t>Developing and making use of popular players will greatly contribute to the WNBA’s continued success.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999" b="9999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10" y="3429000"/>
            <a:ext cx="6117381" cy="2125472"/>
          </a:xfrm>
        </p:spPr>
        <p:txBody>
          <a:bodyPr/>
          <a:lstStyle/>
          <a:p>
            <a:r>
              <a:rPr lang="en-US" dirty="0"/>
              <a:t>Tasleem M</a:t>
            </a:r>
          </a:p>
          <a:p>
            <a:r>
              <a:rPr lang="en-US" dirty="0"/>
              <a:t>trmuhammad2017@gmail.com</a:t>
            </a:r>
          </a:p>
          <a:p>
            <a:r>
              <a:rPr lang="en-US" dirty="0"/>
              <a:t>Linkedin.com/in/</a:t>
            </a:r>
            <a:r>
              <a:rPr lang="en-US" dirty="0" err="1"/>
              <a:t>tasleem</a:t>
            </a:r>
            <a:r>
              <a:rPr lang="en-US" dirty="0"/>
              <a:t>-m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Known Assumptions</a:t>
            </a:r>
          </a:p>
          <a:p>
            <a:r>
              <a:rPr lang="en-US" dirty="0"/>
              <a:t>Organization History Dashboard</a:t>
            </a:r>
          </a:p>
          <a:p>
            <a:r>
              <a:rPr lang="en-US" dirty="0"/>
              <a:t>Game Stat Analysis</a:t>
            </a:r>
          </a:p>
          <a:p>
            <a:r>
              <a:rPr lang="en-US" dirty="0"/>
              <a:t>Game Attendance</a:t>
            </a:r>
          </a:p>
          <a:p>
            <a:r>
              <a:rPr lang="en-US" dirty="0"/>
              <a:t>Player Popularity</a:t>
            </a:r>
          </a:p>
          <a:p>
            <a:r>
              <a:rPr lang="en-US" dirty="0"/>
              <a:t>Marketing and Merchandise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DE0AC-6D40-5B0B-84DF-3AD74B34A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81737-F027-09EE-D1E0-E06FF67E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77D61D-ECE6-35C2-AA64-9C7A5D61A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58" y="2252133"/>
            <a:ext cx="4663440" cy="2353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WNBA is an organization that has been undervalued for a large part of its history. Its sharp increase in mainstream popularity in recent years introduces a question of if the momentum towards the sport will continue to grow or if this is their “15 min of fame” due to specific factors.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08AC85BA-6BE1-BB14-3026-322EAEE705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387" b="1387"/>
          <a:stretch/>
        </p:blipFill>
        <p:spPr>
          <a:xfrm>
            <a:off x="6695553" y="301752"/>
            <a:ext cx="5221224" cy="6263640"/>
          </a:xfrm>
          <a:noFill/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F12BEBC5-26BB-741C-871B-B7E8C5D1E53A}"/>
              </a:ext>
            </a:extLst>
          </p:cNvPr>
          <p:cNvSpPr txBox="1">
            <a:spLocks/>
          </p:cNvSpPr>
          <p:nvPr/>
        </p:nvSpPr>
        <p:spPr>
          <a:xfrm>
            <a:off x="1280158" y="4865625"/>
            <a:ext cx="2560322" cy="1699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Is it the gameplay?</a:t>
            </a:r>
          </a:p>
          <a:p>
            <a:r>
              <a:rPr lang="en-US" i="1" dirty="0"/>
              <a:t>Is it the players?</a:t>
            </a:r>
          </a:p>
          <a:p>
            <a:r>
              <a:rPr lang="en-US" i="1" dirty="0"/>
              <a:t>Is it TikTok? </a:t>
            </a:r>
          </a:p>
        </p:txBody>
      </p:sp>
    </p:spTree>
    <p:extLst>
      <p:ext uri="{BB962C8B-B14F-4D97-AF65-F5344CB8AC3E}">
        <p14:creationId xmlns:p14="http://schemas.microsoft.com/office/powerpoint/2010/main" val="41311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660D1-247E-BA7C-B682-03E9FDD9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193260-33E8-8DD1-8660-90204EC89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Known Assumptions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B7F8B1-AE4F-4447-D94B-0BE947BBA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58" y="2339510"/>
            <a:ext cx="4663440" cy="4216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Sport fans enjoy competitive games with skillful players. </a:t>
            </a:r>
          </a:p>
          <a:p>
            <a:pPr marL="514350" lvl="1" indent="-285750"/>
            <a:r>
              <a:rPr lang="en-US" dirty="0"/>
              <a:t>Watching a competitive team brings positive feelings and a sense of pride, encouraging people to become more invested in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or team success increases media attention, making it easier for new fans to discover and engage with the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Fluctuations in game statistics per season are due to several factors such as injury, player trades and release, etc.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420E44FC-E09C-E6BB-161A-0BA4C6DEDB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341" b="22341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165282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3C72B-44B9-2518-70B6-C4BA12EDB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21D8-5D6A-0568-6620-2C147270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Organization History Dashboard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65AEF7A8-965A-123E-8D52-2A509638C1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422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1754185"/>
          </a:xfrm>
        </p:spPr>
        <p:txBody>
          <a:bodyPr/>
          <a:lstStyle/>
          <a:p>
            <a:r>
              <a:rPr lang="en-US" dirty="0"/>
              <a:t>The power of competition</a:t>
            </a: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8197587" y="411831"/>
            <a:ext cx="3521337" cy="3521344"/>
          </a:xfr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A9EE44-75FB-02DC-503B-4F0BE0FC3865}"/>
              </a:ext>
            </a:extLst>
          </p:cNvPr>
          <p:cNvSpPr txBox="1">
            <a:spLocks/>
          </p:cNvSpPr>
          <p:nvPr/>
        </p:nvSpPr>
        <p:spPr>
          <a:xfrm>
            <a:off x="2730664" y="5140960"/>
            <a:ext cx="5410091" cy="726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 Game Stat Analysis (2010 - 2024)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E3173E"/>
            </a:gs>
            <a:gs pos="21000">
              <a:srgbClr val="FFD52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8" y="863600"/>
            <a:ext cx="10241281" cy="609600"/>
          </a:xfrm>
        </p:spPr>
        <p:txBody>
          <a:bodyPr/>
          <a:lstStyle/>
          <a:p>
            <a:pPr algn="ctr"/>
            <a:r>
              <a:rPr lang="en-US" dirty="0"/>
              <a:t>Top 5 Teams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2A2173-3273-F4F3-12D0-14A598A77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73175"/>
              </p:ext>
            </p:extLst>
          </p:nvPr>
        </p:nvGraphicFramePr>
        <p:xfrm>
          <a:off x="2214878" y="2042160"/>
          <a:ext cx="8127999" cy="4450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79041">
                  <a:extLst>
                    <a:ext uri="{9D8B030D-6E8A-4147-A177-3AD203B41FA5}">
                      <a16:colId xmlns:a16="http://schemas.microsoft.com/office/drawing/2014/main" val="244695897"/>
                    </a:ext>
                  </a:extLst>
                </a:gridCol>
                <a:gridCol w="2939625">
                  <a:extLst>
                    <a:ext uri="{9D8B030D-6E8A-4147-A177-3AD203B41FA5}">
                      <a16:colId xmlns:a16="http://schemas.microsoft.com/office/drawing/2014/main" val="30899253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2734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Top 5 Appearances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Playoff Appearances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3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Minnesota Lynx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6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Connecticut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0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Seattle Storm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2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 Angeles Sparks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2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Atlanta Dream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Phoenix Mercury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9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Indiana Fever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 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2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Liberty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 Vegas 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Washington Mystics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of 7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of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478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16101E-4CF5-B218-AFA8-8CFD9B2B9CFD}"/>
              </a:ext>
            </a:extLst>
          </p:cNvPr>
          <p:cNvSpPr txBox="1"/>
          <p:nvPr/>
        </p:nvSpPr>
        <p:spPr>
          <a:xfrm>
            <a:off x="3810001" y="1473200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metrics correlated with playoff success?</a:t>
            </a:r>
          </a:p>
        </p:txBody>
      </p:sp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Attendance dashboard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3173E"/>
            </a:gs>
            <a:gs pos="46000">
              <a:srgbClr val="F3703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55566"/>
            <a:ext cx="7498080" cy="1280160"/>
          </a:xfrm>
        </p:spPr>
        <p:txBody>
          <a:bodyPr/>
          <a:lstStyle/>
          <a:p>
            <a:pPr algn="ctr"/>
            <a:r>
              <a:rPr lang="en-US" dirty="0"/>
              <a:t>Player Popularity of 2024 Draft Picks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634194"/>
            <a:ext cx="7498080" cy="51120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Indiana Fever &amp; First-Time All-Star Selection Player – Caitlin Clark</a:t>
            </a:r>
          </a:p>
          <a:p>
            <a:pPr marL="514350" lvl="1" indent="-285750"/>
            <a:r>
              <a:rPr lang="en-US" dirty="0"/>
              <a:t>Set WNBA records for most assists both in a season (337) and in a game (19)</a:t>
            </a:r>
          </a:p>
          <a:p>
            <a:pPr marL="514350" lvl="1" indent="-285750"/>
            <a:r>
              <a:rPr lang="en-US" dirty="0"/>
              <a:t>Recorded the first two triple-doubles by a rookie in league history</a:t>
            </a:r>
          </a:p>
          <a:p>
            <a:pPr marL="514350" lvl="1" indent="-285750"/>
            <a:r>
              <a:rPr lang="en-US" dirty="0"/>
              <a:t>Established single-season rookie records for points (769) and three-pointers made (122)</a:t>
            </a:r>
          </a:p>
          <a:p>
            <a:pPr marL="514350" lvl="1" indent="-285750"/>
            <a:r>
              <a:rPr lang="en-US" dirty="0"/>
              <a:t>19 of 22 games that reached 1 million views featured Caitlin Clark</a:t>
            </a:r>
          </a:p>
          <a:p>
            <a:pPr marL="514350" lvl="1" indent="-285750"/>
            <a:r>
              <a:rPr lang="en-US" dirty="0"/>
              <a:t>Fever games averaged 1.19 million viewers this regular season, 199% better than 394,000 for other games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Chicago Sky &amp; First-Time All-Star Selection Player – Angel Reese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Averaged</a:t>
            </a:r>
            <a:r>
              <a:rPr lang="en-US" dirty="0">
                <a:solidFill>
                  <a:prstClr val="black"/>
                </a:solidFill>
                <a:latin typeface="Univer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WNBA-record 13.1 rebounds per game </a:t>
            </a:r>
            <a:endParaRPr lang="en-US" dirty="0">
              <a:solidFill>
                <a:prstClr val="black"/>
              </a:solidFill>
              <a:latin typeface="Univers"/>
            </a:endParaRP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Set another league mark with 15 consecutive double-doubles</a:t>
            </a: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2024 SEC player of the year</a:t>
            </a: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Univers"/>
              </a:rPr>
              <a:t>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on the 2023 NCAA women's basketball championship with LSU</a:t>
            </a:r>
            <a:endParaRPr lang="en-US" dirty="0">
              <a:solidFill>
                <a:prstClr val="black"/>
              </a:solidFill>
              <a:latin typeface="Univers"/>
            </a:endParaRP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Named the Most Outstanding Player (MOP) for the NCAA championship tournament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purl.org/dc/terms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3431</TotalTime>
  <Words>672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Univers</vt:lpstr>
      <vt:lpstr>GradientVTI</vt:lpstr>
      <vt:lpstr>Insight into the WNBA</vt:lpstr>
      <vt:lpstr>Agenda</vt:lpstr>
      <vt:lpstr>Introduction</vt:lpstr>
      <vt:lpstr>Known Assumptions</vt:lpstr>
      <vt:lpstr>Organization History Dashboard</vt:lpstr>
      <vt:lpstr>The power of competition</vt:lpstr>
      <vt:lpstr>Top 5 Teams</vt:lpstr>
      <vt:lpstr>Game Attendance dashboard</vt:lpstr>
      <vt:lpstr>Player Popularity of 2024 Draft Picks</vt:lpstr>
      <vt:lpstr>Marketing and Merchandise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Tasleem Muhammad</dc:creator>
  <cp:lastModifiedBy>Tasleem Muhammad</cp:lastModifiedBy>
  <cp:revision>51</cp:revision>
  <dcterms:created xsi:type="dcterms:W3CDTF">2025-02-25T01:56:29Z</dcterms:created>
  <dcterms:modified xsi:type="dcterms:W3CDTF">2025-03-02T04:31:54Z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