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78" r:id="rId1"/>
  </p:sldMasterIdLst>
  <p:notesMasterIdLst>
    <p:notesMasterId r:id="rId16"/>
  </p:notesMasterIdLst>
  <p:sldIdLst>
    <p:sldId id="256" r:id="rId2"/>
    <p:sldId id="317" r:id="rId3"/>
    <p:sldId id="257" r:id="rId4"/>
    <p:sldId id="262" r:id="rId5"/>
    <p:sldId id="318" r:id="rId6"/>
    <p:sldId id="258" r:id="rId7"/>
    <p:sldId id="259" r:id="rId8"/>
    <p:sldId id="312" r:id="rId9"/>
    <p:sldId id="313" r:id="rId10"/>
    <p:sldId id="314" r:id="rId11"/>
    <p:sldId id="316" r:id="rId12"/>
    <p:sldId id="263" r:id="rId13"/>
    <p:sldId id="315" r:id="rId14"/>
    <p:sldId id="261" r:id="rId1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Tahoma" panose="020B0604030504040204" pitchFamily="34" charset="0"/>
      <p:regular r:id="rId29"/>
      <p:bold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  <p:embeddedFont>
      <p:font typeface="Wingdings 3" panose="05040102010807070707" pitchFamily="18" charset="2"/>
      <p:regular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20566F-D9DF-4ED6-9670-04984C3C3EDD}">
  <a:tblStyle styleId="{B920566F-D9DF-4ED6-9670-04984C3C3E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94A9A0C4-B88A-AA94-26E5-8417ED02E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>
            <a:extLst>
              <a:ext uri="{FF2B5EF4-FFF2-40B4-BE49-F238E27FC236}">
                <a16:creationId xmlns:a16="http://schemas.microsoft.com/office/drawing/2014/main" id="{BC385DEE-95BF-B4C8-F2FB-CD33E984E0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>
            <a:extLst>
              <a:ext uri="{FF2B5EF4-FFF2-40B4-BE49-F238E27FC236}">
                <a16:creationId xmlns:a16="http://schemas.microsoft.com/office/drawing/2014/main" id="{67666816-C2AD-DF53-F8A5-26490BA016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9529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2E121771-78DB-7793-EB8C-548C4821C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>
            <a:extLst>
              <a:ext uri="{FF2B5EF4-FFF2-40B4-BE49-F238E27FC236}">
                <a16:creationId xmlns:a16="http://schemas.microsoft.com/office/drawing/2014/main" id="{FAE5751A-AC84-3396-2BB4-6A903BA3D9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>
            <a:extLst>
              <a:ext uri="{FF2B5EF4-FFF2-40B4-BE49-F238E27FC236}">
                <a16:creationId xmlns:a16="http://schemas.microsoft.com/office/drawing/2014/main" id="{4096BC5D-F7DB-C6E2-7059-CAB022E2A9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884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9fa94098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9fa94098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332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444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73100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963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35955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869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5076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4610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94656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3803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892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9986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9603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573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848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021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351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639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3652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541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237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4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801" r:id="rId2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775196" y="327103"/>
            <a:ext cx="6088380" cy="16059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Ensemble Model for Diabetes Prediction</a:t>
            </a:r>
            <a:endParaRPr sz="36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233679" y="3728183"/>
            <a:ext cx="7284721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kumimoji="0" lang="en-ID" sz="16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Taslim Ahamd [24MCA1026]      </a:t>
            </a:r>
          </a:p>
          <a:p>
            <a:pPr algn="l">
              <a:spcBef>
                <a:spcPts val="0"/>
              </a:spcBef>
            </a:pPr>
            <a:endParaRPr lang="en-ID" sz="1800" b="1" dirty="0">
              <a:solidFill>
                <a:srgbClr val="222222"/>
              </a:solidFill>
              <a:latin typeface="Tahoma" panose="020B060403050404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1800" b="1" dirty="0"/>
              <a:t>Guided by: </a:t>
            </a:r>
            <a:r>
              <a:rPr lang="en-US" sz="1800" b="1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 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Manjula V</a:t>
            </a:r>
          </a:p>
          <a:p>
            <a:pPr algn="l">
              <a:spcBef>
                <a:spcPts val="0"/>
              </a:spcBef>
            </a:pPr>
            <a:endParaRPr lang="en-US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kumimoji="0" lang="en-ID" sz="1800" b="1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6CAECB35-FFAC-5E35-B9DD-D42A60205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>
            <a:extLst>
              <a:ext uri="{FF2B5EF4-FFF2-40B4-BE49-F238E27FC236}">
                <a16:creationId xmlns:a16="http://schemas.microsoft.com/office/drawing/2014/main" id="{0C6657DB-7880-C164-5408-A4891C81C9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02340" y="-6470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</a:t>
            </a:r>
          </a:p>
        </p:txBody>
      </p:sp>
      <p:sp>
        <p:nvSpPr>
          <p:cNvPr id="198" name="Google Shape;198;p32">
            <a:extLst>
              <a:ext uri="{FF2B5EF4-FFF2-40B4-BE49-F238E27FC236}">
                <a16:creationId xmlns:a16="http://schemas.microsoft.com/office/drawing/2014/main" id="{DA87621F-2134-45A4-E6EA-59F167D4122E}"/>
              </a:ext>
            </a:extLst>
          </p:cNvPr>
          <p:cNvSpPr txBox="1">
            <a:spLocks noGrp="1"/>
          </p:cNvSpPr>
          <p:nvPr>
            <p:ph type="ctrTitle" idx="2"/>
          </p:nvPr>
        </p:nvSpPr>
        <p:spPr>
          <a:xfrm>
            <a:off x="420590" y="634080"/>
            <a:ext cx="5577874" cy="1197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Ø"/>
              <a:tabLst/>
              <a:defRPr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 Forest</a:t>
            </a:r>
            <a:endParaRPr kumimoji="0" lang="en-ID" sz="1600" b="1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Montserrat"/>
            </a:endParaRPr>
          </a:p>
        </p:txBody>
      </p:sp>
      <p:sp>
        <p:nvSpPr>
          <p:cNvPr id="200" name="Google Shape;200;p32">
            <a:extLst>
              <a:ext uri="{FF2B5EF4-FFF2-40B4-BE49-F238E27FC236}">
                <a16:creationId xmlns:a16="http://schemas.microsoft.com/office/drawing/2014/main" id="{D03299D4-D8C8-4625-78CB-4E3D493AE6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1050" y="1014700"/>
            <a:ext cx="7237510" cy="834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Why:  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the risk of overfitting common in medical data like diabetes; improves prediction by combining multiple decision trees.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 Builds multiple trees on random subsets and averages their predictions.</a:t>
            </a:r>
          </a:p>
        </p:txBody>
      </p:sp>
      <p:sp>
        <p:nvSpPr>
          <p:cNvPr id="201" name="Google Shape;201;p32">
            <a:extLst>
              <a:ext uri="{FF2B5EF4-FFF2-40B4-BE49-F238E27FC236}">
                <a16:creationId xmlns:a16="http://schemas.microsoft.com/office/drawing/2014/main" id="{21D2FB37-75FF-CEE7-331B-19F5C37BDAEA}"/>
              </a:ext>
            </a:extLst>
          </p:cNvPr>
          <p:cNvSpPr txBox="1">
            <a:spLocks noGrp="1"/>
          </p:cNvSpPr>
          <p:nvPr>
            <p:ph type="ctrTitle" idx="4"/>
          </p:nvPr>
        </p:nvSpPr>
        <p:spPr>
          <a:xfrm>
            <a:off x="420590" y="1692446"/>
            <a:ext cx="470767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800" b="1" dirty="0">
                <a:effectLst/>
                <a:latin typeface="Courier New" panose="02070309020205020404" pitchFamily="49" charset="0"/>
                <a:ea typeface="Aptos" panose="020B0004020202020204" pitchFamily="34" charset="0"/>
              </a:rPr>
              <a:t>Gradient Boosting</a:t>
            </a:r>
            <a:endParaRPr lang="en-ID" dirty="0"/>
          </a:p>
        </p:txBody>
      </p:sp>
      <p:sp>
        <p:nvSpPr>
          <p:cNvPr id="206" name="Google Shape;206;p32">
            <a:extLst>
              <a:ext uri="{FF2B5EF4-FFF2-40B4-BE49-F238E27FC236}">
                <a16:creationId xmlns:a16="http://schemas.microsoft.com/office/drawing/2014/main" id="{140159E2-7020-392F-5C37-6FC9E291211C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420590" y="2059037"/>
            <a:ext cx="7392450" cy="960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Useful for detecting subtle patterns in health records for diabetes; improves accuracy by correcting errors of previous models..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Builds models sequentially where each model tries to correct the errors of the last one.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01;p32">
            <a:extLst>
              <a:ext uri="{FF2B5EF4-FFF2-40B4-BE49-F238E27FC236}">
                <a16:creationId xmlns:a16="http://schemas.microsoft.com/office/drawing/2014/main" id="{49888AD2-CE79-F131-E313-0C74A7CECE94}"/>
              </a:ext>
            </a:extLst>
          </p:cNvPr>
          <p:cNvSpPr txBox="1">
            <a:spLocks/>
          </p:cNvSpPr>
          <p:nvPr/>
        </p:nvSpPr>
        <p:spPr>
          <a:xfrm>
            <a:off x="420590" y="2910381"/>
            <a:ext cx="4707670" cy="384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 lnSpcReduction="20000"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 kern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XGBoost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06;p32">
            <a:extLst>
              <a:ext uri="{FF2B5EF4-FFF2-40B4-BE49-F238E27FC236}">
                <a16:creationId xmlns:a16="http://schemas.microsoft.com/office/drawing/2014/main" id="{C2EED89F-AA39-D28B-9695-4D106A4BF95D}"/>
              </a:ext>
            </a:extLst>
          </p:cNvPr>
          <p:cNvSpPr txBox="1">
            <a:spLocks/>
          </p:cNvSpPr>
          <p:nvPr/>
        </p:nvSpPr>
        <p:spPr>
          <a:xfrm>
            <a:off x="420590" y="3247321"/>
            <a:ext cx="7392450" cy="68064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400" kern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557213" lvl="1" indent="-214313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Fast and powerful for large diabetes datasets; offers better accuracy and handles missing values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How: 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regularized gradient boosting and tree pruning to improve performance.</a:t>
            </a:r>
          </a:p>
        </p:txBody>
      </p:sp>
      <p:sp>
        <p:nvSpPr>
          <p:cNvPr id="11" name="Google Shape;201;p32">
            <a:extLst>
              <a:ext uri="{FF2B5EF4-FFF2-40B4-BE49-F238E27FC236}">
                <a16:creationId xmlns:a16="http://schemas.microsoft.com/office/drawing/2014/main" id="{6FE1D07F-2B95-55CC-D7FB-FD318AE7A73A}"/>
              </a:ext>
            </a:extLst>
          </p:cNvPr>
          <p:cNvSpPr txBox="1">
            <a:spLocks/>
          </p:cNvSpPr>
          <p:nvPr/>
        </p:nvSpPr>
        <p:spPr>
          <a:xfrm>
            <a:off x="420590" y="3903216"/>
            <a:ext cx="6163090" cy="68064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 kern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Graph Convolutional Network (GCN)</a:t>
            </a:r>
            <a:endParaRPr lang="en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206;p32">
            <a:extLst>
              <a:ext uri="{FF2B5EF4-FFF2-40B4-BE49-F238E27FC236}">
                <a16:creationId xmlns:a16="http://schemas.microsoft.com/office/drawing/2014/main" id="{74961CCA-AA15-F21B-4C2D-F0556686362D}"/>
              </a:ext>
            </a:extLst>
          </p:cNvPr>
          <p:cNvSpPr txBox="1">
            <a:spLocks/>
          </p:cNvSpPr>
          <p:nvPr/>
        </p:nvSpPr>
        <p:spPr>
          <a:xfrm>
            <a:off x="420590" y="4291707"/>
            <a:ext cx="7735858" cy="89996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400" kern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557213" lvl="1" indent="-214313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Captures complex relationships between patient features, which can be useful in 				   identifying hidden patterns in diabetes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Learns from the structure of a graph where nodes represent patients and edges 				    represent similarity or feature relationships.</a:t>
            </a:r>
          </a:p>
          <a:p>
            <a:pPr marL="0" indent="0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08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51;p37">
            <a:extLst>
              <a:ext uri="{FF2B5EF4-FFF2-40B4-BE49-F238E27FC236}">
                <a16:creationId xmlns:a16="http://schemas.microsoft.com/office/drawing/2014/main" id="{91A911AD-BB02-3BD4-9C39-BD3F9A9A20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5927" y="-50800"/>
            <a:ext cx="3210560" cy="462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 </a:t>
            </a:r>
          </a:p>
        </p:txBody>
      </p:sp>
      <p:sp>
        <p:nvSpPr>
          <p:cNvPr id="18" name="Google Shape;198;p32">
            <a:extLst>
              <a:ext uri="{FF2B5EF4-FFF2-40B4-BE49-F238E27FC236}">
                <a16:creationId xmlns:a16="http://schemas.microsoft.com/office/drawing/2014/main" id="{56319FCC-F162-789F-A4DE-573E89B4698C}"/>
              </a:ext>
            </a:extLst>
          </p:cNvPr>
          <p:cNvSpPr txBox="1">
            <a:spLocks noGrp="1"/>
          </p:cNvSpPr>
          <p:nvPr>
            <p:ph type="ctrTitle" idx="2"/>
          </p:nvPr>
        </p:nvSpPr>
        <p:spPr>
          <a:xfrm>
            <a:off x="136110" y="411845"/>
            <a:ext cx="799189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600" b="1" dirty="0">
                <a:effectLst/>
                <a:latin typeface="Courier New" panose="02070309020205020404" pitchFamily="49" charset="0"/>
                <a:ea typeface="Aptos" panose="020B0004020202020204" pitchFamily="34" charset="0"/>
              </a:rPr>
              <a:t>Evaluation Metrics</a:t>
            </a:r>
            <a:br>
              <a:rPr lang="en-IN" sz="1200" b="1" dirty="0">
                <a:latin typeface="Courier New" panose="02070309020205020404" pitchFamily="49" charset="0"/>
                <a:ea typeface="Aptos" panose="020B0004020202020204" pitchFamily="34" charset="0"/>
              </a:rPr>
            </a:br>
            <a:endParaRPr lang="en-ID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832DA7-667A-9B2D-B850-210BF26B2CEB}"/>
              </a:ext>
            </a:extLst>
          </p:cNvPr>
          <p:cNvSpPr txBox="1"/>
          <p:nvPr/>
        </p:nvSpPr>
        <p:spPr>
          <a:xfrm>
            <a:off x="136110" y="702594"/>
            <a:ext cx="76301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Montserrat"/>
              </a:rPr>
              <a:t>Training &amp; Testing Accuracy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Montserrat"/>
              </a:rPr>
              <a:t>: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Montserrat"/>
              </a:rPr>
              <a:t>Measures how well the model learns and generalizes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Montserrat"/>
              </a:rPr>
              <a:t>Precision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Montserrat"/>
              </a:rPr>
              <a:t>: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Montserrat"/>
              </a:rPr>
              <a:t>Indicates how many predicted positives were truly diabetic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Montserrat"/>
              </a:rPr>
              <a:t>Recall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Montserrat"/>
              </a:rPr>
              <a:t>: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Montserrat"/>
              </a:rPr>
              <a:t>Reflects how well actual diabetic cases were identified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Montserrat"/>
              </a:rPr>
              <a:t>F1 Score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Montserrat"/>
              </a:rPr>
              <a:t>: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Montserrat"/>
              </a:rPr>
              <a:t>Harmonic mean of Precision and Recall — balances false positives and negatives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Google Shape;198;p32">
            <a:extLst>
              <a:ext uri="{FF2B5EF4-FFF2-40B4-BE49-F238E27FC236}">
                <a16:creationId xmlns:a16="http://schemas.microsoft.com/office/drawing/2014/main" id="{9110796C-A556-AED0-3741-BFB2F6896504}"/>
              </a:ext>
            </a:extLst>
          </p:cNvPr>
          <p:cNvSpPr txBox="1">
            <a:spLocks/>
          </p:cNvSpPr>
          <p:nvPr/>
        </p:nvSpPr>
        <p:spPr>
          <a:xfrm>
            <a:off x="136110" y="1524894"/>
            <a:ext cx="7991890" cy="384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 kern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latin typeface="Courier New" panose="02070309020205020404" pitchFamily="49" charset="0"/>
                <a:ea typeface="Aptos" panose="020B0004020202020204" pitchFamily="34" charset="0"/>
              </a:rPr>
              <a:t>Top Performing Models</a:t>
            </a:r>
            <a:br>
              <a:rPr lang="en-IN" sz="1200" b="1" dirty="0">
                <a:latin typeface="Courier New" panose="02070309020205020404" pitchFamily="49" charset="0"/>
                <a:ea typeface="Aptos" panose="020B0004020202020204" pitchFamily="34" charset="0"/>
              </a:rPr>
            </a:br>
            <a:endParaRPr lang="en-ID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939C1F-7EE3-0543-E451-CA86DD1F2B42}"/>
              </a:ext>
            </a:extLst>
          </p:cNvPr>
          <p:cNvSpPr txBox="1"/>
          <p:nvPr/>
        </p:nvSpPr>
        <p:spPr>
          <a:xfrm>
            <a:off x="136110" y="1824340"/>
            <a:ext cx="76301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Montserrat"/>
              </a:rPr>
              <a:t>Gradient Boosting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Montserrat"/>
              </a:rPr>
              <a:t>showed highest accuracy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Montserrat"/>
              </a:rPr>
              <a:t>(Train: 99.84%, Test: 91.45%)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Montserrat"/>
              </a:rPr>
              <a:t>and strong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Montserrat"/>
              </a:rPr>
              <a:t>F1 Score (90.70%),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Montserrat"/>
              </a:rPr>
              <a:t>making it most reliable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Montserrat"/>
              </a:rPr>
              <a:t>SVM and Random Forest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Montserrat"/>
              </a:rPr>
              <a:t>offered strong generalization with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Montserrat"/>
              </a:rPr>
              <a:t>F1 Scores over 88%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Montserrat"/>
              </a:rPr>
              <a:t>, indicating consistent predictions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Montserrat"/>
              </a:rPr>
              <a:t>Stacking Ensemble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Montserrat"/>
              </a:rPr>
              <a:t>demonstrated excellent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Montserrat"/>
              </a:rPr>
              <a:t>Recall (92.86%),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Montserrat"/>
              </a:rPr>
              <a:t>useful for minimizing false negatives in medical diagnosis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Google Shape;198;p32">
            <a:extLst>
              <a:ext uri="{FF2B5EF4-FFF2-40B4-BE49-F238E27FC236}">
                <a16:creationId xmlns:a16="http://schemas.microsoft.com/office/drawing/2014/main" id="{1CDAD749-670C-1A99-1B10-9B10093F5549}"/>
              </a:ext>
            </a:extLst>
          </p:cNvPr>
          <p:cNvSpPr txBox="1">
            <a:spLocks/>
          </p:cNvSpPr>
          <p:nvPr/>
        </p:nvSpPr>
        <p:spPr>
          <a:xfrm>
            <a:off x="136110" y="2746752"/>
            <a:ext cx="7991890" cy="384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 kern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latin typeface="Courier New" panose="02070309020205020404" pitchFamily="49" charset="0"/>
                <a:ea typeface="Aptos" panose="020B0004020202020204" pitchFamily="34" charset="0"/>
              </a:rPr>
              <a:t>Observations</a:t>
            </a:r>
            <a:br>
              <a:rPr lang="en-IN" sz="1200" b="1" dirty="0">
                <a:latin typeface="Courier New" panose="02070309020205020404" pitchFamily="49" charset="0"/>
                <a:ea typeface="Aptos" panose="020B0004020202020204" pitchFamily="34" charset="0"/>
              </a:rPr>
            </a:br>
            <a:endParaRPr lang="en-ID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08D679-81F6-0010-B9AF-C10390B8AD97}"/>
              </a:ext>
            </a:extLst>
          </p:cNvPr>
          <p:cNvSpPr txBox="1"/>
          <p:nvPr/>
        </p:nvSpPr>
        <p:spPr>
          <a:xfrm>
            <a:off x="136110" y="3040158"/>
            <a:ext cx="76301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remains the best in overall performance</a:t>
            </a:r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the best generalization and minimal overfitting.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Stacking Ensemble</a:t>
            </a:r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highly recall-focused — great for </a:t>
            </a:r>
            <a:r>
              <a:rPr 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diagnoses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GCN-Adversarial</a:t>
            </a:r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proves its robustness over GCN-Clean.</a:t>
            </a:r>
          </a:p>
        </p:txBody>
      </p:sp>
    </p:spTree>
    <p:extLst>
      <p:ext uri="{BB962C8B-B14F-4D97-AF65-F5344CB8AC3E}">
        <p14:creationId xmlns:p14="http://schemas.microsoft.com/office/powerpoint/2010/main" val="16141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207264" y="41227"/>
            <a:ext cx="8729472" cy="462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2A5CED-736C-DD9A-2C59-DBBA6236E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28" y="690880"/>
            <a:ext cx="6071608" cy="42209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BED6E1-E13A-4EAF-7BF3-361C3E821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58" y="503873"/>
            <a:ext cx="6351212" cy="4261168"/>
          </a:xfrm>
          <a:prstGeom prst="rect">
            <a:avLst/>
          </a:prstGeom>
        </p:spPr>
      </p:pic>
      <p:sp>
        <p:nvSpPr>
          <p:cNvPr id="5" name="Google Shape;251;p37">
            <a:extLst>
              <a:ext uri="{FF2B5EF4-FFF2-40B4-BE49-F238E27FC236}">
                <a16:creationId xmlns:a16="http://schemas.microsoft.com/office/drawing/2014/main" id="{6E172D41-F537-16DC-DC26-C7C4FB1006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7634" y="-84186"/>
            <a:ext cx="8729472" cy="462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3867830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725424" y="1597400"/>
            <a:ext cx="4388871" cy="1332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5E99-B552-EF5B-A28A-D31BF690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Guide’s Approval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7AFF20-69CF-B25F-FBC0-F1432306F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" y="1210312"/>
            <a:ext cx="6955502" cy="237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0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289535" y="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ADF170-6918-FDDF-28B4-C29588E86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35" y="448433"/>
            <a:ext cx="7183120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Title: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chemeClr val="accent2"/>
                </a:solidFill>
              </a:rPr>
              <a:t>    A Ensemble Model for Diabetes Prediction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To build an accurate diabetes prediction system using a stacking ensemble of machine learning                          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models, including a Graph Convolutional Network (GCN)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Dataset Summary: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768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medical records with 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18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features (original + engineered) 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Includes health metrics like Glucose, BMI, Insulin, Age </a:t>
            </a:r>
          </a:p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Binary classification: Diabetic or Non-Diabetic 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Highly imbalanced with more non-diabetic cases</a:t>
            </a:r>
          </a:p>
          <a:p>
            <a:pPr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GCN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uses graph-based patient similarity through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edge_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index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Key Steps Undertaken: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Exploratory Data Analysis: 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Analyzed feature impact, removed zero entries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Preprocessing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Scaled data, handled missing values, encoded features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Feature Engineering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Added obesity, glucose level, insulin score labels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Modeling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Trained 8 base models including 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GCN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and tree-based models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Evaluation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Compared models using Accuracy, Recall, F1-Score, Confusion Matrix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Final Outcome: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An effective ensemble-based approach for diabetes prediction using advanced preprocessing,      </a:t>
            </a:r>
            <a:r>
              <a:rPr lang="en-US" altLang="en-US" sz="1200" dirty="0">
                <a:solidFill>
                  <a:prstClr val="black"/>
                </a:solidFill>
                <a:latin typeface="Arial" panose="020B0604020202020204" pitchFamily="34" charset="0"/>
              </a:rPr>
              <a:t>         </a:t>
            </a:r>
            <a:r>
              <a:rPr lang="en-US" altLang="en-US" sz="100" dirty="0">
                <a:solidFill>
                  <a:prstClr val="black"/>
                </a:solidFill>
                <a:latin typeface="Arial" panose="020B0604020202020204" pitchFamily="34" charset="0"/>
              </a:rPr>
              <a:t>.</a:t>
            </a:r>
            <a:r>
              <a:rPr lang="en-US" altLang="en-US" sz="1200" dirty="0">
                <a:solidFill>
                  <a:prstClr val="black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engineered features, and graph-enhanced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498168" y="-7434"/>
            <a:ext cx="7708200" cy="41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D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ystem </a:t>
            </a:r>
            <a:r>
              <a:rPr lang="en-ID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D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rchitecture 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F5F32-0DA0-3970-7EE2-2084FB322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7561"/>
            <a:ext cx="9143999" cy="45859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1E4A-A546-B8D2-A08D-8FB86AEB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90" y="-85176"/>
            <a:ext cx="7708200" cy="572700"/>
          </a:xfrm>
        </p:spPr>
        <p:txBody>
          <a:bodyPr/>
          <a:lstStyle/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Continue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4C62738-F628-8F10-CB86-9DDF2110E8C6}"/>
              </a:ext>
            </a:extLst>
          </p:cNvPr>
          <p:cNvSpPr>
            <a:spLocks noGrp="1" noChangeArrowheads="1"/>
          </p:cNvSpPr>
          <p:nvPr>
            <p:ph type="subTitle" idx="6"/>
          </p:nvPr>
        </p:nvSpPr>
        <p:spPr bwMode="auto">
          <a:xfrm>
            <a:off x="263307" y="314603"/>
            <a:ext cx="7037025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Preprocessing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 training any model, raw data is cleaned and transformed. This includes: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Missing entries are either imputed (e.g., using mean/median) or removed.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New features are created or existing ones are transformed to enhance the predictive power.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Standardization (using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ensures that all features are on the same scale, which is crucial for distance-based models like KNN and gradient-based optimizers.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Base Models</a:t>
            </a:r>
          </a:p>
          <a:p>
            <a:pPr algn="l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diverse set of machine learning algorithms are used as base learners. Each of them captures different patterns in the data: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linear model suitable for binary classification.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non-parametric model based on similarity between data points.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constructs hyperplanes for separating classes.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learns decision rules from the data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(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ensemble method that builds trees sequentially to reduce error.</a:t>
            </a:r>
          </a:p>
          <a:p>
            <a:pPr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base model is trained independently on the same preprocessed data.</a:t>
            </a:r>
          </a:p>
          <a:p>
            <a:pPr algn="l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Stacking Ensemble Model</a:t>
            </a:r>
          </a:p>
          <a:p>
            <a:pPr algn="l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stacking: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from base models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collected.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predictions are used to form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feature vectors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meta-classifier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(usually a Logistic Regression or another robust model) is trained on these new vectors.</a:t>
            </a:r>
          </a:p>
          <a:p>
            <a:pPr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second-level model learns how to best combine the outputs of the base learners to improve overall performance</a:t>
            </a:r>
          </a:p>
          <a:p>
            <a:pPr algn="l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63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-179315" y="-5454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420590" y="634080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effectLst/>
                <a:latin typeface="Courier New" panose="02070309020205020404" pitchFamily="49" charset="0"/>
                <a:ea typeface="Aptos" panose="020B0004020202020204" pitchFamily="34" charset="0"/>
              </a:rPr>
              <a:t>Preprocessing</a:t>
            </a:r>
            <a:endParaRPr lang="en-ID"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291050" y="1014700"/>
            <a:ext cx="7930930" cy="1158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Cleans and prepares raw data for analysis.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Detects and handles null or zero values in critical medical fields (like Glucose, Blood Pressure,  Skin Thickness,    		   Insulin, and BMI).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Replaces these values with the median of the respective column to retain data distribution.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Applies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RobustScaler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normalization, which is robust to outliers—ensuring balanced </a:t>
            </a:r>
            <a:r>
              <a:rPr lang="en-US" sz="12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, ranges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420590" y="2112498"/>
            <a:ext cx="470767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effectLst/>
                <a:latin typeface="Courier New" panose="02070309020205020404" pitchFamily="49" charset="0"/>
                <a:ea typeface="Aptos" panose="020B0004020202020204" pitchFamily="34" charset="0"/>
              </a:rPr>
              <a:t>Feature Engineering </a:t>
            </a:r>
            <a:endParaRPr lang="en-ID" dirty="0"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6"/>
          </p:nvPr>
        </p:nvSpPr>
        <p:spPr>
          <a:xfrm>
            <a:off x="420590" y="2496498"/>
            <a:ext cx="8228110" cy="2128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additional, meaningful features to enhance model input.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Derives BMI categories: Underweight, Normal, Overweight, Obesity Levels 1–3.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 Insulin Score groups: Normal and Abnormal insulin response levels.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Constructs Glucose Level indicators: Low, Normal, Overweight, Secret (extreme high levels).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domain-driven transformations to capture hidden patterns in the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4" name="Isosceles Triangle 22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8" name="Isosceles Triangle 22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9" name="Isosceles Triangle 22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5429792" y="2154948"/>
            <a:ext cx="2363168" cy="114356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6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</a:p>
        </p:txBody>
      </p:sp>
      <p:sp>
        <p:nvSpPr>
          <p:cNvPr id="231" name="Isosceles Triangle 23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380" y="9525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C20AAB-0F10-27D2-F27F-EF6A95D29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64" y="81280"/>
            <a:ext cx="4825673" cy="50287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9BB199-8CCE-7094-8CDD-241748387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" y="0"/>
            <a:ext cx="9072880" cy="4496542"/>
          </a:xfrm>
          <a:prstGeom prst="rect">
            <a:avLst/>
          </a:prstGeom>
        </p:spPr>
      </p:pic>
      <p:sp>
        <p:nvSpPr>
          <p:cNvPr id="6" name="Google Shape;198;p32">
            <a:extLst>
              <a:ext uri="{FF2B5EF4-FFF2-40B4-BE49-F238E27FC236}">
                <a16:creationId xmlns:a16="http://schemas.microsoft.com/office/drawing/2014/main" id="{B88BE867-69FC-634E-18F1-9B9FD6F9B9DD}"/>
              </a:ext>
            </a:extLst>
          </p:cNvPr>
          <p:cNvSpPr txBox="1">
            <a:spLocks/>
          </p:cNvSpPr>
          <p:nvPr/>
        </p:nvSpPr>
        <p:spPr>
          <a:xfrm>
            <a:off x="284480" y="4304542"/>
            <a:ext cx="686816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Bar plot showing missing data per feature. Columns like </a:t>
            </a:r>
            <a:r>
              <a:rPr lang="en-US" sz="1400" b="1" dirty="0"/>
              <a:t>Insulin</a:t>
            </a:r>
            <a:r>
              <a:rPr lang="en-US" sz="1400" dirty="0"/>
              <a:t> and </a:t>
            </a:r>
            <a:r>
              <a:rPr lang="en-US" sz="1400" b="1" dirty="0" err="1"/>
              <a:t>SkinThickness</a:t>
            </a:r>
            <a:r>
              <a:rPr lang="en-US" sz="1400" dirty="0"/>
              <a:t> have many missing values. Orange bars represent non-null entries.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03420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66181D84-CD12-C141-358C-F08F95B2B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>
            <a:extLst>
              <a:ext uri="{FF2B5EF4-FFF2-40B4-BE49-F238E27FC236}">
                <a16:creationId xmlns:a16="http://schemas.microsoft.com/office/drawing/2014/main" id="{767B85AC-0767-6CA1-6BBF-CA364268B9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02340" y="-6470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</a:t>
            </a:r>
          </a:p>
        </p:txBody>
      </p:sp>
      <p:sp>
        <p:nvSpPr>
          <p:cNvPr id="198" name="Google Shape;198;p32">
            <a:extLst>
              <a:ext uri="{FF2B5EF4-FFF2-40B4-BE49-F238E27FC236}">
                <a16:creationId xmlns:a16="http://schemas.microsoft.com/office/drawing/2014/main" id="{A5A40793-5DCC-2A8E-DE9D-1561508555C2}"/>
              </a:ext>
            </a:extLst>
          </p:cNvPr>
          <p:cNvSpPr txBox="1">
            <a:spLocks noGrp="1"/>
          </p:cNvSpPr>
          <p:nvPr>
            <p:ph type="ctrTitle" idx="2"/>
          </p:nvPr>
        </p:nvSpPr>
        <p:spPr>
          <a:xfrm>
            <a:off x="420590" y="634080"/>
            <a:ext cx="481181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Ø"/>
              <a:tabLst/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Montserrat"/>
              </a:rPr>
              <a:t> </a:t>
            </a:r>
            <a:endParaRPr kumimoji="0" lang="en-ID" sz="1600" b="1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200" name="Google Shape;200;p32">
            <a:extLst>
              <a:ext uri="{FF2B5EF4-FFF2-40B4-BE49-F238E27FC236}">
                <a16:creationId xmlns:a16="http://schemas.microsoft.com/office/drawing/2014/main" id="{ACCA51E0-6FC3-7F93-8369-ACDE9A9A3D0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1050" y="1014700"/>
            <a:ext cx="7237510" cy="834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Why:  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Ideal for binary classification like predicting diabetes (Yes/No); offers interpretable results to understand the influence of each feature.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 Uses sigmoid function to convert input values into probability scores between 0 and 1.</a:t>
            </a:r>
          </a:p>
        </p:txBody>
      </p:sp>
      <p:sp>
        <p:nvSpPr>
          <p:cNvPr id="201" name="Google Shape;201;p32">
            <a:extLst>
              <a:ext uri="{FF2B5EF4-FFF2-40B4-BE49-F238E27FC236}">
                <a16:creationId xmlns:a16="http://schemas.microsoft.com/office/drawing/2014/main" id="{8BCB73CE-40C5-14A1-70D9-2797804ED7A7}"/>
              </a:ext>
            </a:extLst>
          </p:cNvPr>
          <p:cNvSpPr txBox="1">
            <a:spLocks noGrp="1"/>
          </p:cNvSpPr>
          <p:nvPr>
            <p:ph type="ctrTitle" idx="4"/>
          </p:nvPr>
        </p:nvSpPr>
        <p:spPr>
          <a:xfrm>
            <a:off x="420590" y="1757539"/>
            <a:ext cx="470767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K-Nearest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Neighbors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(KNN)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Google Shape;206;p32">
            <a:extLst>
              <a:ext uri="{FF2B5EF4-FFF2-40B4-BE49-F238E27FC236}">
                <a16:creationId xmlns:a16="http://schemas.microsoft.com/office/drawing/2014/main" id="{ECDC3733-7641-3634-9E28-184E903BDAA9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420590" y="2229740"/>
            <a:ext cx="7392450" cy="680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Suitable for diabetes data where similar patients tend to have similar outcomes does not assume any data distribution.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Classifies based on majority vote from the K closest data points (neighbors)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01;p32">
            <a:extLst>
              <a:ext uri="{FF2B5EF4-FFF2-40B4-BE49-F238E27FC236}">
                <a16:creationId xmlns:a16="http://schemas.microsoft.com/office/drawing/2014/main" id="{568CEBF3-4919-36FC-1D62-6564A5141D94}"/>
              </a:ext>
            </a:extLst>
          </p:cNvPr>
          <p:cNvSpPr txBox="1">
            <a:spLocks/>
          </p:cNvSpPr>
          <p:nvPr/>
        </p:nvSpPr>
        <p:spPr>
          <a:xfrm>
            <a:off x="420590" y="2910381"/>
            <a:ext cx="4707670" cy="384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 lnSpcReduction="20000"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 kern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Support Vector Machine (SVM)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06;p32">
            <a:extLst>
              <a:ext uri="{FF2B5EF4-FFF2-40B4-BE49-F238E27FC236}">
                <a16:creationId xmlns:a16="http://schemas.microsoft.com/office/drawing/2014/main" id="{284BE4CA-759E-1CB1-B57F-600AF625650F}"/>
              </a:ext>
            </a:extLst>
          </p:cNvPr>
          <p:cNvSpPr txBox="1">
            <a:spLocks/>
          </p:cNvSpPr>
          <p:nvPr/>
        </p:nvSpPr>
        <p:spPr>
          <a:xfrm>
            <a:off x="420590" y="3247321"/>
            <a:ext cx="7392450" cy="68064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400" kern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557213" lvl="1" indent="-214313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Effective for complex diabetes datasets with high dimensionality and clear decision boundaries.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How: 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Finds the optimal hyperplane that separates diabetic and non-diabetic classes with the maximum .margin.</a:t>
            </a:r>
          </a:p>
        </p:txBody>
      </p:sp>
      <p:sp>
        <p:nvSpPr>
          <p:cNvPr id="11" name="Google Shape;201;p32">
            <a:extLst>
              <a:ext uri="{FF2B5EF4-FFF2-40B4-BE49-F238E27FC236}">
                <a16:creationId xmlns:a16="http://schemas.microsoft.com/office/drawing/2014/main" id="{4F420EDC-3E69-E4E1-4712-C0EE796A18BF}"/>
              </a:ext>
            </a:extLst>
          </p:cNvPr>
          <p:cNvSpPr txBox="1">
            <a:spLocks/>
          </p:cNvSpPr>
          <p:nvPr/>
        </p:nvSpPr>
        <p:spPr>
          <a:xfrm>
            <a:off x="420590" y="3788479"/>
            <a:ext cx="6163090" cy="68064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 kern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eaLnBrk="1" hangingPunct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Decision </a:t>
            </a:r>
            <a:r>
              <a:rPr lang="en-IN" sz="1600" b="1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Treeupport</a:t>
            </a:r>
            <a:r>
              <a:rPr lang="en-IN" sz="16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Vector Machine (SVM)</a:t>
            </a:r>
            <a:endParaRPr lang="en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206;p32">
            <a:extLst>
              <a:ext uri="{FF2B5EF4-FFF2-40B4-BE49-F238E27FC236}">
                <a16:creationId xmlns:a16="http://schemas.microsoft.com/office/drawing/2014/main" id="{7BFA4CB8-E674-4E02-EBC2-DE95AD9CDF66}"/>
              </a:ext>
            </a:extLst>
          </p:cNvPr>
          <p:cNvSpPr txBox="1">
            <a:spLocks/>
          </p:cNvSpPr>
          <p:nvPr/>
        </p:nvSpPr>
        <p:spPr>
          <a:xfrm>
            <a:off x="420590" y="4128799"/>
            <a:ext cx="7392450" cy="68064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sz="1400" kern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557213" lvl="1" indent="-214313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Provides easy-to-understand decision rules for diabetes prediction; handles both 			  categorical and numerical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Builds multiple trees on random subsets and averages their predictions.)</a:t>
            </a:r>
          </a:p>
          <a:p>
            <a:pPr marL="0" indent="0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739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1701</TotalTime>
  <Words>1126</Words>
  <Application>Microsoft Office PowerPoint</Application>
  <PresentationFormat>On-screen Show (16:9)</PresentationFormat>
  <Paragraphs>116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Tahoma</vt:lpstr>
      <vt:lpstr>Wingdings</vt:lpstr>
      <vt:lpstr>Arial</vt:lpstr>
      <vt:lpstr>Arial Unicode MS</vt:lpstr>
      <vt:lpstr>Montserrat</vt:lpstr>
      <vt:lpstr>Times New Roman</vt:lpstr>
      <vt:lpstr>Barlow</vt:lpstr>
      <vt:lpstr>Fira Sans Extra Condensed Medium</vt:lpstr>
      <vt:lpstr>Wingdings 3</vt:lpstr>
      <vt:lpstr>Trebuchet MS</vt:lpstr>
      <vt:lpstr>Courier New</vt:lpstr>
      <vt:lpstr>Facet</vt:lpstr>
      <vt:lpstr>A Ensemble Model for Diabetes Prediction</vt:lpstr>
      <vt:lpstr>Guide’s Approval</vt:lpstr>
      <vt:lpstr>Project Overview</vt:lpstr>
      <vt:lpstr>System Architecture </vt:lpstr>
      <vt:lpstr>System Architecture Continue</vt:lpstr>
      <vt:lpstr>Modules</vt:lpstr>
      <vt:lpstr>Correlation Matrix</vt:lpstr>
      <vt:lpstr>PowerPoint Presentation</vt:lpstr>
      <vt:lpstr>Algorithm Used</vt:lpstr>
      <vt:lpstr>Algorithm Used</vt:lpstr>
      <vt:lpstr>Model Comparison </vt:lpstr>
      <vt:lpstr>Model Comparison </vt:lpstr>
      <vt:lpstr>Model Comparison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priyanshu sharma</dc:creator>
  <cp:lastModifiedBy>Taslim Ahmad</cp:lastModifiedBy>
  <cp:revision>8</cp:revision>
  <dcterms:modified xsi:type="dcterms:W3CDTF">2025-04-09T05:00:34Z</dcterms:modified>
</cp:coreProperties>
</file>