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72" r:id="rId5"/>
    <p:sldId id="260" r:id="rId6"/>
    <p:sldId id="265" r:id="rId7"/>
    <p:sldId id="257" r:id="rId8"/>
    <p:sldId id="266" r:id="rId9"/>
    <p:sldId id="269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79894-1552-4CCA-9592-A896BCEB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1D63-C1A4-439F-9778-58A9CFBB9E9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568E-0694-4257-ADA7-98DA490D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DDFE-39D1-4AC0-BDD6-E6B769B6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F5C-E83F-4A71-9E9E-DB71BBB5B7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74204-94A6-44D3-BF5C-C885C48AAD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6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D441-3B2E-4E6C-ACD0-BCC0537A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92021-3A39-4699-8350-560762CA0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3685E-A9D0-4BBF-9CE5-6304DFDF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1D63-C1A4-439F-9778-58A9CFBB9E9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ADD8B-7289-41D0-8615-33D806B0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FF13-8AB8-45E1-ABA7-E223E684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F5C-E83F-4A71-9E9E-DB71BBB5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55748-26FF-4FDC-A095-10E7E6A31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90B71-27CA-49AA-8074-E61536280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562E-088A-46D8-99A1-00955021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1D63-C1A4-439F-9778-58A9CFBB9E9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ADEA-36B1-4DC4-8F98-71C68DFE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D11D-867A-41B6-8130-49D5CC62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F5C-E83F-4A71-9E9E-DB71BBB5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58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505D-D9A4-4219-852C-961BAEE1B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873A5-D671-42CD-9BEC-89F8452F4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2505E-8935-462B-8A81-6050C19A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186C-9C72-4A8C-B729-A4B679B0D5F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B631-F518-4906-874B-2ED59309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8FFE0-282D-41C9-AB27-F67C9BED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BD2A-21AC-45DB-95C1-D2CD67F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93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3C03-DEFC-45BD-B572-74B758D0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050F-14E3-445A-B09D-E49B0088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3A84D-296E-492F-91D8-D53C7E3D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186C-9C72-4A8C-B729-A4B679B0D5F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21D24-7CDD-4B06-B156-27F8C9FA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8A74C-3786-4E37-AC6E-881A63B4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BD2A-21AC-45DB-95C1-D2CD67F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18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E54B-9BF8-4CE1-A9F4-2ACA106B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A8F54-1F24-4B19-A26F-CAC7C292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32D0A-F3A7-4B05-BBF5-D78B881A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186C-9C72-4A8C-B729-A4B679B0D5F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3A73-6862-4E29-8736-00A5D180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2B7DD-7BAA-4374-BF51-2E3AC85A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BD2A-21AC-45DB-95C1-D2CD67F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21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A780-9DF9-431C-8CCC-926E6CAD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2E3B-C613-410C-9F88-A9BE0384D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44BC8-EB98-42B2-98B1-5B83E8C81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4DA19-05CD-4632-A400-396186AF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186C-9C72-4A8C-B729-A4B679B0D5F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2278C-562F-4F81-B435-8EA81393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46F3E-2695-4904-87A0-C05E78F9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BD2A-21AC-45DB-95C1-D2CD67F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3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3695-8EA7-40C0-B42C-52A50E37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F4F12-C041-4F6C-A03A-98B952E04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FEEF2-D3C1-40CE-918A-3E0AE0045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23D77-96D5-4BC3-929F-D61E920CE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74FC2-8343-4DB1-8D0E-0ABEFE939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30CAD-2FA6-49B7-888B-17835C93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186C-9C72-4A8C-B729-A4B679B0D5F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B20E9-2667-423A-B282-B62717CC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91C56-7948-48C0-9029-36DF9F14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BD2A-21AC-45DB-95C1-D2CD67F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23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FD93-5993-48C8-87E2-3E5EC342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FD672-D8C7-491F-8744-EC8DF8C1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186C-9C72-4A8C-B729-A4B679B0D5F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A5CA0-80C2-4157-AE77-83226FCF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8D5FE-A6CF-4171-A54B-F18FC4E9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BD2A-21AC-45DB-95C1-D2CD67F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6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6200A-996D-4D9D-904D-CEFEDA9B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186C-9C72-4A8C-B729-A4B679B0D5F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B4E60-D2D7-4414-85E9-A97AD758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0E688-2304-4ACD-9844-3DEFD85E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BD2A-21AC-45DB-95C1-D2CD67F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12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02FA-ED44-44C0-8717-E2D02145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1D67-160E-485B-9E53-830B7106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123E1-E431-4152-9F4E-8BF89321A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56D3A-BAB0-487F-8174-066EB579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186C-9C72-4A8C-B729-A4B679B0D5F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109F5-2BE7-41D8-AFB6-9D6F2857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87EF-D90C-4FBA-84CE-B3A5447B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BD2A-21AC-45DB-95C1-D2CD67F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3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3277-2249-4A18-BCEF-DFBC5405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030E-BC39-4415-811F-4E55AD7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546F6-6538-42ED-9B5E-4315A0BD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1D63-C1A4-439F-9778-58A9CFBB9E9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CFF4-F4D9-4159-A70A-320A8996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27412-B5AB-4DA0-A61E-F85533AB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F5C-E83F-4A71-9E9E-DB71BBB5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95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E519-0E75-4B58-A7DE-99CD47ED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1586F-21A7-4CEE-92C5-52086833B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BCAE-E086-43EF-98C5-61112867A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2EE77-DDC5-423C-9C78-6A2AC129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186C-9C72-4A8C-B729-A4B679B0D5F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05922-F1DD-439C-A51A-AF148641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4D538-34DC-422F-89CD-7DA52067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BD2A-21AC-45DB-95C1-D2CD67F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4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56B5-207F-4280-96D3-18F4BFB5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62D38-4B65-4658-9CCA-BF91CF63B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58B7-BF85-49D3-BB1E-15F0C8CD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186C-9C72-4A8C-B729-A4B679B0D5F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38A5-9ED9-4506-8F8F-DC835178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7F32-97D9-40DE-AFC9-A3F25749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BD2A-21AC-45DB-95C1-D2CD67F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67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F745D-7EAC-49EC-84A0-6B9EF370F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82A90-5551-4847-A6C1-F6C93321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9F20-5E55-4399-BCF2-0A618955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186C-9C72-4A8C-B729-A4B679B0D5F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683A-ABEF-4FA7-AA6C-4CF1EBFC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E4E8A-3C24-4024-90AF-11D7D856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BD2A-21AC-45DB-95C1-D2CD67F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1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A8E6-9B84-4669-9124-6AADCB7C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9BC2-2F78-40ED-AA56-CF58FEE5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0A2D-7694-4283-82B4-6709E738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1D63-C1A4-439F-9778-58A9CFBB9E9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99FF-8A25-4B83-9C0B-F148FF8D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8767-1BBD-4B5E-9C12-434C7B22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F5C-E83F-4A71-9E9E-DB71BBB5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5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BAAD-FD10-4A31-8727-225DE2EC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AA60-191B-4F69-94C8-2EAE2639A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42FD-45DD-471D-BC48-D530480D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202B5-5D5D-4B37-BDE3-0D6C042A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1D63-C1A4-439F-9778-58A9CFBB9E9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1A4DB-6430-4BD2-B137-84894DA1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51992-AED0-42EB-AAAA-FD326C06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F5C-E83F-4A71-9E9E-DB71BBB5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46DB-08D3-4E96-9094-D1104AB2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A5F2F-4E67-4723-8CE0-58182F68B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B77CB-4431-4B6E-AD61-0647DE1DF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AF9EA-06D5-4D4D-810A-6EBB9E9B1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A16D1-8EE3-4BF4-B179-B7BB3CEE7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1FA3A-F145-44CB-9BD7-CA24DC66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1D63-C1A4-439F-9778-58A9CFBB9E9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33DA3-B7A0-4E9E-9800-EEE38B1D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079F2-280B-4A34-8EEE-AF1B1208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F5C-E83F-4A71-9E9E-DB71BBB5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7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4B42-9CC2-4174-BA8D-A7FD1ED9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D8C5C-6968-46C9-A7DD-9E14BF6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1D63-C1A4-439F-9778-58A9CFBB9E9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788BA-825E-43E5-B09B-FB31BC73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3B63E-F138-4A2F-AA72-CFFFE1E0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F5C-E83F-4A71-9E9E-DB71BBB5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4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3707B-ED35-4445-860E-92D07406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1D63-C1A4-439F-9778-58A9CFBB9E9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DEA81-D871-4EE3-85B1-BEE76283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AF202-5799-4CB2-9517-9CDEB616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F5C-E83F-4A71-9E9E-DB71BBB5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2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93D4-C19E-417E-B4DE-F2FB1E13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FD1C-082C-49CE-BE43-B0A7D83DB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6455B-2E53-487E-B9A6-EB1A607F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F8B97-D8DF-43AA-9B77-F6894809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1D63-C1A4-439F-9778-58A9CFBB9E9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90E2-F66E-4CA5-9014-15347FCF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3F5B8-90AC-4756-8BFE-3A896A93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F5C-E83F-4A71-9E9E-DB71BBB5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2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E195-55B3-4AB5-981C-2A48CE04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B1518-8F9F-42A2-BC95-8D3C1E7D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82033-2FA3-40E8-8050-C9C464CF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E0424-63EA-4AB9-8BC5-4D68F4FD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1D63-C1A4-439F-9778-58A9CFBB9E9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73C43-23AC-420F-B867-BA45FAB4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92093-C428-4811-9253-669A3DAD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F5C-E83F-4A71-9E9E-DB71BBB5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6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CD146-30D2-408A-9450-A2CD4055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91D63-C1A4-439F-9778-58A9CFBB9E9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7048B-9E0E-48A8-BE8A-3D01195FF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B53DF-B357-41A8-BB55-5FFB42D03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DF5C-E83F-4A71-9E9E-DB71BBB5B7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C926CF-EAFE-4844-9BEB-4A46E7552044}"/>
              </a:ext>
            </a:extLst>
          </p:cNvPr>
          <p:cNvSpPr/>
          <p:nvPr userDrawn="1"/>
        </p:nvSpPr>
        <p:spPr>
          <a:xfrm>
            <a:off x="0" y="0"/>
            <a:ext cx="12192000" cy="623047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37CB8-EB62-40CF-A8AE-F26315B4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97C58-616A-4E44-8EC8-9499FE85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18FD-1A7F-4DF6-AE14-B15B2271D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F186C-9C72-4A8C-B729-A4B679B0D5F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B72B-8332-499B-85D8-9663D5B7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44EB8-D698-4137-A664-B5F731DA4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BD2A-21AC-45DB-95C1-D2CD67F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1;p1">
            <a:extLst>
              <a:ext uri="{FF2B5EF4-FFF2-40B4-BE49-F238E27FC236}">
                <a16:creationId xmlns:a16="http://schemas.microsoft.com/office/drawing/2014/main" id="{00BEEF91-D8DA-46F1-A108-4ECA73747D41}"/>
              </a:ext>
            </a:extLst>
          </p:cNvPr>
          <p:cNvSpPr/>
          <p:nvPr/>
        </p:nvSpPr>
        <p:spPr>
          <a:xfrm>
            <a:off x="0" y="1563624"/>
            <a:ext cx="12192000" cy="1527396"/>
          </a:xfrm>
          <a:prstGeom prst="rect">
            <a:avLst/>
          </a:prstGeom>
          <a:solidFill>
            <a:srgbClr val="0E5C6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Prediction of Pest Insect Appearance Using Sensors and Machine Learning </a:t>
            </a:r>
            <a:endParaRPr lang="en-US" sz="3600" b="1" dirty="0">
              <a:latin typeface="Arial Black" panose="020B0A04020102020204" pitchFamily="34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4DC47-2BFC-42DB-B3BA-012C710C4948}"/>
              </a:ext>
            </a:extLst>
          </p:cNvPr>
          <p:cNvSpPr txBox="1"/>
          <p:nvPr/>
        </p:nvSpPr>
        <p:spPr>
          <a:xfrm>
            <a:off x="7709646" y="3091020"/>
            <a:ext cx="2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MD. Taslim</a:t>
            </a:r>
          </a:p>
        </p:txBody>
      </p:sp>
    </p:spTree>
    <p:extLst>
      <p:ext uri="{BB962C8B-B14F-4D97-AF65-F5344CB8AC3E}">
        <p14:creationId xmlns:p14="http://schemas.microsoft.com/office/powerpoint/2010/main" val="363925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C8264EBE-B871-4250-B33E-BAB65372C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35286"/>
              </p:ext>
            </p:extLst>
          </p:nvPr>
        </p:nvGraphicFramePr>
        <p:xfrm>
          <a:off x="4282142" y="1124478"/>
          <a:ext cx="7841127" cy="33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75">
                  <a:extLst>
                    <a:ext uri="{9D8B030D-6E8A-4147-A177-3AD203B41FA5}">
                      <a16:colId xmlns:a16="http://schemas.microsoft.com/office/drawing/2014/main" val="2227665649"/>
                    </a:ext>
                  </a:extLst>
                </a:gridCol>
                <a:gridCol w="4787153">
                  <a:extLst>
                    <a:ext uri="{9D8B030D-6E8A-4147-A177-3AD203B41FA5}">
                      <a16:colId xmlns:a16="http://schemas.microsoft.com/office/drawing/2014/main" val="3464346331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91690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05732"/>
                  </a:ext>
                </a:extLst>
              </a:tr>
              <a:tr h="1207044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</a:p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= ‘SAMME.R’,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base_estimator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None,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1.0,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50,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85.9%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09912"/>
                  </a:ext>
                </a:extLst>
              </a:tr>
              <a:tr h="890418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</a:p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priors = None,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var_smoothing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 × 10−9</a:t>
                      </a:r>
                    </a:p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98200"/>
                  </a:ext>
                </a:extLst>
              </a:tr>
              <a:tr h="890418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  <a:p>
                      <a:pPr algn="l"/>
                      <a:r>
                        <a:rPr lang="en-US" sz="1600" dirty="0"/>
                        <a:t>QDA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priors = None, </a:t>
                      </a:r>
                      <a:r>
                        <a:rPr lang="en-US" sz="1600" dirty="0" err="1"/>
                        <a:t>reg_param</a:t>
                      </a:r>
                      <a:r>
                        <a:rPr lang="en-US" sz="1600" dirty="0"/>
                        <a:t> = 0.0, </a:t>
                      </a:r>
                      <a:r>
                        <a:rPr lang="en-US" sz="1600" dirty="0" err="1"/>
                        <a:t>store_covariance</a:t>
                      </a:r>
                      <a:r>
                        <a:rPr lang="en-US" sz="1600" dirty="0"/>
                        <a:t> = False, </a:t>
                      </a:r>
                      <a:r>
                        <a:rPr lang="en-US" sz="1600" dirty="0" err="1"/>
                        <a:t>tol</a:t>
                      </a:r>
                      <a:r>
                        <a:rPr lang="en-US" sz="1600" dirty="0"/>
                        <a:t> = 0.0001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12371"/>
                  </a:ext>
                </a:extLst>
              </a:tr>
            </a:tbl>
          </a:graphicData>
        </a:graphic>
      </p:graphicFrame>
      <p:sp>
        <p:nvSpPr>
          <p:cNvPr id="7" name="Google Shape;230;p5">
            <a:extLst>
              <a:ext uri="{FF2B5EF4-FFF2-40B4-BE49-F238E27FC236}">
                <a16:creationId xmlns:a16="http://schemas.microsoft.com/office/drawing/2014/main" id="{83EA6B34-1F78-4A4A-99AF-D4A1C12F3636}"/>
              </a:ext>
            </a:extLst>
          </p:cNvPr>
          <p:cNvSpPr/>
          <p:nvPr/>
        </p:nvSpPr>
        <p:spPr>
          <a:xfrm>
            <a:off x="538319" y="2878932"/>
            <a:ext cx="2260550" cy="2201255"/>
          </a:xfrm>
          <a:prstGeom prst="ellipse">
            <a:avLst/>
          </a:prstGeom>
          <a:solidFill>
            <a:srgbClr val="181818">
              <a:alpha val="49803"/>
            </a:srgbClr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4F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33;p5">
            <a:extLst>
              <a:ext uri="{FF2B5EF4-FFF2-40B4-BE49-F238E27FC236}">
                <a16:creationId xmlns:a16="http://schemas.microsoft.com/office/drawing/2014/main" id="{2F6A02E8-20BF-44E6-ACF9-827E0BF67EDC}"/>
              </a:ext>
            </a:extLst>
          </p:cNvPr>
          <p:cNvSpPr/>
          <p:nvPr/>
        </p:nvSpPr>
        <p:spPr>
          <a:xfrm>
            <a:off x="1119511" y="3485802"/>
            <a:ext cx="997313" cy="9923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7152"/>
                </a:moveTo>
                <a:cubicBezTo>
                  <a:pt x="21509" y="7979"/>
                  <a:pt x="21283" y="8750"/>
                  <a:pt x="20915" y="9462"/>
                </a:cubicBezTo>
                <a:cubicBezTo>
                  <a:pt x="20550" y="10173"/>
                  <a:pt x="20080" y="10792"/>
                  <a:pt x="19505" y="11311"/>
                </a:cubicBezTo>
                <a:cubicBezTo>
                  <a:pt x="18933" y="11836"/>
                  <a:pt x="18276" y="12246"/>
                  <a:pt x="17543" y="12545"/>
                </a:cubicBezTo>
                <a:cubicBezTo>
                  <a:pt x="16804" y="12839"/>
                  <a:pt x="16017" y="12988"/>
                  <a:pt x="15176" y="12988"/>
                </a:cubicBezTo>
                <a:cubicBezTo>
                  <a:pt x="14627" y="12988"/>
                  <a:pt x="14049" y="12915"/>
                  <a:pt x="13457" y="12760"/>
                </a:cubicBezTo>
                <a:lnTo>
                  <a:pt x="5244" y="20965"/>
                </a:lnTo>
                <a:cubicBezTo>
                  <a:pt x="4819" y="21385"/>
                  <a:pt x="4312" y="21600"/>
                  <a:pt x="3726" y="21600"/>
                </a:cubicBezTo>
                <a:cubicBezTo>
                  <a:pt x="3112" y="21600"/>
                  <a:pt x="2593" y="21388"/>
                  <a:pt x="2166" y="20965"/>
                </a:cubicBezTo>
                <a:cubicBezTo>
                  <a:pt x="1959" y="20759"/>
                  <a:pt x="1730" y="20544"/>
                  <a:pt x="1484" y="20321"/>
                </a:cubicBezTo>
                <a:cubicBezTo>
                  <a:pt x="1234" y="20101"/>
                  <a:pt x="999" y="19866"/>
                  <a:pt x="779" y="19618"/>
                </a:cubicBezTo>
                <a:cubicBezTo>
                  <a:pt x="558" y="19369"/>
                  <a:pt x="371" y="19107"/>
                  <a:pt x="224" y="18827"/>
                </a:cubicBezTo>
                <a:cubicBezTo>
                  <a:pt x="74" y="18548"/>
                  <a:pt x="0" y="18243"/>
                  <a:pt x="0" y="17909"/>
                </a:cubicBezTo>
                <a:cubicBezTo>
                  <a:pt x="0" y="17613"/>
                  <a:pt x="57" y="17331"/>
                  <a:pt x="170" y="17062"/>
                </a:cubicBezTo>
                <a:cubicBezTo>
                  <a:pt x="283" y="16797"/>
                  <a:pt x="439" y="16565"/>
                  <a:pt x="637" y="16368"/>
                </a:cubicBezTo>
                <a:lnTo>
                  <a:pt x="8893" y="8135"/>
                </a:lnTo>
                <a:cubicBezTo>
                  <a:pt x="8743" y="7542"/>
                  <a:pt x="8669" y="6994"/>
                  <a:pt x="8661" y="6486"/>
                </a:cubicBezTo>
                <a:cubicBezTo>
                  <a:pt x="8661" y="5605"/>
                  <a:pt x="8834" y="4766"/>
                  <a:pt x="9176" y="3964"/>
                </a:cubicBezTo>
                <a:cubicBezTo>
                  <a:pt x="9522" y="3168"/>
                  <a:pt x="9983" y="2479"/>
                  <a:pt x="10566" y="1897"/>
                </a:cubicBezTo>
                <a:cubicBezTo>
                  <a:pt x="11150" y="1316"/>
                  <a:pt x="11832" y="855"/>
                  <a:pt x="12622" y="514"/>
                </a:cubicBezTo>
                <a:cubicBezTo>
                  <a:pt x="13406" y="172"/>
                  <a:pt x="14241" y="0"/>
                  <a:pt x="15130" y="0"/>
                </a:cubicBezTo>
                <a:cubicBezTo>
                  <a:pt x="15980" y="0"/>
                  <a:pt x="16798" y="161"/>
                  <a:pt x="17588" y="486"/>
                </a:cubicBezTo>
                <a:cubicBezTo>
                  <a:pt x="18378" y="813"/>
                  <a:pt x="19077" y="1265"/>
                  <a:pt x="19683" y="1849"/>
                </a:cubicBezTo>
                <a:lnTo>
                  <a:pt x="13692" y="4038"/>
                </a:lnTo>
                <a:lnTo>
                  <a:pt x="13109" y="7228"/>
                </a:lnTo>
                <a:lnTo>
                  <a:pt x="15603" y="9295"/>
                </a:lnTo>
                <a:lnTo>
                  <a:pt x="21600" y="7152"/>
                </a:lnTo>
                <a:close/>
                <a:moveTo>
                  <a:pt x="3720" y="18991"/>
                </a:moveTo>
                <a:cubicBezTo>
                  <a:pt x="4018" y="18991"/>
                  <a:pt x="4270" y="18887"/>
                  <a:pt x="4479" y="18675"/>
                </a:cubicBezTo>
                <a:cubicBezTo>
                  <a:pt x="4689" y="18463"/>
                  <a:pt x="4791" y="18209"/>
                  <a:pt x="4791" y="17910"/>
                </a:cubicBezTo>
                <a:cubicBezTo>
                  <a:pt x="4791" y="17593"/>
                  <a:pt x="4686" y="17334"/>
                  <a:pt x="4473" y="17133"/>
                </a:cubicBezTo>
                <a:cubicBezTo>
                  <a:pt x="4261" y="16930"/>
                  <a:pt x="4009" y="16831"/>
                  <a:pt x="3720" y="16831"/>
                </a:cubicBezTo>
                <a:cubicBezTo>
                  <a:pt x="3403" y="16831"/>
                  <a:pt x="3146" y="16935"/>
                  <a:pt x="2942" y="17139"/>
                </a:cubicBezTo>
                <a:cubicBezTo>
                  <a:pt x="2738" y="17348"/>
                  <a:pt x="2639" y="17605"/>
                  <a:pt x="2639" y="17910"/>
                </a:cubicBezTo>
                <a:cubicBezTo>
                  <a:pt x="2639" y="18206"/>
                  <a:pt x="2738" y="18460"/>
                  <a:pt x="2942" y="18675"/>
                </a:cubicBezTo>
                <a:cubicBezTo>
                  <a:pt x="3146" y="18889"/>
                  <a:pt x="3403" y="18991"/>
                  <a:pt x="3720" y="1899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7070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1;p5">
            <a:extLst>
              <a:ext uri="{FF2B5EF4-FFF2-40B4-BE49-F238E27FC236}">
                <a16:creationId xmlns:a16="http://schemas.microsoft.com/office/drawing/2014/main" id="{52C72403-3C87-4CFA-AD6B-C6B492C36A43}"/>
              </a:ext>
            </a:extLst>
          </p:cNvPr>
          <p:cNvSpPr txBox="1"/>
          <p:nvPr/>
        </p:nvSpPr>
        <p:spPr>
          <a:xfrm>
            <a:off x="0" y="5260218"/>
            <a:ext cx="379353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200"/>
              <a:buFont typeface="Arial Black"/>
              <a:buNone/>
            </a:pPr>
            <a:r>
              <a:rPr lang="en-US" sz="3200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METHODOLOGYCON….</a:t>
            </a:r>
            <a:endParaRPr sz="3200" b="0" i="0" u="none" strike="noStrike" cap="none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0" name="Google Shape;208;p3">
            <a:extLst>
              <a:ext uri="{FF2B5EF4-FFF2-40B4-BE49-F238E27FC236}">
                <a16:creationId xmlns:a16="http://schemas.microsoft.com/office/drawing/2014/main" id="{772B2F88-9B32-4911-AC0B-717313EDEE2A}"/>
              </a:ext>
            </a:extLst>
          </p:cNvPr>
          <p:cNvCxnSpPr>
            <a:cxnSpLocks/>
          </p:cNvCxnSpPr>
          <p:nvPr/>
        </p:nvCxnSpPr>
        <p:spPr>
          <a:xfrm>
            <a:off x="4185268" y="440952"/>
            <a:ext cx="0" cy="5323354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5535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2;p7">
            <a:extLst>
              <a:ext uri="{FF2B5EF4-FFF2-40B4-BE49-F238E27FC236}">
                <a16:creationId xmlns:a16="http://schemas.microsoft.com/office/drawing/2014/main" id="{E9024DB4-CFFB-4CBF-85AC-01155E16B88F}"/>
              </a:ext>
            </a:extLst>
          </p:cNvPr>
          <p:cNvSpPr txBox="1"/>
          <p:nvPr/>
        </p:nvSpPr>
        <p:spPr>
          <a:xfrm>
            <a:off x="3388988" y="1654850"/>
            <a:ext cx="46704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 dirty="0"/>
          </a:p>
        </p:txBody>
      </p:sp>
      <p:pic>
        <p:nvPicPr>
          <p:cNvPr id="3" name="Google Shape;253;p7" descr="Smiling face with no fill">
            <a:extLst>
              <a:ext uri="{FF2B5EF4-FFF2-40B4-BE49-F238E27FC236}">
                <a16:creationId xmlns:a16="http://schemas.microsoft.com/office/drawing/2014/main" id="{45139092-4FE2-4DA1-AFD4-5E2FB9140F3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61184" y="2783782"/>
            <a:ext cx="1290435" cy="1290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54;p7" descr="Smiling face with solid fill">
            <a:extLst>
              <a:ext uri="{FF2B5EF4-FFF2-40B4-BE49-F238E27FC236}">
                <a16:creationId xmlns:a16="http://schemas.microsoft.com/office/drawing/2014/main" id="{BF8E5B72-B0E0-4C6E-83EC-DCE235BA21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2104" y="2798673"/>
            <a:ext cx="1308021" cy="1308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79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98;p2">
            <a:hlinkClick r:id="rId2" action="ppaction://hlinksldjump"/>
            <a:extLst>
              <a:ext uri="{FF2B5EF4-FFF2-40B4-BE49-F238E27FC236}">
                <a16:creationId xmlns:a16="http://schemas.microsoft.com/office/drawing/2014/main" id="{1028B2CD-0677-4753-8F17-BAF986843D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7303" y="1657318"/>
            <a:ext cx="2846478" cy="266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00;p2">
            <a:hlinkClick r:id="rId4" action="ppaction://hlinksldjump"/>
            <a:extLst>
              <a:ext uri="{FF2B5EF4-FFF2-40B4-BE49-F238E27FC236}">
                <a16:creationId xmlns:a16="http://schemas.microsoft.com/office/drawing/2014/main" id="{CCA767E5-0F6E-45DA-8458-1684CA0D610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6748" y="1501918"/>
            <a:ext cx="2447366" cy="2887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9;p2">
            <a:hlinkClick r:id="rId2" action="ppaction://hlinksldjump"/>
            <a:extLst>
              <a:ext uri="{FF2B5EF4-FFF2-40B4-BE49-F238E27FC236}">
                <a16:creationId xmlns:a16="http://schemas.microsoft.com/office/drawing/2014/main" id="{5DA9AD52-97FB-4D1B-B6CD-88C4CA5620F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55688" y="1586179"/>
            <a:ext cx="2646029" cy="271926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30;p5">
            <a:extLst>
              <a:ext uri="{FF2B5EF4-FFF2-40B4-BE49-F238E27FC236}">
                <a16:creationId xmlns:a16="http://schemas.microsoft.com/office/drawing/2014/main" id="{CED09F36-F5D6-4FED-9485-65D8E604850C}"/>
              </a:ext>
            </a:extLst>
          </p:cNvPr>
          <p:cNvSpPr/>
          <p:nvPr/>
        </p:nvSpPr>
        <p:spPr>
          <a:xfrm>
            <a:off x="5880074" y="1501918"/>
            <a:ext cx="2008091" cy="1999686"/>
          </a:xfrm>
          <a:prstGeom prst="ellipse">
            <a:avLst/>
          </a:prstGeom>
          <a:solidFill>
            <a:srgbClr val="181818">
              <a:alpha val="49803"/>
            </a:srgbClr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4F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raphic 17" descr="Customer review with solid fill">
            <a:extLst>
              <a:ext uri="{FF2B5EF4-FFF2-40B4-BE49-F238E27FC236}">
                <a16:creationId xmlns:a16="http://schemas.microsoft.com/office/drawing/2014/main" id="{82347BB0-867A-439C-BAB1-3B4A26219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9658" y="2042810"/>
            <a:ext cx="1163748" cy="9691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F9BE89-662D-4853-A79B-D42B764086C7}"/>
              </a:ext>
            </a:extLst>
          </p:cNvPr>
          <p:cNvSpPr txBox="1"/>
          <p:nvPr/>
        </p:nvSpPr>
        <p:spPr>
          <a:xfrm>
            <a:off x="5104454" y="3703200"/>
            <a:ext cx="3770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13159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4;p2">
            <a:extLst>
              <a:ext uri="{FF2B5EF4-FFF2-40B4-BE49-F238E27FC236}">
                <a16:creationId xmlns:a16="http://schemas.microsoft.com/office/drawing/2014/main" id="{C5A78955-0DC0-A7C6-983D-5037DE4A5B2B}"/>
              </a:ext>
            </a:extLst>
          </p:cNvPr>
          <p:cNvSpPr/>
          <p:nvPr/>
        </p:nvSpPr>
        <p:spPr>
          <a:xfrm>
            <a:off x="2322191" y="308081"/>
            <a:ext cx="8211338" cy="7734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55;p2">
            <a:extLst>
              <a:ext uri="{FF2B5EF4-FFF2-40B4-BE49-F238E27FC236}">
                <a16:creationId xmlns:a16="http://schemas.microsoft.com/office/drawing/2014/main" id="{A607ECD5-DBAF-C680-09CD-EEBE6D05ACC2}"/>
              </a:ext>
            </a:extLst>
          </p:cNvPr>
          <p:cNvSpPr/>
          <p:nvPr/>
        </p:nvSpPr>
        <p:spPr>
          <a:xfrm>
            <a:off x="2719756" y="305682"/>
            <a:ext cx="7161371" cy="773401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56;p2">
            <a:extLst>
              <a:ext uri="{FF2B5EF4-FFF2-40B4-BE49-F238E27FC236}">
                <a16:creationId xmlns:a16="http://schemas.microsoft.com/office/drawing/2014/main" id="{7A131D98-6086-BE06-B7DA-5CA85749A527}"/>
              </a:ext>
            </a:extLst>
          </p:cNvPr>
          <p:cNvSpPr/>
          <p:nvPr/>
        </p:nvSpPr>
        <p:spPr>
          <a:xfrm>
            <a:off x="3196833" y="305682"/>
            <a:ext cx="5912361" cy="773401"/>
          </a:xfrm>
          <a:prstGeom prst="roundRect">
            <a:avLst>
              <a:gd name="adj" fmla="val 16667"/>
            </a:avLst>
          </a:prstGeom>
          <a:solidFill>
            <a:srgbClr val="85CFE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157;p2">
            <a:extLst>
              <a:ext uri="{FF2B5EF4-FFF2-40B4-BE49-F238E27FC236}">
                <a16:creationId xmlns:a16="http://schemas.microsoft.com/office/drawing/2014/main" id="{4373AB64-ADEB-3D16-71A1-54A4244CE6FA}"/>
              </a:ext>
            </a:extLst>
          </p:cNvPr>
          <p:cNvGrpSpPr/>
          <p:nvPr/>
        </p:nvGrpSpPr>
        <p:grpSpPr>
          <a:xfrm>
            <a:off x="3525492" y="522746"/>
            <a:ext cx="454799" cy="339271"/>
            <a:chOff x="898875" y="4399275"/>
            <a:chExt cx="483700" cy="481850"/>
          </a:xfrm>
        </p:grpSpPr>
        <p:sp>
          <p:nvSpPr>
            <p:cNvPr id="10" name="Google Shape;158;p2">
              <a:extLst>
                <a:ext uri="{FF2B5EF4-FFF2-40B4-BE49-F238E27FC236}">
                  <a16:creationId xmlns:a16="http://schemas.microsoft.com/office/drawing/2014/main" id="{AEE405A2-87D3-53D6-BF93-BC6E5CB9FA47}"/>
                </a:ext>
              </a:extLst>
            </p:cNvPr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59;p2">
              <a:extLst>
                <a:ext uri="{FF2B5EF4-FFF2-40B4-BE49-F238E27FC236}">
                  <a16:creationId xmlns:a16="http://schemas.microsoft.com/office/drawing/2014/main" id="{8ABA81E4-267B-BC38-6555-C5E925B665C9}"/>
                </a:ext>
              </a:extLst>
            </p:cNvPr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0;p2">
              <a:extLst>
                <a:ext uri="{FF2B5EF4-FFF2-40B4-BE49-F238E27FC236}">
                  <a16:creationId xmlns:a16="http://schemas.microsoft.com/office/drawing/2014/main" id="{8A40C02D-FBA1-D6C5-EEE2-B455D1FB0CC2}"/>
                </a:ext>
              </a:extLst>
            </p:cNvPr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61;p2">
              <a:extLst>
                <a:ext uri="{FF2B5EF4-FFF2-40B4-BE49-F238E27FC236}">
                  <a16:creationId xmlns:a16="http://schemas.microsoft.com/office/drawing/2014/main" id="{35016769-C744-70FD-A71A-BA151B241B7A}"/>
                </a:ext>
              </a:extLst>
            </p:cNvPr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62;p2">
              <a:extLst>
                <a:ext uri="{FF2B5EF4-FFF2-40B4-BE49-F238E27FC236}">
                  <a16:creationId xmlns:a16="http://schemas.microsoft.com/office/drawing/2014/main" id="{56C0E09E-2491-7AC2-43AD-0A036E420FAA}"/>
                </a:ext>
              </a:extLst>
            </p:cNvPr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63;p2">
              <a:extLst>
                <a:ext uri="{FF2B5EF4-FFF2-40B4-BE49-F238E27FC236}">
                  <a16:creationId xmlns:a16="http://schemas.microsoft.com/office/drawing/2014/main" id="{7149FA0D-51D1-83CD-E51A-E0DB429195E8}"/>
                </a:ext>
              </a:extLst>
            </p:cNvPr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4;p2">
              <a:extLst>
                <a:ext uri="{FF2B5EF4-FFF2-40B4-BE49-F238E27FC236}">
                  <a16:creationId xmlns:a16="http://schemas.microsoft.com/office/drawing/2014/main" id="{485AFC32-7B5C-9147-D11A-733330F6F762}"/>
                </a:ext>
              </a:extLst>
            </p:cNvPr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65;p2">
              <a:extLst>
                <a:ext uri="{FF2B5EF4-FFF2-40B4-BE49-F238E27FC236}">
                  <a16:creationId xmlns:a16="http://schemas.microsoft.com/office/drawing/2014/main" id="{1F7BD9BC-D35E-F82A-0011-DF1DB71ADB8E}"/>
                </a:ext>
              </a:extLst>
            </p:cNvPr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35D7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66;p2">
            <a:extLst>
              <a:ext uri="{FF2B5EF4-FFF2-40B4-BE49-F238E27FC236}">
                <a16:creationId xmlns:a16="http://schemas.microsoft.com/office/drawing/2014/main" id="{45841C5E-22CE-0E30-E890-1E4E01B7FE79}"/>
              </a:ext>
            </a:extLst>
          </p:cNvPr>
          <p:cNvSpPr/>
          <p:nvPr/>
        </p:nvSpPr>
        <p:spPr>
          <a:xfrm>
            <a:off x="3976007" y="313181"/>
            <a:ext cx="4512841" cy="773401"/>
          </a:xfrm>
          <a:prstGeom prst="flowChartTerminator">
            <a:avLst/>
          </a:prstGeom>
          <a:solidFill>
            <a:srgbClr val="F2F2F2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Direction of Survey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4B7F11-0E8C-6EBF-AB82-13DF4D68B3F6}"/>
              </a:ext>
            </a:extLst>
          </p:cNvPr>
          <p:cNvSpPr txBox="1"/>
          <p:nvPr/>
        </p:nvSpPr>
        <p:spPr>
          <a:xfrm>
            <a:off x="2322191" y="1778341"/>
            <a:ext cx="9627762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cloud computing.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studies and developments are summarized.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issues are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specifically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future research directions and open problems regarding green cloud computing are presented.</a:t>
            </a:r>
          </a:p>
        </p:txBody>
      </p:sp>
    </p:spTree>
    <p:extLst>
      <p:ext uri="{BB962C8B-B14F-4D97-AF65-F5344CB8AC3E}">
        <p14:creationId xmlns:p14="http://schemas.microsoft.com/office/powerpoint/2010/main" val="248007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7;p3">
            <a:extLst>
              <a:ext uri="{FF2B5EF4-FFF2-40B4-BE49-F238E27FC236}">
                <a16:creationId xmlns:a16="http://schemas.microsoft.com/office/drawing/2014/main" id="{C0354564-B9D7-42B1-BD42-61C589365F9E}"/>
              </a:ext>
            </a:extLst>
          </p:cNvPr>
          <p:cNvSpPr txBox="1"/>
          <p:nvPr/>
        </p:nvSpPr>
        <p:spPr>
          <a:xfrm>
            <a:off x="87600" y="5074263"/>
            <a:ext cx="4044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600"/>
              <a:buFont typeface="Arial Black"/>
              <a:buNone/>
            </a:pPr>
            <a:r>
              <a:rPr lang="en-US" sz="3200" b="1" dirty="0">
                <a:solidFill>
                  <a:srgbClr val="00B0F0"/>
                </a:solidFill>
                <a:latin typeface="Arial Black" panose="020B0A04020102020204" pitchFamily="34" charset="0"/>
                <a:sym typeface="Times New Roman"/>
              </a:rPr>
              <a:t>INTRODUCTION</a:t>
            </a:r>
            <a:endParaRPr sz="3200" b="1" dirty="0">
              <a:solidFill>
                <a:srgbClr val="00B0F0"/>
              </a:solidFill>
              <a:latin typeface="Arial Black" panose="020B0A04020102020204" pitchFamily="34" charset="0"/>
              <a:sym typeface="Times New Roman"/>
            </a:endParaRPr>
          </a:p>
        </p:txBody>
      </p:sp>
      <p:cxnSp>
        <p:nvCxnSpPr>
          <p:cNvPr id="11" name="Google Shape;208;p3">
            <a:extLst>
              <a:ext uri="{FF2B5EF4-FFF2-40B4-BE49-F238E27FC236}">
                <a16:creationId xmlns:a16="http://schemas.microsoft.com/office/drawing/2014/main" id="{30DCAD9F-C405-45B9-960A-CE426A15ACC2}"/>
              </a:ext>
            </a:extLst>
          </p:cNvPr>
          <p:cNvCxnSpPr>
            <a:cxnSpLocks/>
          </p:cNvCxnSpPr>
          <p:nvPr/>
        </p:nvCxnSpPr>
        <p:spPr>
          <a:xfrm>
            <a:off x="4258235" y="170329"/>
            <a:ext cx="80552" cy="5772776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7EEABE-A4CF-4C52-AA0C-F3F0C46F2D56}"/>
              </a:ext>
            </a:extLst>
          </p:cNvPr>
          <p:cNvSpPr txBox="1"/>
          <p:nvPr/>
        </p:nvSpPr>
        <p:spPr>
          <a:xfrm>
            <a:off x="9072562" y="16335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2F6AA4-A31A-4D20-BF40-0E6765C91797}"/>
              </a:ext>
            </a:extLst>
          </p:cNvPr>
          <p:cNvSpPr txBox="1"/>
          <p:nvPr/>
        </p:nvSpPr>
        <p:spPr>
          <a:xfrm>
            <a:off x="4464523" y="494649"/>
            <a:ext cx="7634966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field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and communication technologies.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new challenges for environmental protection.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 is redesigning modern networking, and offering promising environmental protection prospects as well as economic and technological advantages.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to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carbon footprints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(e-)waste.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D5F86-7A11-4AFD-B0E2-DA78D87F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66" y="2223248"/>
            <a:ext cx="3478756" cy="26266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6109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08;p3">
            <a:extLst>
              <a:ext uri="{FF2B5EF4-FFF2-40B4-BE49-F238E27FC236}">
                <a16:creationId xmlns:a16="http://schemas.microsoft.com/office/drawing/2014/main" id="{2BF4059D-AE0C-40CD-AEF8-BB63757C79AC}"/>
              </a:ext>
            </a:extLst>
          </p:cNvPr>
          <p:cNvCxnSpPr>
            <a:cxnSpLocks/>
          </p:cNvCxnSpPr>
          <p:nvPr/>
        </p:nvCxnSpPr>
        <p:spPr>
          <a:xfrm>
            <a:off x="4894729" y="1246094"/>
            <a:ext cx="80552" cy="4278234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5ACED7-F8FA-4449-B11E-F504E86C6DCC}"/>
              </a:ext>
            </a:extLst>
          </p:cNvPr>
          <p:cNvSpPr txBox="1"/>
          <p:nvPr/>
        </p:nvSpPr>
        <p:spPr>
          <a:xfrm>
            <a:off x="5781976" y="2000136"/>
            <a:ext cx="5844988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crop quality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sustainability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protection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development</a:t>
            </a:r>
          </a:p>
        </p:txBody>
      </p:sp>
      <p:sp>
        <p:nvSpPr>
          <p:cNvPr id="9" name="Google Shape;219;p4">
            <a:extLst>
              <a:ext uri="{FF2B5EF4-FFF2-40B4-BE49-F238E27FC236}">
                <a16:creationId xmlns:a16="http://schemas.microsoft.com/office/drawing/2014/main" id="{C3A60481-501D-4E96-98BC-9ACE9E5A0449}"/>
              </a:ext>
            </a:extLst>
          </p:cNvPr>
          <p:cNvSpPr txBox="1"/>
          <p:nvPr/>
        </p:nvSpPr>
        <p:spPr>
          <a:xfrm>
            <a:off x="1073451" y="4939593"/>
            <a:ext cx="31749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600"/>
              <a:buFont typeface="Arial Black"/>
              <a:buNone/>
            </a:pPr>
            <a:r>
              <a:rPr lang="en-US" sz="32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OBJECTIVE</a:t>
            </a:r>
            <a:endParaRPr sz="1200" dirty="0">
              <a:solidFill>
                <a:srgbClr val="00B0F0"/>
              </a:solidFill>
            </a:endParaRPr>
          </a:p>
        </p:txBody>
      </p:sp>
      <p:sp>
        <p:nvSpPr>
          <p:cNvPr id="11" name="Google Shape;218;p4">
            <a:extLst>
              <a:ext uri="{FF2B5EF4-FFF2-40B4-BE49-F238E27FC236}">
                <a16:creationId xmlns:a16="http://schemas.microsoft.com/office/drawing/2014/main" id="{B385D022-CD25-451A-A6B5-735EB7273FE0}"/>
              </a:ext>
            </a:extLst>
          </p:cNvPr>
          <p:cNvSpPr/>
          <p:nvPr/>
        </p:nvSpPr>
        <p:spPr>
          <a:xfrm>
            <a:off x="1263508" y="2529801"/>
            <a:ext cx="2384612" cy="2248388"/>
          </a:xfrm>
          <a:prstGeom prst="ellipse">
            <a:avLst/>
          </a:prstGeom>
          <a:solidFill>
            <a:srgbClr val="181818">
              <a:alpha val="49803"/>
            </a:srgbClr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4F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22;p4" descr="Lightbulb">
            <a:extLst>
              <a:ext uri="{FF2B5EF4-FFF2-40B4-BE49-F238E27FC236}">
                <a16:creationId xmlns:a16="http://schemas.microsoft.com/office/drawing/2014/main" id="{38F2AEAB-3C4C-4DE5-A226-96683DC3277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1742" y="2887512"/>
            <a:ext cx="1551967" cy="1532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77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ightbulb and gear with solid fill">
            <a:extLst>
              <a:ext uri="{FF2B5EF4-FFF2-40B4-BE49-F238E27FC236}">
                <a16:creationId xmlns:a16="http://schemas.microsoft.com/office/drawing/2014/main" id="{06654E3E-F7E0-477A-9C4B-C33EF3E3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4467" y="2595216"/>
            <a:ext cx="1240378" cy="1224475"/>
          </a:xfrm>
          <a:prstGeom prst="rect">
            <a:avLst/>
          </a:prstGeom>
        </p:spPr>
      </p:pic>
      <p:pic>
        <p:nvPicPr>
          <p:cNvPr id="7" name="Graphic 6" descr="Clapping hands with solid fill">
            <a:extLst>
              <a:ext uri="{FF2B5EF4-FFF2-40B4-BE49-F238E27FC236}">
                <a16:creationId xmlns:a16="http://schemas.microsoft.com/office/drawing/2014/main" id="{36B5251F-999E-4874-9A3A-28E3BCBC4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6561" y="3209297"/>
            <a:ext cx="1669638" cy="1330492"/>
          </a:xfrm>
          <a:prstGeom prst="rect">
            <a:avLst/>
          </a:prstGeom>
        </p:spPr>
      </p:pic>
      <p:sp>
        <p:nvSpPr>
          <p:cNvPr id="20" name="Google Shape;230;p5">
            <a:extLst>
              <a:ext uri="{FF2B5EF4-FFF2-40B4-BE49-F238E27FC236}">
                <a16:creationId xmlns:a16="http://schemas.microsoft.com/office/drawing/2014/main" id="{4215912F-916C-4163-AFDF-97003B3DFEFF}"/>
              </a:ext>
            </a:extLst>
          </p:cNvPr>
          <p:cNvSpPr/>
          <p:nvPr/>
        </p:nvSpPr>
        <p:spPr>
          <a:xfrm>
            <a:off x="1041270" y="2359540"/>
            <a:ext cx="2586772" cy="2447366"/>
          </a:xfrm>
          <a:prstGeom prst="ellipse">
            <a:avLst/>
          </a:prstGeom>
          <a:solidFill>
            <a:srgbClr val="181818">
              <a:alpha val="49803"/>
            </a:srgbClr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4F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D4430-09F1-429A-95B7-A3C583D6E034}"/>
              </a:ext>
            </a:extLst>
          </p:cNvPr>
          <p:cNvSpPr txBox="1"/>
          <p:nvPr/>
        </p:nvSpPr>
        <p:spPr>
          <a:xfrm>
            <a:off x="799223" y="5056094"/>
            <a:ext cx="3070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Arial Black" panose="020B0A04020102020204" pitchFamily="34" charset="0"/>
              </a:rPr>
              <a:t>MOTIVATION</a:t>
            </a:r>
          </a:p>
        </p:txBody>
      </p:sp>
      <p:cxnSp>
        <p:nvCxnSpPr>
          <p:cNvPr id="22" name="Google Shape;208;p3">
            <a:extLst>
              <a:ext uri="{FF2B5EF4-FFF2-40B4-BE49-F238E27FC236}">
                <a16:creationId xmlns:a16="http://schemas.microsoft.com/office/drawing/2014/main" id="{2BF4059D-AE0C-40CD-AEF8-BB63757C79AC}"/>
              </a:ext>
            </a:extLst>
          </p:cNvPr>
          <p:cNvCxnSpPr/>
          <p:nvPr/>
        </p:nvCxnSpPr>
        <p:spPr>
          <a:xfrm>
            <a:off x="4975281" y="827811"/>
            <a:ext cx="0" cy="4813058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5ACED7-F8FA-4449-B11E-F504E86C6DCC}"/>
              </a:ext>
            </a:extLst>
          </p:cNvPr>
          <p:cNvSpPr txBox="1"/>
          <p:nvPr/>
        </p:nvSpPr>
        <p:spPr>
          <a:xfrm>
            <a:off x="5781976" y="2000136"/>
            <a:ext cx="5844988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crop quality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sustainability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protection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development</a:t>
            </a:r>
          </a:p>
        </p:txBody>
      </p:sp>
    </p:spTree>
    <p:extLst>
      <p:ext uri="{BB962C8B-B14F-4D97-AF65-F5344CB8AC3E}">
        <p14:creationId xmlns:p14="http://schemas.microsoft.com/office/powerpoint/2010/main" val="280843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0;p5">
            <a:extLst>
              <a:ext uri="{FF2B5EF4-FFF2-40B4-BE49-F238E27FC236}">
                <a16:creationId xmlns:a16="http://schemas.microsoft.com/office/drawing/2014/main" id="{C0C4363F-71B4-415E-84ED-5B3DE4BF9978}"/>
              </a:ext>
            </a:extLst>
          </p:cNvPr>
          <p:cNvSpPr/>
          <p:nvPr/>
        </p:nvSpPr>
        <p:spPr>
          <a:xfrm>
            <a:off x="493618" y="2895950"/>
            <a:ext cx="2260550" cy="2201255"/>
          </a:xfrm>
          <a:prstGeom prst="ellipse">
            <a:avLst/>
          </a:prstGeom>
          <a:solidFill>
            <a:srgbClr val="181818">
              <a:alpha val="49803"/>
            </a:srgbClr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4F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raphic 6" descr="Customer review with solid fill">
            <a:extLst>
              <a:ext uri="{FF2B5EF4-FFF2-40B4-BE49-F238E27FC236}">
                <a16:creationId xmlns:a16="http://schemas.microsoft.com/office/drawing/2014/main" id="{A1A394FF-7518-482D-857A-48DBDD110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31" y="3472701"/>
            <a:ext cx="1228724" cy="10668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C7D104-008D-4347-B83F-DFE58EE36AAA}"/>
              </a:ext>
            </a:extLst>
          </p:cNvPr>
          <p:cNvSpPr txBox="1"/>
          <p:nvPr/>
        </p:nvSpPr>
        <p:spPr>
          <a:xfrm>
            <a:off x="256053" y="5288340"/>
            <a:ext cx="3049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LITERATURE</a:t>
            </a:r>
          </a:p>
          <a:p>
            <a:r>
              <a:rPr lang="en-US" sz="3200" b="1" dirty="0">
                <a:solidFill>
                  <a:srgbClr val="00B0F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REVIEW</a:t>
            </a:r>
          </a:p>
        </p:txBody>
      </p:sp>
      <p:cxnSp>
        <p:nvCxnSpPr>
          <p:cNvPr id="12" name="Google Shape;208;p3">
            <a:extLst>
              <a:ext uri="{FF2B5EF4-FFF2-40B4-BE49-F238E27FC236}">
                <a16:creationId xmlns:a16="http://schemas.microsoft.com/office/drawing/2014/main" id="{DAB7C662-675B-4C16-A608-7636B018B84B}"/>
              </a:ext>
            </a:extLst>
          </p:cNvPr>
          <p:cNvCxnSpPr>
            <a:cxnSpLocks/>
          </p:cNvCxnSpPr>
          <p:nvPr/>
        </p:nvCxnSpPr>
        <p:spPr>
          <a:xfrm>
            <a:off x="3683243" y="485775"/>
            <a:ext cx="0" cy="61405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A6A29850-5F2E-4850-AF9D-ADA8BD45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12215"/>
              </p:ext>
            </p:extLst>
          </p:nvPr>
        </p:nvGraphicFramePr>
        <p:xfrm>
          <a:off x="3765176" y="485775"/>
          <a:ext cx="842682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466">
                  <a:extLst>
                    <a:ext uri="{9D8B030D-6E8A-4147-A177-3AD203B41FA5}">
                      <a16:colId xmlns:a16="http://schemas.microsoft.com/office/drawing/2014/main" val="1925403133"/>
                    </a:ext>
                  </a:extLst>
                </a:gridCol>
                <a:gridCol w="5747358">
                  <a:extLst>
                    <a:ext uri="{9D8B030D-6E8A-4147-A177-3AD203B41FA5}">
                      <a16:colId xmlns:a16="http://schemas.microsoft.com/office/drawing/2014/main" val="2555991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Innovation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70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ML techniques , they proposed an  automated insect detection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9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Their proposed system predict the early detection of plant diseases and 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harmful insects.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2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study , proposed a approach that recognized  the insect based on the current state of the traps using CNN.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90479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02724D0-0DBC-49DA-BDC7-6A7DCEB3FDA7}"/>
              </a:ext>
            </a:extLst>
          </p:cNvPr>
          <p:cNvSpPr txBox="1"/>
          <p:nvPr/>
        </p:nvSpPr>
        <p:spPr>
          <a:xfrm>
            <a:off x="3821088" y="4340900"/>
            <a:ext cx="842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Barbedo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J.G.A. Detecting and Classifying Pests in Crops Using Proximal Images and Machine Learning: A Review. AI 2020, 1, 312–328. [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CrossRef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Behmann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J.;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Mahlein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A.K.;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Rumpf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T.;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Römer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C.;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Plümer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A review of advanced machine learning methods for the detection of biotic stress in precision crop protection. Precis. Agric. 2015, 16, 239–260. [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CrossRef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Barbedo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J.G.A.; Castro, G.B. A Study on CNN-Based Detection of Psyllids in Sticky Traps Using Multiple Image Data Sources. AI 2020, 1, 198–208. [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CrossRef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415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0;p5">
            <a:extLst>
              <a:ext uri="{FF2B5EF4-FFF2-40B4-BE49-F238E27FC236}">
                <a16:creationId xmlns:a16="http://schemas.microsoft.com/office/drawing/2014/main" id="{C0C4363F-71B4-415E-84ED-5B3DE4BF9978}"/>
              </a:ext>
            </a:extLst>
          </p:cNvPr>
          <p:cNvSpPr/>
          <p:nvPr/>
        </p:nvSpPr>
        <p:spPr>
          <a:xfrm>
            <a:off x="493618" y="2895950"/>
            <a:ext cx="2260550" cy="2201255"/>
          </a:xfrm>
          <a:prstGeom prst="ellipse">
            <a:avLst/>
          </a:prstGeom>
          <a:solidFill>
            <a:srgbClr val="181818">
              <a:alpha val="49803"/>
            </a:srgbClr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4F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raphic 6" descr="Customer review with solid fill">
            <a:extLst>
              <a:ext uri="{FF2B5EF4-FFF2-40B4-BE49-F238E27FC236}">
                <a16:creationId xmlns:a16="http://schemas.microsoft.com/office/drawing/2014/main" id="{A1A394FF-7518-482D-857A-48DBDD110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31" y="3472701"/>
            <a:ext cx="1228724" cy="10668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C7D104-008D-4347-B83F-DFE58EE36AAA}"/>
              </a:ext>
            </a:extLst>
          </p:cNvPr>
          <p:cNvSpPr txBox="1"/>
          <p:nvPr/>
        </p:nvSpPr>
        <p:spPr>
          <a:xfrm>
            <a:off x="0" y="5288340"/>
            <a:ext cx="3601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LITERATURE</a:t>
            </a:r>
          </a:p>
          <a:p>
            <a:r>
              <a:rPr lang="en-US" sz="3200" b="1" dirty="0">
                <a:solidFill>
                  <a:srgbClr val="00B0F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REVIEW CON…</a:t>
            </a:r>
          </a:p>
        </p:txBody>
      </p:sp>
      <p:cxnSp>
        <p:nvCxnSpPr>
          <p:cNvPr id="12" name="Google Shape;208;p3">
            <a:extLst>
              <a:ext uri="{FF2B5EF4-FFF2-40B4-BE49-F238E27FC236}">
                <a16:creationId xmlns:a16="http://schemas.microsoft.com/office/drawing/2014/main" id="{DAB7C662-675B-4C16-A608-7636B018B84B}"/>
              </a:ext>
            </a:extLst>
          </p:cNvPr>
          <p:cNvCxnSpPr>
            <a:cxnSpLocks/>
          </p:cNvCxnSpPr>
          <p:nvPr/>
        </p:nvCxnSpPr>
        <p:spPr>
          <a:xfrm>
            <a:off x="3683243" y="333375"/>
            <a:ext cx="0" cy="62929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A6A29850-5F2E-4850-AF9D-ADA8BD45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03571"/>
              </p:ext>
            </p:extLst>
          </p:nvPr>
        </p:nvGraphicFramePr>
        <p:xfrm>
          <a:off x="3765175" y="333375"/>
          <a:ext cx="8426819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464">
                  <a:extLst>
                    <a:ext uri="{9D8B030D-6E8A-4147-A177-3AD203B41FA5}">
                      <a16:colId xmlns:a16="http://schemas.microsoft.com/office/drawing/2014/main" val="1925403133"/>
                    </a:ext>
                  </a:extLst>
                </a:gridCol>
                <a:gridCol w="5747355">
                  <a:extLst>
                    <a:ext uri="{9D8B030D-6E8A-4147-A177-3AD203B41FA5}">
                      <a16:colId xmlns:a16="http://schemas.microsoft.com/office/drawing/2014/main" val="2555991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Innovation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70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presents a prediction model for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Helicoverpa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armigera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which represents the number of insects weekly.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9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Their proposed model provided an estimation of insect population dynamics after the first detection of their larvae.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2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model predict the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Helicoverpa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armigera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future periods which is presented according to the expected climate changes.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90479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02724D0-0DBC-49DA-BDC7-6A7DCEB3FDA7}"/>
              </a:ext>
            </a:extLst>
          </p:cNvPr>
          <p:cNvSpPr txBox="1"/>
          <p:nvPr/>
        </p:nvSpPr>
        <p:spPr>
          <a:xfrm>
            <a:off x="3765176" y="3763953"/>
            <a:ext cx="842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Sagar, D.; </a:t>
            </a:r>
            <a:r>
              <a:rPr lang="en-US" dirty="0" err="1">
                <a:solidFill>
                  <a:schemeClr val="bg1"/>
                </a:solidFill>
              </a:rPr>
              <a:t>Nebapure</a:t>
            </a:r>
            <a:r>
              <a:rPr lang="en-US" dirty="0">
                <a:solidFill>
                  <a:schemeClr val="bg1"/>
                </a:solidFill>
              </a:rPr>
              <a:t>, S.M.; </a:t>
            </a:r>
            <a:r>
              <a:rPr lang="en-US" dirty="0" err="1">
                <a:solidFill>
                  <a:schemeClr val="bg1"/>
                </a:solidFill>
              </a:rPr>
              <a:t>Chander</a:t>
            </a:r>
            <a:r>
              <a:rPr lang="en-US" dirty="0">
                <a:solidFill>
                  <a:schemeClr val="bg1"/>
                </a:solidFill>
              </a:rPr>
              <a:t>, S. Development and validation of weather based prediction model for </a:t>
            </a:r>
            <a:r>
              <a:rPr lang="en-US" dirty="0" err="1">
                <a:solidFill>
                  <a:schemeClr val="bg1"/>
                </a:solidFill>
              </a:rPr>
              <a:t>Helicoverpa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armigera</a:t>
            </a:r>
            <a:r>
              <a:rPr lang="en-US" dirty="0">
                <a:solidFill>
                  <a:schemeClr val="bg1"/>
                </a:solidFill>
              </a:rPr>
              <a:t> in chickpea. J. </a:t>
            </a:r>
            <a:r>
              <a:rPr lang="en-US" dirty="0" err="1">
                <a:solidFill>
                  <a:schemeClr val="bg1"/>
                </a:solidFill>
              </a:rPr>
              <a:t>Agrometeorol</a:t>
            </a:r>
            <a:r>
              <a:rPr lang="en-US" dirty="0">
                <a:solidFill>
                  <a:schemeClr val="bg1"/>
                </a:solidFill>
              </a:rPr>
              <a:t>. 2017, 19, 328–333. </a:t>
            </a:r>
          </a:p>
          <a:p>
            <a:r>
              <a:rPr lang="en-US" dirty="0">
                <a:solidFill>
                  <a:schemeClr val="bg1"/>
                </a:solidFill>
              </a:rPr>
              <a:t>5. Blum, M.; </a:t>
            </a:r>
            <a:r>
              <a:rPr lang="en-US" dirty="0" err="1">
                <a:solidFill>
                  <a:schemeClr val="bg1"/>
                </a:solidFill>
              </a:rPr>
              <a:t>Nestel</a:t>
            </a:r>
            <a:r>
              <a:rPr lang="en-US" dirty="0">
                <a:solidFill>
                  <a:schemeClr val="bg1"/>
                </a:solidFill>
              </a:rPr>
              <a:t>, D.; Cohen, Y.; </a:t>
            </a:r>
            <a:r>
              <a:rPr lang="en-US" dirty="0" err="1">
                <a:solidFill>
                  <a:schemeClr val="bg1"/>
                </a:solidFill>
              </a:rPr>
              <a:t>Goldshtein</a:t>
            </a:r>
            <a:r>
              <a:rPr lang="en-US" dirty="0">
                <a:solidFill>
                  <a:schemeClr val="bg1"/>
                </a:solidFill>
              </a:rPr>
              <a:t>, E.; Helman, D.; </a:t>
            </a:r>
            <a:r>
              <a:rPr lang="en-US" dirty="0" err="1">
                <a:solidFill>
                  <a:schemeClr val="bg1"/>
                </a:solidFill>
              </a:rPr>
              <a:t>Lensky</a:t>
            </a:r>
            <a:r>
              <a:rPr lang="en-US" dirty="0">
                <a:solidFill>
                  <a:schemeClr val="bg1"/>
                </a:solidFill>
              </a:rPr>
              <a:t>, I.M. Predicting </a:t>
            </a:r>
            <a:r>
              <a:rPr lang="en-US" dirty="0" err="1">
                <a:solidFill>
                  <a:schemeClr val="bg1"/>
                </a:solidFill>
              </a:rPr>
              <a:t>Heliothis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Helicoverpa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armigera</a:t>
            </a:r>
            <a:r>
              <a:rPr lang="en-US" dirty="0">
                <a:solidFill>
                  <a:schemeClr val="bg1"/>
                </a:solidFill>
              </a:rPr>
              <a:t>) pest population dynamics with an age-structured insect population model driven by satellite data. Ecol. Model. 2018, 369, 1–12. [</a:t>
            </a:r>
            <a:r>
              <a:rPr lang="en-US" dirty="0" err="1">
                <a:solidFill>
                  <a:schemeClr val="bg1"/>
                </a:solidFill>
              </a:rPr>
              <a:t>CrossRef</a:t>
            </a:r>
            <a:r>
              <a:rPr lang="en-US" dirty="0">
                <a:solidFill>
                  <a:schemeClr val="bg1"/>
                </a:solidFill>
              </a:rPr>
              <a:t>] </a:t>
            </a:r>
          </a:p>
          <a:p>
            <a:r>
              <a:rPr lang="en-US" dirty="0">
                <a:solidFill>
                  <a:schemeClr val="bg1"/>
                </a:solidFill>
              </a:rPr>
              <a:t>6. </a:t>
            </a:r>
            <a:r>
              <a:rPr lang="en-US" dirty="0" err="1">
                <a:solidFill>
                  <a:schemeClr val="bg1"/>
                </a:solidFill>
              </a:rPr>
              <a:t>Mathukumalli</a:t>
            </a:r>
            <a:r>
              <a:rPr lang="en-US" dirty="0">
                <a:solidFill>
                  <a:schemeClr val="bg1"/>
                </a:solidFill>
              </a:rPr>
              <a:t>, S.R.; </a:t>
            </a:r>
            <a:r>
              <a:rPr lang="en-US" dirty="0" err="1">
                <a:solidFill>
                  <a:schemeClr val="bg1"/>
                </a:solidFill>
              </a:rPr>
              <a:t>Dammu</a:t>
            </a:r>
            <a:r>
              <a:rPr lang="en-US" dirty="0">
                <a:solidFill>
                  <a:schemeClr val="bg1"/>
                </a:solidFill>
              </a:rPr>
              <a:t>, M.; </a:t>
            </a:r>
            <a:r>
              <a:rPr lang="en-US" dirty="0" err="1">
                <a:solidFill>
                  <a:schemeClr val="bg1"/>
                </a:solidFill>
              </a:rPr>
              <a:t>Sengottaiyan</a:t>
            </a:r>
            <a:r>
              <a:rPr lang="en-US" dirty="0">
                <a:solidFill>
                  <a:schemeClr val="bg1"/>
                </a:solidFill>
              </a:rPr>
              <a:t>, V.; </a:t>
            </a:r>
            <a:r>
              <a:rPr lang="en-US" dirty="0" err="1">
                <a:solidFill>
                  <a:schemeClr val="bg1"/>
                </a:solidFill>
              </a:rPr>
              <a:t>Ongolu</a:t>
            </a:r>
            <a:r>
              <a:rPr lang="en-US" dirty="0">
                <a:solidFill>
                  <a:schemeClr val="bg1"/>
                </a:solidFill>
              </a:rPr>
              <a:t>, S.; </a:t>
            </a:r>
            <a:r>
              <a:rPr lang="en-US" dirty="0" err="1">
                <a:solidFill>
                  <a:schemeClr val="bg1"/>
                </a:solidFill>
              </a:rPr>
              <a:t>Biradar</a:t>
            </a:r>
            <a:r>
              <a:rPr lang="en-US" dirty="0">
                <a:solidFill>
                  <a:schemeClr val="bg1"/>
                </a:solidFill>
              </a:rPr>
              <a:t>, A.K.; </a:t>
            </a:r>
            <a:r>
              <a:rPr lang="en-US" dirty="0" err="1">
                <a:solidFill>
                  <a:schemeClr val="bg1"/>
                </a:solidFill>
              </a:rPr>
              <a:t>Kondru</a:t>
            </a:r>
            <a:r>
              <a:rPr lang="en-US" dirty="0">
                <a:solidFill>
                  <a:schemeClr val="bg1"/>
                </a:solidFill>
              </a:rPr>
              <a:t>, V.R.; </a:t>
            </a:r>
            <a:r>
              <a:rPr lang="en-US" dirty="0" err="1">
                <a:solidFill>
                  <a:schemeClr val="bg1"/>
                </a:solidFill>
              </a:rPr>
              <a:t>Karlapudi</a:t>
            </a:r>
            <a:r>
              <a:rPr lang="en-US" dirty="0">
                <a:solidFill>
                  <a:schemeClr val="bg1"/>
                </a:solidFill>
              </a:rPr>
              <a:t>, S.; </a:t>
            </a:r>
            <a:r>
              <a:rPr lang="en-US" dirty="0" err="1">
                <a:solidFill>
                  <a:schemeClr val="bg1"/>
                </a:solidFill>
              </a:rPr>
              <a:t>Bellapukonda</a:t>
            </a:r>
            <a:r>
              <a:rPr lang="en-US" dirty="0">
                <a:solidFill>
                  <a:schemeClr val="bg1"/>
                </a:solidFill>
              </a:rPr>
              <a:t>, M.K.R.; </a:t>
            </a:r>
            <a:r>
              <a:rPr lang="en-US" dirty="0" err="1">
                <a:solidFill>
                  <a:schemeClr val="bg1"/>
                </a:solidFill>
              </a:rPr>
              <a:t>Chitiprolu</a:t>
            </a:r>
            <a:r>
              <a:rPr lang="en-US" dirty="0">
                <a:solidFill>
                  <a:schemeClr val="bg1"/>
                </a:solidFill>
              </a:rPr>
              <a:t>, R.R.A.; </a:t>
            </a:r>
            <a:r>
              <a:rPr lang="en-US" dirty="0" err="1">
                <a:solidFill>
                  <a:schemeClr val="bg1"/>
                </a:solidFill>
              </a:rPr>
              <a:t>Cherukumalli</a:t>
            </a:r>
            <a:r>
              <a:rPr lang="en-US" dirty="0">
                <a:solidFill>
                  <a:schemeClr val="bg1"/>
                </a:solidFill>
              </a:rPr>
              <a:t>, S.R. Prediction of </a:t>
            </a:r>
            <a:r>
              <a:rPr lang="en-US" dirty="0" err="1">
                <a:solidFill>
                  <a:schemeClr val="bg1"/>
                </a:solidFill>
              </a:rPr>
              <a:t>Helicoverpa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armigera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Hubner</a:t>
            </a:r>
            <a:r>
              <a:rPr lang="en-US" dirty="0">
                <a:solidFill>
                  <a:schemeClr val="bg1"/>
                </a:solidFill>
              </a:rPr>
              <a:t> on </a:t>
            </a:r>
            <a:r>
              <a:rPr lang="en-US" dirty="0" err="1">
                <a:solidFill>
                  <a:schemeClr val="bg1"/>
                </a:solidFill>
              </a:rPr>
              <a:t>pigeonpea</a:t>
            </a:r>
            <a:r>
              <a:rPr lang="en-US" dirty="0">
                <a:solidFill>
                  <a:schemeClr val="bg1"/>
                </a:solidFill>
              </a:rPr>
              <a:t> during future climate change periods using </a:t>
            </a:r>
            <a:r>
              <a:rPr lang="en-US" dirty="0" err="1">
                <a:solidFill>
                  <a:schemeClr val="bg1"/>
                </a:solidFill>
              </a:rPr>
              <a:t>MarkSim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multimodel</a:t>
            </a:r>
            <a:r>
              <a:rPr lang="en-US" dirty="0">
                <a:solidFill>
                  <a:schemeClr val="bg1"/>
                </a:solidFill>
              </a:rPr>
              <a:t> data. Agric. For. </a:t>
            </a:r>
            <a:r>
              <a:rPr lang="en-US" dirty="0" err="1">
                <a:solidFill>
                  <a:schemeClr val="bg1"/>
                </a:solidFill>
              </a:rPr>
              <a:t>Meteorol</a:t>
            </a:r>
            <a:r>
              <a:rPr lang="en-US" dirty="0">
                <a:solidFill>
                  <a:schemeClr val="bg1"/>
                </a:solidFill>
              </a:rPr>
              <a:t>. 2016, 228, 130–138. [</a:t>
            </a:r>
            <a:r>
              <a:rPr lang="en-US" dirty="0" err="1">
                <a:solidFill>
                  <a:schemeClr val="bg1"/>
                </a:solidFill>
              </a:rPr>
              <a:t>CrossRef</a:t>
            </a:r>
            <a:r>
              <a:rPr lang="en-US" dirty="0">
                <a:solidFill>
                  <a:schemeClr val="bg1"/>
                </a:solidFill>
              </a:rPr>
              <a:t>]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89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0;p5">
            <a:extLst>
              <a:ext uri="{FF2B5EF4-FFF2-40B4-BE49-F238E27FC236}">
                <a16:creationId xmlns:a16="http://schemas.microsoft.com/office/drawing/2014/main" id="{0E87C31C-2218-45B0-878E-1BABEFD03643}"/>
              </a:ext>
            </a:extLst>
          </p:cNvPr>
          <p:cNvSpPr/>
          <p:nvPr/>
        </p:nvSpPr>
        <p:spPr>
          <a:xfrm>
            <a:off x="538319" y="2878932"/>
            <a:ext cx="2260550" cy="2201255"/>
          </a:xfrm>
          <a:prstGeom prst="ellipse">
            <a:avLst/>
          </a:prstGeom>
          <a:solidFill>
            <a:srgbClr val="181818">
              <a:alpha val="49803"/>
            </a:srgbClr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4F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33;p5">
            <a:extLst>
              <a:ext uri="{FF2B5EF4-FFF2-40B4-BE49-F238E27FC236}">
                <a16:creationId xmlns:a16="http://schemas.microsoft.com/office/drawing/2014/main" id="{87409E5C-2A24-45FB-828E-652210A4DACF}"/>
              </a:ext>
            </a:extLst>
          </p:cNvPr>
          <p:cNvSpPr/>
          <p:nvPr/>
        </p:nvSpPr>
        <p:spPr>
          <a:xfrm>
            <a:off x="1119511" y="3485802"/>
            <a:ext cx="997313" cy="9923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7152"/>
                </a:moveTo>
                <a:cubicBezTo>
                  <a:pt x="21509" y="7979"/>
                  <a:pt x="21283" y="8750"/>
                  <a:pt x="20915" y="9462"/>
                </a:cubicBezTo>
                <a:cubicBezTo>
                  <a:pt x="20550" y="10173"/>
                  <a:pt x="20080" y="10792"/>
                  <a:pt x="19505" y="11311"/>
                </a:cubicBezTo>
                <a:cubicBezTo>
                  <a:pt x="18933" y="11836"/>
                  <a:pt x="18276" y="12246"/>
                  <a:pt x="17543" y="12545"/>
                </a:cubicBezTo>
                <a:cubicBezTo>
                  <a:pt x="16804" y="12839"/>
                  <a:pt x="16017" y="12988"/>
                  <a:pt x="15176" y="12988"/>
                </a:cubicBezTo>
                <a:cubicBezTo>
                  <a:pt x="14627" y="12988"/>
                  <a:pt x="14049" y="12915"/>
                  <a:pt x="13457" y="12760"/>
                </a:cubicBezTo>
                <a:lnTo>
                  <a:pt x="5244" y="20965"/>
                </a:lnTo>
                <a:cubicBezTo>
                  <a:pt x="4819" y="21385"/>
                  <a:pt x="4312" y="21600"/>
                  <a:pt x="3726" y="21600"/>
                </a:cubicBezTo>
                <a:cubicBezTo>
                  <a:pt x="3112" y="21600"/>
                  <a:pt x="2593" y="21388"/>
                  <a:pt x="2166" y="20965"/>
                </a:cubicBezTo>
                <a:cubicBezTo>
                  <a:pt x="1959" y="20759"/>
                  <a:pt x="1730" y="20544"/>
                  <a:pt x="1484" y="20321"/>
                </a:cubicBezTo>
                <a:cubicBezTo>
                  <a:pt x="1234" y="20101"/>
                  <a:pt x="999" y="19866"/>
                  <a:pt x="779" y="19618"/>
                </a:cubicBezTo>
                <a:cubicBezTo>
                  <a:pt x="558" y="19369"/>
                  <a:pt x="371" y="19107"/>
                  <a:pt x="224" y="18827"/>
                </a:cubicBezTo>
                <a:cubicBezTo>
                  <a:pt x="74" y="18548"/>
                  <a:pt x="0" y="18243"/>
                  <a:pt x="0" y="17909"/>
                </a:cubicBezTo>
                <a:cubicBezTo>
                  <a:pt x="0" y="17613"/>
                  <a:pt x="57" y="17331"/>
                  <a:pt x="170" y="17062"/>
                </a:cubicBezTo>
                <a:cubicBezTo>
                  <a:pt x="283" y="16797"/>
                  <a:pt x="439" y="16565"/>
                  <a:pt x="637" y="16368"/>
                </a:cubicBezTo>
                <a:lnTo>
                  <a:pt x="8893" y="8135"/>
                </a:lnTo>
                <a:cubicBezTo>
                  <a:pt x="8743" y="7542"/>
                  <a:pt x="8669" y="6994"/>
                  <a:pt x="8661" y="6486"/>
                </a:cubicBezTo>
                <a:cubicBezTo>
                  <a:pt x="8661" y="5605"/>
                  <a:pt x="8834" y="4766"/>
                  <a:pt x="9176" y="3964"/>
                </a:cubicBezTo>
                <a:cubicBezTo>
                  <a:pt x="9522" y="3168"/>
                  <a:pt x="9983" y="2479"/>
                  <a:pt x="10566" y="1897"/>
                </a:cubicBezTo>
                <a:cubicBezTo>
                  <a:pt x="11150" y="1316"/>
                  <a:pt x="11832" y="855"/>
                  <a:pt x="12622" y="514"/>
                </a:cubicBezTo>
                <a:cubicBezTo>
                  <a:pt x="13406" y="172"/>
                  <a:pt x="14241" y="0"/>
                  <a:pt x="15130" y="0"/>
                </a:cubicBezTo>
                <a:cubicBezTo>
                  <a:pt x="15980" y="0"/>
                  <a:pt x="16798" y="161"/>
                  <a:pt x="17588" y="486"/>
                </a:cubicBezTo>
                <a:cubicBezTo>
                  <a:pt x="18378" y="813"/>
                  <a:pt x="19077" y="1265"/>
                  <a:pt x="19683" y="1849"/>
                </a:cubicBezTo>
                <a:lnTo>
                  <a:pt x="13692" y="4038"/>
                </a:lnTo>
                <a:lnTo>
                  <a:pt x="13109" y="7228"/>
                </a:lnTo>
                <a:lnTo>
                  <a:pt x="15603" y="9295"/>
                </a:lnTo>
                <a:lnTo>
                  <a:pt x="21600" y="7152"/>
                </a:lnTo>
                <a:close/>
                <a:moveTo>
                  <a:pt x="3720" y="18991"/>
                </a:moveTo>
                <a:cubicBezTo>
                  <a:pt x="4018" y="18991"/>
                  <a:pt x="4270" y="18887"/>
                  <a:pt x="4479" y="18675"/>
                </a:cubicBezTo>
                <a:cubicBezTo>
                  <a:pt x="4689" y="18463"/>
                  <a:pt x="4791" y="18209"/>
                  <a:pt x="4791" y="17910"/>
                </a:cubicBezTo>
                <a:cubicBezTo>
                  <a:pt x="4791" y="17593"/>
                  <a:pt x="4686" y="17334"/>
                  <a:pt x="4473" y="17133"/>
                </a:cubicBezTo>
                <a:cubicBezTo>
                  <a:pt x="4261" y="16930"/>
                  <a:pt x="4009" y="16831"/>
                  <a:pt x="3720" y="16831"/>
                </a:cubicBezTo>
                <a:cubicBezTo>
                  <a:pt x="3403" y="16831"/>
                  <a:pt x="3146" y="16935"/>
                  <a:pt x="2942" y="17139"/>
                </a:cubicBezTo>
                <a:cubicBezTo>
                  <a:pt x="2738" y="17348"/>
                  <a:pt x="2639" y="17605"/>
                  <a:pt x="2639" y="17910"/>
                </a:cubicBezTo>
                <a:cubicBezTo>
                  <a:pt x="2639" y="18206"/>
                  <a:pt x="2738" y="18460"/>
                  <a:pt x="2942" y="18675"/>
                </a:cubicBezTo>
                <a:cubicBezTo>
                  <a:pt x="3146" y="18889"/>
                  <a:pt x="3403" y="18991"/>
                  <a:pt x="3720" y="1899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7070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31;p5">
            <a:extLst>
              <a:ext uri="{FF2B5EF4-FFF2-40B4-BE49-F238E27FC236}">
                <a16:creationId xmlns:a16="http://schemas.microsoft.com/office/drawing/2014/main" id="{1BBC2799-64AA-477B-AFA1-FA2233C57AFD}"/>
              </a:ext>
            </a:extLst>
          </p:cNvPr>
          <p:cNvSpPr txBox="1"/>
          <p:nvPr/>
        </p:nvSpPr>
        <p:spPr>
          <a:xfrm>
            <a:off x="0" y="5260218"/>
            <a:ext cx="379353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200"/>
              <a:buFont typeface="Arial Black"/>
              <a:buNone/>
            </a:pPr>
            <a:r>
              <a:rPr lang="en-US" sz="3200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METHODOLOGY</a:t>
            </a:r>
            <a:endParaRPr sz="3200" b="0" i="0" u="none" strike="noStrike" cap="none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7" name="Google Shape;208;p3">
            <a:extLst>
              <a:ext uri="{FF2B5EF4-FFF2-40B4-BE49-F238E27FC236}">
                <a16:creationId xmlns:a16="http://schemas.microsoft.com/office/drawing/2014/main" id="{9A6A9910-0745-4DFA-8A41-CE5A3F25C62C}"/>
              </a:ext>
            </a:extLst>
          </p:cNvPr>
          <p:cNvCxnSpPr>
            <a:cxnSpLocks/>
          </p:cNvCxnSpPr>
          <p:nvPr/>
        </p:nvCxnSpPr>
        <p:spPr>
          <a:xfrm>
            <a:off x="3979075" y="1238234"/>
            <a:ext cx="0" cy="5415488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2B2D41-745D-460C-8780-F4BFB9219D22}"/>
              </a:ext>
            </a:extLst>
          </p:cNvPr>
          <p:cNvSpPr txBox="1"/>
          <p:nvPr/>
        </p:nvSpPr>
        <p:spPr>
          <a:xfrm>
            <a:off x="4064002" y="277906"/>
            <a:ext cx="8127998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proposed approach predicts the appearance of insects in a period of three to five days. The proposed approaches are  listed below.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A8E23D56-A268-4B7F-8271-563E14AA7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50547"/>
              </p:ext>
            </p:extLst>
          </p:nvPr>
        </p:nvGraphicFramePr>
        <p:xfrm>
          <a:off x="5638800" y="1284163"/>
          <a:ext cx="6553201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793">
                  <a:extLst>
                    <a:ext uri="{9D8B030D-6E8A-4147-A177-3AD203B41FA5}">
                      <a16:colId xmlns:a16="http://schemas.microsoft.com/office/drawing/2014/main" val="2227665649"/>
                    </a:ext>
                  </a:extLst>
                </a:gridCol>
                <a:gridCol w="4025882">
                  <a:extLst>
                    <a:ext uri="{9D8B030D-6E8A-4147-A177-3AD203B41FA5}">
                      <a16:colId xmlns:a16="http://schemas.microsoft.com/office/drawing/2014/main" val="3464346331"/>
                    </a:ext>
                  </a:extLst>
                </a:gridCol>
                <a:gridCol w="968526">
                  <a:extLst>
                    <a:ext uri="{9D8B030D-6E8A-4147-A177-3AD203B41FA5}">
                      <a16:colId xmlns:a16="http://schemas.microsoft.com/office/drawing/2014/main" val="29169041"/>
                    </a:ext>
                  </a:extLst>
                </a:gridCol>
              </a:tblGrid>
              <a:tr h="362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05732"/>
                  </a:ext>
                </a:extLst>
              </a:tr>
              <a:tr h="56600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n_neighbors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3, weights = ‘uniform’, algorithm = ‘auto’,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leaf_size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30, metric = ‘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minkowski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p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7276"/>
                  </a:ext>
                </a:extLst>
              </a:tr>
              <a:tr h="804319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= 10, degree = 3, gamma = ‘scale’,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break_ties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False,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cache_size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200,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decision_function_shape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kernel = ‘poly’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21058"/>
                  </a:ext>
                </a:extLst>
              </a:tr>
              <a:tr h="1042636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 SVM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= 1, degree = 3, gamma = 2,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break_ties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False,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cache_size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200,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decision_function_shape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kernel=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85.2%</a:t>
                      </a:r>
                    </a:p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09912"/>
                  </a:ext>
                </a:extLst>
              </a:tr>
              <a:tr h="804319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 = ‘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splitter = ‘best’,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min_samples_split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min_samples_leaf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class_weight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98200"/>
                  </a:ext>
                </a:extLst>
              </a:tr>
              <a:tr h="804319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10, criterion = ‘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min_samples_split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min_samples_leaf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class_weight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04138"/>
                  </a:ext>
                </a:extLst>
              </a:tr>
              <a:tr h="804319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hidden_layer_sizes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(100,), activation = ‘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solver = ‘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alpha = 1,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‘auto’,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‘constant’,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power_t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0.5,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learning_rate_init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0.001,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max_iter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1000, shuffle = True,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early_stopping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07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31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956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MD.Taslim Shanto</dc:creator>
  <cp:lastModifiedBy>MD.Taslim Shanto</cp:lastModifiedBy>
  <cp:revision>84</cp:revision>
  <dcterms:created xsi:type="dcterms:W3CDTF">2022-03-25T10:50:13Z</dcterms:created>
  <dcterms:modified xsi:type="dcterms:W3CDTF">2022-12-25T17:27:15Z</dcterms:modified>
</cp:coreProperties>
</file>