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9" r:id="rId3"/>
    <p:sldId id="370" r:id="rId4"/>
    <p:sldId id="376" r:id="rId5"/>
    <p:sldId id="377" r:id="rId6"/>
    <p:sldId id="378" r:id="rId7"/>
    <p:sldId id="380" r:id="rId8"/>
    <p:sldId id="385" r:id="rId9"/>
    <p:sldId id="382" r:id="rId10"/>
    <p:sldId id="402" r:id="rId11"/>
    <p:sldId id="392" r:id="rId12"/>
    <p:sldId id="393" r:id="rId13"/>
    <p:sldId id="411" r:id="rId14"/>
    <p:sldId id="403" r:id="rId15"/>
    <p:sldId id="395" r:id="rId16"/>
    <p:sldId id="407" r:id="rId17"/>
    <p:sldId id="410" r:id="rId18"/>
    <p:sldId id="397" r:id="rId19"/>
    <p:sldId id="381" r:id="rId20"/>
    <p:sldId id="271" r:id="rId21"/>
    <p:sldId id="398" r:id="rId22"/>
    <p:sldId id="405" r:id="rId23"/>
    <p:sldId id="406" r:id="rId24"/>
    <p:sldId id="3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84A8E-0A3D-4432-AA26-31B2CB370BF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92EA-3898-4EDC-A7DE-E5955ACA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D46-9DBE-0B72-0E09-C73C8A02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DD2EB-5B64-2BFF-AC0C-B1CA0AEC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5E45-C69F-C81A-F2D9-2BD543FF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DE8A-5330-99CB-CC6B-49FA2943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4280-7C31-212F-6EDA-23D16BB1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386-8312-3826-9921-9A9980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282F3-F32F-1214-9B1F-08420F73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566C-D801-5004-6249-A943BFBC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8159-B617-5715-CAC5-BBD38DA6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72C0-D185-41FA-9C53-7B1E4499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36147-D400-B1B7-312B-D04CA857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F4EC-A886-6C20-EF97-400450EF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5783-FAA0-477E-DFE4-F418EE4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FF69-A6DE-D289-B5EC-E50D21CC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EA47-30C3-B2E0-999A-C72F7073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66A6-7F46-8225-9678-41691A09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7578-9638-D470-AA20-D979E52B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4AA8-5F1A-8BFF-97DB-C53B0516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642E8-07C1-2DD1-6CBE-EFB701FB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F06E-952D-F78A-7127-34DD2B0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7589-31A9-693E-F5E7-FBC7F354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DA4E-22F2-6E03-88A7-B3D3D3A5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8D5E-8A3D-451E-52F9-717EF3EF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0C99-8C40-DDE1-1BFC-1A07484D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27B9-46BD-EAAC-33FA-43579F9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BBB1-3A0A-4410-34A3-4A48AB0F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A680-4944-904D-0070-39B758E5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C5949-6040-2EBC-0DBA-761E5B0C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2D9A9-E568-0E06-94C4-B2211189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5F4B-D817-A69F-9CF9-C59B6FC6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C840-F19A-8DB0-A827-90A217E8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D3D6-AFB9-F6F6-4DCA-43ED89D9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BE8A-7CB8-A123-E04D-A993D393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F5DDE-D014-47C6-E96E-F0CF79D6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91749-42AB-3D79-7663-3D82EFACB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04303-29F4-8583-A84E-58B4A386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120CD-A452-F7E6-236D-890C96E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469E1-91D5-0085-C82C-5FF6D22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AB756-DC1B-777D-7657-0749E3D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D38E-B04E-05CD-336B-135C10AA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20BBC-1E7A-BF5C-4489-61C2385A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F2AF-94B8-5B4A-7831-2D1AD414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56A5-0EAB-8D9C-B827-D33A64E3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86567-B916-041C-DFEA-B2D1FDAD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081FE-7B07-BA74-5316-259D99EE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E21F-7111-774B-1B1C-F66BB9F8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4A1F-2EAC-F8DD-F93B-96D994B2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2C5B-8AEB-B847-084D-1178AB7F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2D5B-2FE9-219F-FA52-74858339C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679B-AE09-372A-EB83-B67D64F7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09CAC-2061-2315-E98C-3D9EFA3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12A1-A85D-3CE3-B27C-68629452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8D2-A01C-C835-3912-DF5F5BEE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0143E-3D63-C4FE-25F1-39DC5016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2C60-F9F2-B3CE-AD2A-D6135676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E2366-E81B-B339-20F4-B11278CF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F85C-F150-B3C1-AA07-C5C9BB73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0C99-62D0-DFC0-EE4E-EE4507F6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689F0-E896-D9F2-54F9-484BC324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9B466-0E28-2579-A032-B55D6571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13C1-0591-463F-412D-CA6E0F531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93F3-3E21-45E6-9EBF-DF6A9880BB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8707-3669-0D62-83C3-6C3387FE5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87CD-E429-0815-403D-87D26FE5C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5319B-C10C-4E68-25C7-04CD444B2BD6}"/>
              </a:ext>
            </a:extLst>
          </p:cNvPr>
          <p:cNvSpPr txBox="1"/>
          <p:nvPr/>
        </p:nvSpPr>
        <p:spPr>
          <a:xfrm>
            <a:off x="576262" y="1433810"/>
            <a:ext cx="1103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 for Agriculture: Crop Disease Recognition and Classification through an Optimized Convolution Neural Network (CNN)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74E21-9D97-DCA2-19DA-AE05ADFFB353}"/>
              </a:ext>
            </a:extLst>
          </p:cNvPr>
          <p:cNvSpPr txBox="1"/>
          <p:nvPr/>
        </p:nvSpPr>
        <p:spPr>
          <a:xfrm>
            <a:off x="6991350" y="3850065"/>
            <a:ext cx="35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Taslim - 170106 </a:t>
            </a:r>
          </a:p>
        </p:txBody>
      </p:sp>
    </p:spTree>
    <p:extLst>
      <p:ext uri="{BB962C8B-B14F-4D97-AF65-F5344CB8AC3E}">
        <p14:creationId xmlns:p14="http://schemas.microsoft.com/office/powerpoint/2010/main" val="47955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25E14-06BF-47C7-A1FF-98F4D9B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319E6-CEB9-4326-8475-54FFE7E9B410}"/>
              </a:ext>
            </a:extLst>
          </p:cNvPr>
          <p:cNvSpPr txBox="1"/>
          <p:nvPr/>
        </p:nvSpPr>
        <p:spPr>
          <a:xfrm>
            <a:off x="1997268" y="395437"/>
            <a:ext cx="8277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Optimal Convolution Neural Network architecture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4FA22-BCE8-4CC5-86CD-70BE43065B4F}"/>
              </a:ext>
            </a:extLst>
          </p:cNvPr>
          <p:cNvSpPr txBox="1"/>
          <p:nvPr/>
        </p:nvSpPr>
        <p:spPr>
          <a:xfrm>
            <a:off x="2793807" y="5244147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Moment Estimation(Adam)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= 1e-3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SparseCategoricalCrossentropy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= 64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Epoch =100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F256E-3D3D-040F-B275-5B16909C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07" y="1067435"/>
            <a:ext cx="8105775" cy="329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1EE46-C7B2-690F-29DD-EEDCE86B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8" y="3024397"/>
            <a:ext cx="1409700" cy="114299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C25DAB-AEDC-AFA9-BC09-DF62BB45C9C3}"/>
              </a:ext>
            </a:extLst>
          </p:cNvPr>
          <p:cNvCxnSpPr/>
          <p:nvPr/>
        </p:nvCxnSpPr>
        <p:spPr>
          <a:xfrm>
            <a:off x="2008283" y="3029367"/>
            <a:ext cx="885825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2A5CCB-34D1-E49A-06D4-0526BAFFF6D9}"/>
              </a:ext>
            </a:extLst>
          </p:cNvPr>
          <p:cNvCxnSpPr>
            <a:stCxn id="6" idx="3"/>
          </p:cNvCxnSpPr>
          <p:nvPr/>
        </p:nvCxnSpPr>
        <p:spPr>
          <a:xfrm flipV="1">
            <a:off x="1997268" y="3595896"/>
            <a:ext cx="9078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6CB7C3-742C-E0DD-8D60-E71D1604F1BD}"/>
              </a:ext>
            </a:extLst>
          </p:cNvPr>
          <p:cNvCxnSpPr>
            <a:cxnSpLocks/>
          </p:cNvCxnSpPr>
          <p:nvPr/>
        </p:nvCxnSpPr>
        <p:spPr>
          <a:xfrm flipV="1">
            <a:off x="2000250" y="3612566"/>
            <a:ext cx="904875" cy="530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5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955E93-D0C9-4FC1-A2F9-46BA9DBA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2391"/>
              </p:ext>
            </p:extLst>
          </p:nvPr>
        </p:nvGraphicFramePr>
        <p:xfrm>
          <a:off x="5387927" y="2750583"/>
          <a:ext cx="54301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028">
                  <a:extLst>
                    <a:ext uri="{9D8B030D-6E8A-4147-A177-3AD203B41FA5}">
                      <a16:colId xmlns:a16="http://schemas.microsoft.com/office/drawing/2014/main" val="2523121837"/>
                    </a:ext>
                  </a:extLst>
                </a:gridCol>
                <a:gridCol w="2388102">
                  <a:extLst>
                    <a:ext uri="{9D8B030D-6E8A-4147-A177-3AD203B41FA5}">
                      <a16:colId xmlns:a16="http://schemas.microsoft.com/office/drawing/2014/main" val="129764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9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9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035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2AEE96-FD2C-482C-ADB8-1828EAA08E5F}"/>
              </a:ext>
            </a:extLst>
          </p:cNvPr>
          <p:cNvSpPr txBox="1"/>
          <p:nvPr/>
        </p:nvSpPr>
        <p:spPr>
          <a:xfrm>
            <a:off x="894031" y="5376567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C3F-4235-49A0-8CF9-F2935DFEEB8E}"/>
              </a:ext>
            </a:extLst>
          </p:cNvPr>
          <p:cNvSpPr txBox="1"/>
          <p:nvPr/>
        </p:nvSpPr>
        <p:spPr>
          <a:xfrm>
            <a:off x="6096000" y="4427825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 Validation and Test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8E151-CE86-4185-AE5C-D6FAD4488A06}"/>
              </a:ext>
            </a:extLst>
          </p:cNvPr>
          <p:cNvSpPr txBox="1"/>
          <p:nvPr/>
        </p:nvSpPr>
        <p:spPr>
          <a:xfrm>
            <a:off x="3911233" y="333536"/>
            <a:ext cx="436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of CNN Model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8E0C5-1136-48BD-9CA0-D2479206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AE33E-ABC6-07A8-8E8F-677A3814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8" y="1081323"/>
            <a:ext cx="3569532" cy="40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6EC8B-9B52-4354-AFE0-A73A825B21AF}"/>
              </a:ext>
            </a:extLst>
          </p:cNvPr>
          <p:cNvSpPr txBox="1"/>
          <p:nvPr/>
        </p:nvSpPr>
        <p:spPr>
          <a:xfrm>
            <a:off x="1624816" y="966456"/>
            <a:ext cx="89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Accuracy For Adam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66AA6B-55F9-4CCE-B513-E4AE42A0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24473"/>
              </p:ext>
            </p:extLst>
          </p:nvPr>
        </p:nvGraphicFramePr>
        <p:xfrm>
          <a:off x="1771651" y="2335239"/>
          <a:ext cx="8388348" cy="24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116">
                  <a:extLst>
                    <a:ext uri="{9D8B030D-6E8A-4147-A177-3AD203B41FA5}">
                      <a16:colId xmlns:a16="http://schemas.microsoft.com/office/drawing/2014/main" val="3894485519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533090078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711376183"/>
                    </a:ext>
                  </a:extLst>
                </a:gridCol>
              </a:tblGrid>
              <a:tr h="312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Metrics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Crop Disease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Crop Species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5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Training Accuracy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96.97%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99.31%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3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Validation Accuracy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96.66%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99.01%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7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Training Loss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1.88%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Validation Loss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9.95%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3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Testing accuracy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96.55%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99.67%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70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CD46-6AEB-42C6-BB24-C0F657A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6EC8B-9B52-4354-AFE0-A73A825B21AF}"/>
              </a:ext>
            </a:extLst>
          </p:cNvPr>
          <p:cNvSpPr txBox="1"/>
          <p:nvPr/>
        </p:nvSpPr>
        <p:spPr>
          <a:xfrm>
            <a:off x="1624816" y="966456"/>
            <a:ext cx="89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Accuracy For SGD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66AA6B-55F9-4CCE-B513-E4AE42A0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51122"/>
              </p:ext>
            </p:extLst>
          </p:nvPr>
        </p:nvGraphicFramePr>
        <p:xfrm>
          <a:off x="1771651" y="2335239"/>
          <a:ext cx="8388348" cy="24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116">
                  <a:extLst>
                    <a:ext uri="{9D8B030D-6E8A-4147-A177-3AD203B41FA5}">
                      <a16:colId xmlns:a16="http://schemas.microsoft.com/office/drawing/2014/main" val="3894485519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533090078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711376183"/>
                    </a:ext>
                  </a:extLst>
                </a:gridCol>
              </a:tblGrid>
              <a:tr h="312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Metrics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Crop Disease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Crop Species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5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93.01%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97.92%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3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Validation Accuracy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92.47%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7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Training Loss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20.79%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5.29%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Validation Loss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21.25%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3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93.23% 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98.70%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70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CD46-6AEB-42C6-BB24-C0F657A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27A0E-2638-4D26-A58B-01F62655B943}"/>
              </a:ext>
            </a:extLst>
          </p:cNvPr>
          <p:cNvSpPr txBox="1"/>
          <p:nvPr/>
        </p:nvSpPr>
        <p:spPr>
          <a:xfrm>
            <a:off x="1758978" y="5604226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DCE12-2F0E-4581-92E7-1E5323CC075F}"/>
              </a:ext>
            </a:extLst>
          </p:cNvPr>
          <p:cNvSpPr txBox="1"/>
          <p:nvPr/>
        </p:nvSpPr>
        <p:spPr>
          <a:xfrm>
            <a:off x="7442590" y="5604226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Disease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996F6-6985-493A-BA37-9030E90F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13F0A-A184-ECE1-42D2-4D5B6B1E0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21" y="2063863"/>
            <a:ext cx="4651891" cy="32439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55622-A1AA-534B-E62D-CCE023251FC9}"/>
              </a:ext>
            </a:extLst>
          </p:cNvPr>
          <p:cNvSpPr txBox="1"/>
          <p:nvPr/>
        </p:nvSpPr>
        <p:spPr>
          <a:xfrm>
            <a:off x="1624819" y="652131"/>
            <a:ext cx="603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Accuracy For Adam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E37C53-9CF1-7066-11FD-E614C5D2B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13" y="2039800"/>
            <a:ext cx="4845086" cy="32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64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3AE082-F656-4A86-B110-DF9C9B93C725}"/>
              </a:ext>
            </a:extLst>
          </p:cNvPr>
          <p:cNvSpPr txBox="1"/>
          <p:nvPr/>
        </p:nvSpPr>
        <p:spPr>
          <a:xfrm>
            <a:off x="1716775" y="5576090"/>
            <a:ext cx="217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Loss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16DDF-ED51-4826-ABE7-1577C9CF2CF0}"/>
              </a:ext>
            </a:extLst>
          </p:cNvPr>
          <p:cNvSpPr txBox="1"/>
          <p:nvPr/>
        </p:nvSpPr>
        <p:spPr>
          <a:xfrm>
            <a:off x="8106766" y="5549095"/>
            <a:ext cx="2188612" cy="42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Mangal" panose="02040503050203030202" pitchFamily="18" charset="0"/>
              </a:rPr>
              <a:t>Crop Disease Loss</a:t>
            </a:r>
            <a:endParaRPr lang="en-US" sz="2000" b="1" dirty="0">
              <a:effectLst/>
              <a:latin typeface="Garamond" panose="02020404030301010803" pitchFamily="18" charset="0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5B2AF-54AB-4638-B738-A6F915B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5B868-060B-E174-EE04-CD339AE44BB9}"/>
              </a:ext>
            </a:extLst>
          </p:cNvPr>
          <p:cNvSpPr txBox="1"/>
          <p:nvPr/>
        </p:nvSpPr>
        <p:spPr>
          <a:xfrm>
            <a:off x="1624818" y="652131"/>
            <a:ext cx="822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Loss For Adam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FBE52-0CFE-BECA-5CE5-11DFC779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893256"/>
            <a:ext cx="5124450" cy="337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B0FCE-8388-733F-9439-E642BAC9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895475"/>
            <a:ext cx="5257800" cy="3375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90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27A0E-2638-4D26-A58B-01F62655B943}"/>
              </a:ext>
            </a:extLst>
          </p:cNvPr>
          <p:cNvSpPr txBox="1"/>
          <p:nvPr/>
        </p:nvSpPr>
        <p:spPr>
          <a:xfrm>
            <a:off x="1758978" y="5604226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DCE12-2F0E-4581-92E7-1E5323CC075F}"/>
              </a:ext>
            </a:extLst>
          </p:cNvPr>
          <p:cNvSpPr txBox="1"/>
          <p:nvPr/>
        </p:nvSpPr>
        <p:spPr>
          <a:xfrm>
            <a:off x="7442590" y="5604226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Disease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996F6-6985-493A-BA37-9030E90F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55622-A1AA-534B-E62D-CCE023251FC9}"/>
              </a:ext>
            </a:extLst>
          </p:cNvPr>
          <p:cNvSpPr txBox="1"/>
          <p:nvPr/>
        </p:nvSpPr>
        <p:spPr>
          <a:xfrm>
            <a:off x="1624819" y="652131"/>
            <a:ext cx="628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Accuracy For SGD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DB5BF4-27AD-8A3E-1319-105A2CDB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96" y="2039800"/>
            <a:ext cx="4741753" cy="32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6EDE0BB-93B3-E991-4C4C-B06D1F0B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47" y="2039800"/>
            <a:ext cx="4741753" cy="33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27A0E-2638-4D26-A58B-01F62655B943}"/>
              </a:ext>
            </a:extLst>
          </p:cNvPr>
          <p:cNvSpPr txBox="1"/>
          <p:nvPr/>
        </p:nvSpPr>
        <p:spPr>
          <a:xfrm>
            <a:off x="1758978" y="5604226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DCE12-2F0E-4581-92E7-1E5323CC075F}"/>
              </a:ext>
            </a:extLst>
          </p:cNvPr>
          <p:cNvSpPr txBox="1"/>
          <p:nvPr/>
        </p:nvSpPr>
        <p:spPr>
          <a:xfrm>
            <a:off x="7442590" y="5604226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Disease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996F6-6985-493A-BA37-9030E90F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55622-A1AA-534B-E62D-CCE023251FC9}"/>
              </a:ext>
            </a:extLst>
          </p:cNvPr>
          <p:cNvSpPr txBox="1"/>
          <p:nvPr/>
        </p:nvSpPr>
        <p:spPr>
          <a:xfrm>
            <a:off x="1624819" y="652131"/>
            <a:ext cx="628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Loss For SGD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A7FEB-91FF-726F-E5AC-4A853E8D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885950"/>
            <a:ext cx="5210175" cy="34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8CA23A-9521-351A-D445-8BB52E33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85950"/>
            <a:ext cx="5210175" cy="34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4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91AFD2-5A66-4872-8485-C4842387BC79}"/>
              </a:ext>
            </a:extLst>
          </p:cNvPr>
          <p:cNvGrpSpPr/>
          <p:nvPr/>
        </p:nvGrpSpPr>
        <p:grpSpPr>
          <a:xfrm>
            <a:off x="1" y="2514600"/>
            <a:ext cx="2762249" cy="1488607"/>
            <a:chOff x="6822831" y="3407694"/>
            <a:chExt cx="2934880" cy="1488607"/>
          </a:xfrm>
        </p:grpSpPr>
        <p:pic>
          <p:nvPicPr>
            <p:cNvPr id="3" name="Graphic 2" descr="Upward trend">
              <a:extLst>
                <a:ext uri="{FF2B5EF4-FFF2-40B4-BE49-F238E27FC236}">
                  <a16:creationId xmlns:a16="http://schemas.microsoft.com/office/drawing/2014/main" id="{4A3A3C8C-C173-4D79-B889-0DACE13D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4914" y="3407694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76FC8-9E1E-4959-BEAD-C1D2686AEB21}"/>
                </a:ext>
              </a:extLst>
            </p:cNvPr>
            <p:cNvSpPr txBox="1"/>
            <p:nvPr/>
          </p:nvSpPr>
          <p:spPr>
            <a:xfrm>
              <a:off x="6822831" y="4434636"/>
              <a:ext cx="29348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</a:t>
              </a:r>
              <a:r>
                <a:rPr kumimoji="0" lang="en-US" sz="24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Comparison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A48FC-9C88-44B6-B75D-AFBDDB00667C}"/>
              </a:ext>
            </a:extLst>
          </p:cNvPr>
          <p:cNvCxnSpPr/>
          <p:nvPr/>
        </p:nvCxnSpPr>
        <p:spPr>
          <a:xfrm>
            <a:off x="2646946" y="1761979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EE9A7B-1236-4088-9BF6-C1A756D8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77772"/>
              </p:ext>
            </p:extLst>
          </p:nvPr>
        </p:nvGraphicFramePr>
        <p:xfrm>
          <a:off x="3225801" y="20360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55939331"/>
                    </a:ext>
                  </a:extLst>
                </a:gridCol>
                <a:gridCol w="3183029">
                  <a:extLst>
                    <a:ext uri="{9D8B030D-6E8A-4147-A177-3AD203B41FA5}">
                      <a16:colId xmlns:a16="http://schemas.microsoft.com/office/drawing/2014/main" val="1171404060"/>
                    </a:ext>
                  </a:extLst>
                </a:gridCol>
                <a:gridCol w="2235637">
                  <a:extLst>
                    <a:ext uri="{9D8B030D-6E8A-4147-A177-3AD203B41FA5}">
                      <a16:colId xmlns:a16="http://schemas.microsoft.com/office/drawing/2014/main" val="405726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Model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Study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881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96.55%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[9]</a:t>
                      </a:r>
                      <a:endParaRPr lang="en-US" sz="20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93.82%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140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[10]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81.4%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514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[11]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93%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13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[12]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95.04%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67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0750" algn="ctr"/>
                        </a:tabLs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[13]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92.60%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2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0750" algn="ctr"/>
                        </a:tabLs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[14]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86.21%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072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78FDEF-27ED-4166-BC43-A8715D9D653F}"/>
              </a:ext>
            </a:extLst>
          </p:cNvPr>
          <p:cNvSpPr txBox="1"/>
          <p:nvPr/>
        </p:nvSpPr>
        <p:spPr>
          <a:xfrm>
            <a:off x="3314139" y="4920995"/>
            <a:ext cx="666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With Others Proposed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E734-9082-4DBC-B297-A4A7E3F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76FD40-E295-4D73-AD93-D5A70009379C}"/>
              </a:ext>
            </a:extLst>
          </p:cNvPr>
          <p:cNvGrpSpPr/>
          <p:nvPr/>
        </p:nvGrpSpPr>
        <p:grpSpPr>
          <a:xfrm>
            <a:off x="1" y="2359854"/>
            <a:ext cx="2419642" cy="1832318"/>
            <a:chOff x="6949440" y="995288"/>
            <a:chExt cx="2415789" cy="17766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8932F4-1F79-4B63-89EA-F01CD7D38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048" y="995288"/>
              <a:ext cx="1069146" cy="10691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76B64E-ADE5-4C3A-ABA5-DE8EAD9C3A2E}"/>
                </a:ext>
              </a:extLst>
            </p:cNvPr>
            <p:cNvSpPr txBox="1"/>
            <p:nvPr/>
          </p:nvSpPr>
          <p:spPr>
            <a:xfrm>
              <a:off x="6949440" y="2248710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. Contribution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41B06-5552-4175-AB50-1B8D969F92E7}"/>
              </a:ext>
            </a:extLst>
          </p:cNvPr>
          <p:cNvCxnSpPr/>
          <p:nvPr/>
        </p:nvCxnSpPr>
        <p:spPr>
          <a:xfrm>
            <a:off x="2269184" y="1735696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3D1E49-4BCB-487C-815A-097EC0CBA81B}"/>
              </a:ext>
            </a:extLst>
          </p:cNvPr>
          <p:cNvSpPr txBox="1"/>
          <p:nvPr/>
        </p:nvSpPr>
        <p:spPr>
          <a:xfrm>
            <a:off x="2701001" y="1344231"/>
            <a:ext cx="89665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new locality based crop species and disease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Organizing the dataset to fit this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training with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Decision-Making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for better classification.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different optimizers to examine the performance of the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achieved </a:t>
            </a:r>
            <a:r>
              <a:rPr lang="en-I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96.55% (disease)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99.67% (species)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CNN method.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A17D-B1BE-4281-A75E-3A8F4FA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CADF238-93E1-4512-AFD3-9E875D1BD758}"/>
              </a:ext>
            </a:extLst>
          </p:cNvPr>
          <p:cNvSpPr txBox="1"/>
          <p:nvPr/>
        </p:nvSpPr>
        <p:spPr>
          <a:xfrm>
            <a:off x="1899449" y="1580623"/>
            <a:ext cx="2983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1.Broad 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A6E04-FA88-406E-A747-6F0BAC2B477B}"/>
              </a:ext>
            </a:extLst>
          </p:cNvPr>
          <p:cNvSpPr txBox="1"/>
          <p:nvPr/>
        </p:nvSpPr>
        <p:spPr>
          <a:xfrm>
            <a:off x="4740202" y="176719"/>
            <a:ext cx="23499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CE2038-0CEE-4320-B7F4-C1508195656B}"/>
              </a:ext>
            </a:extLst>
          </p:cNvPr>
          <p:cNvGrpSpPr/>
          <p:nvPr/>
        </p:nvGrpSpPr>
        <p:grpSpPr>
          <a:xfrm>
            <a:off x="919637" y="2467507"/>
            <a:ext cx="3934400" cy="875502"/>
            <a:chOff x="645317" y="2110891"/>
            <a:chExt cx="3934400" cy="8755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706253-2A44-4B97-A9C5-5F506C0063A0}"/>
                </a:ext>
              </a:extLst>
            </p:cNvPr>
            <p:cNvSpPr txBox="1"/>
            <p:nvPr/>
          </p:nvSpPr>
          <p:spPr>
            <a:xfrm>
              <a:off x="1596227" y="2176247"/>
              <a:ext cx="29834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Research Problem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16B308-B3C5-4930-965C-BF39E7E96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17" y="2110891"/>
              <a:ext cx="875502" cy="87550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38E3B8-EF0A-407F-8BC7-4209BD26266B}"/>
              </a:ext>
            </a:extLst>
          </p:cNvPr>
          <p:cNvGrpSpPr/>
          <p:nvPr/>
        </p:nvGrpSpPr>
        <p:grpSpPr>
          <a:xfrm>
            <a:off x="949457" y="3642447"/>
            <a:ext cx="3151275" cy="915876"/>
            <a:chOff x="675137" y="3285831"/>
            <a:chExt cx="3151275" cy="9158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344E80-B7D7-426D-9174-73FAE13DBF59}"/>
                </a:ext>
              </a:extLst>
            </p:cNvPr>
            <p:cNvSpPr txBox="1"/>
            <p:nvPr/>
          </p:nvSpPr>
          <p:spPr>
            <a:xfrm>
              <a:off x="1733636" y="3537188"/>
              <a:ext cx="20927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3. Motivation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39F7DE-B2D5-4494-AF0D-4ECFA76EC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37" y="3285831"/>
              <a:ext cx="915876" cy="915876"/>
            </a:xfrm>
            <a:prstGeom prst="rect">
              <a:avLst/>
            </a:prstGeom>
          </p:spPr>
        </p:pic>
      </p:grpSp>
      <p:pic>
        <p:nvPicPr>
          <p:cNvPr id="22" name="Graphic 21" descr="Group brainstorm">
            <a:extLst>
              <a:ext uri="{FF2B5EF4-FFF2-40B4-BE49-F238E27FC236}">
                <a16:creationId xmlns:a16="http://schemas.microsoft.com/office/drawing/2014/main" id="{E2493BFA-7510-4955-9F5F-E3C5782F7A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147" y="1205473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EB3A588-FA76-4264-A5D8-03282807CD1B}"/>
              </a:ext>
            </a:extLst>
          </p:cNvPr>
          <p:cNvGrpSpPr/>
          <p:nvPr/>
        </p:nvGrpSpPr>
        <p:grpSpPr>
          <a:xfrm>
            <a:off x="983574" y="5144687"/>
            <a:ext cx="3750204" cy="915876"/>
            <a:chOff x="709254" y="4788071"/>
            <a:chExt cx="3750204" cy="9158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43CF4A-E0BC-4BD0-83DA-6FBE7F40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4788071"/>
              <a:ext cx="915876" cy="91587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5D183-8BEF-44E8-9EAF-3C8DC172F4AA}"/>
                </a:ext>
              </a:extLst>
            </p:cNvPr>
            <p:cNvSpPr txBox="1"/>
            <p:nvPr/>
          </p:nvSpPr>
          <p:spPr>
            <a:xfrm>
              <a:off x="1770319" y="4984399"/>
              <a:ext cx="26891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Related Works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34B997-F1EA-49A5-A804-68B106044A65}"/>
              </a:ext>
            </a:extLst>
          </p:cNvPr>
          <p:cNvGrpSpPr/>
          <p:nvPr/>
        </p:nvGrpSpPr>
        <p:grpSpPr>
          <a:xfrm>
            <a:off x="6394759" y="3631958"/>
            <a:ext cx="3733354" cy="1069146"/>
            <a:chOff x="7318303" y="1009018"/>
            <a:chExt cx="3733354" cy="10691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7DA6393-BB3E-4E34-9E41-CC1CCD050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303" y="1009018"/>
              <a:ext cx="1069146" cy="106914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CB2555-CA03-402B-8136-88F5BB25ACFD}"/>
                </a:ext>
              </a:extLst>
            </p:cNvPr>
            <p:cNvSpPr txBox="1"/>
            <p:nvPr/>
          </p:nvSpPr>
          <p:spPr>
            <a:xfrm>
              <a:off x="8635868" y="1334310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. Contribution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3B109A-6957-4E9C-8C6A-D72509441E5B}"/>
              </a:ext>
            </a:extLst>
          </p:cNvPr>
          <p:cNvGrpSpPr/>
          <p:nvPr/>
        </p:nvGrpSpPr>
        <p:grpSpPr>
          <a:xfrm>
            <a:off x="6502265" y="1095745"/>
            <a:ext cx="3578608" cy="914400"/>
            <a:chOff x="7473049" y="2341168"/>
            <a:chExt cx="3578608" cy="914400"/>
          </a:xfrm>
        </p:grpSpPr>
        <p:pic>
          <p:nvPicPr>
            <p:cNvPr id="34" name="Graphic 33" descr="Lightbulb and gear">
              <a:extLst>
                <a:ext uri="{FF2B5EF4-FFF2-40B4-BE49-F238E27FC236}">
                  <a16:creationId xmlns:a16="http://schemas.microsoft.com/office/drawing/2014/main" id="{FAFBFE8E-1B2F-4449-8657-F8D01E8DC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73049" y="2341168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C60B43-581F-4DD4-AE11-0A8AC10533F0}"/>
                </a:ext>
              </a:extLst>
            </p:cNvPr>
            <p:cNvSpPr txBox="1"/>
            <p:nvPr/>
          </p:nvSpPr>
          <p:spPr>
            <a:xfrm>
              <a:off x="8635868" y="2590192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Methodology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3E5E35-14CF-4456-9FF8-E4F27328F9A4}"/>
              </a:ext>
            </a:extLst>
          </p:cNvPr>
          <p:cNvGrpSpPr/>
          <p:nvPr/>
        </p:nvGrpSpPr>
        <p:grpSpPr>
          <a:xfrm>
            <a:off x="6502265" y="2444720"/>
            <a:ext cx="3927991" cy="914400"/>
            <a:chOff x="7473049" y="3407694"/>
            <a:chExt cx="3927991" cy="914400"/>
          </a:xfrm>
        </p:grpSpPr>
        <p:pic>
          <p:nvPicPr>
            <p:cNvPr id="36" name="Graphic 35" descr="Upward trend">
              <a:extLst>
                <a:ext uri="{FF2B5EF4-FFF2-40B4-BE49-F238E27FC236}">
                  <a16:creationId xmlns:a16="http://schemas.microsoft.com/office/drawing/2014/main" id="{5999BB26-4074-4B3D-A176-C13A97461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73049" y="340769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A5A241-D822-4347-B66C-C84B68BE95C2}"/>
                </a:ext>
              </a:extLst>
            </p:cNvPr>
            <p:cNvSpPr txBox="1"/>
            <p:nvPr/>
          </p:nvSpPr>
          <p:spPr>
            <a:xfrm>
              <a:off x="8635868" y="3637292"/>
              <a:ext cx="27651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</a:t>
              </a: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Analysis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76B1FB-393B-4940-BBE0-FD7CAFA2ECEB}"/>
              </a:ext>
            </a:extLst>
          </p:cNvPr>
          <p:cNvGrpSpPr/>
          <p:nvPr/>
        </p:nvGrpSpPr>
        <p:grpSpPr>
          <a:xfrm>
            <a:off x="6549505" y="5084654"/>
            <a:ext cx="3578608" cy="914400"/>
            <a:chOff x="7473049" y="4544100"/>
            <a:chExt cx="3578608" cy="9144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CA244B-9DF6-45B4-87BA-28D2F7DC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049" y="4544100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36BA8D-2ABC-4020-B29D-78058A2346D8}"/>
                </a:ext>
              </a:extLst>
            </p:cNvPr>
            <p:cNvSpPr txBox="1"/>
            <p:nvPr/>
          </p:nvSpPr>
          <p:spPr>
            <a:xfrm>
              <a:off x="8635868" y="4774239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 Conclusion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55F98-5F28-490E-AD6C-CC88646A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50AF1-237E-4CC6-9090-FB011B024C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59340" y="4025966"/>
            <a:ext cx="221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Smart Solution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833472" y="3756629"/>
            <a:ext cx="2239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DeepLabV3+ Can be Integrated in Smart Phone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1352A3-266A-4BE8-BEBA-2375E2F2D158}"/>
              </a:ext>
            </a:extLst>
          </p:cNvPr>
          <p:cNvGrpSpPr/>
          <p:nvPr/>
        </p:nvGrpSpPr>
        <p:grpSpPr>
          <a:xfrm>
            <a:off x="9911668" y="3517706"/>
            <a:ext cx="211094" cy="211094"/>
            <a:chOff x="1677812" y="4248152"/>
            <a:chExt cx="211094" cy="211094"/>
          </a:xfrm>
          <a:solidFill>
            <a:srgbClr val="002060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615503-F765-4620-BAC1-169C5A44F439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DD539F-0928-4BBE-B1C4-8538F4D6C31F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B70E71-2C98-4CCD-ADCD-D4FB8C73EEED}"/>
              </a:ext>
            </a:extLst>
          </p:cNvPr>
          <p:cNvGrpSpPr/>
          <p:nvPr/>
        </p:nvGrpSpPr>
        <p:grpSpPr>
          <a:xfrm>
            <a:off x="9373966" y="1755914"/>
            <a:ext cx="1275682" cy="1275682"/>
            <a:chOff x="3063120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034D776B-74D2-494A-893A-26CD60CB3EC8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2A428A3-221D-42EE-93F7-D34CE14413C0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6E2F688-ACD7-435B-8CCC-F8B7840ED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C95979-A2D5-41BD-9755-79B1E0482DA4}"/>
              </a:ext>
            </a:extLst>
          </p:cNvPr>
          <p:cNvGrpSpPr/>
          <p:nvPr/>
        </p:nvGrpSpPr>
        <p:grpSpPr>
          <a:xfrm>
            <a:off x="1257689" y="3471889"/>
            <a:ext cx="211094" cy="211094"/>
            <a:chOff x="5973250" y="4248152"/>
            <a:chExt cx="211094" cy="211094"/>
          </a:xfrm>
          <a:solidFill>
            <a:srgbClr val="00B0F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F65D87D-129A-4307-AF9D-90D319224AAA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51721A-C179-476A-AB0D-C3F634FE56DA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E5C01B-D1D1-41E5-BB8E-B7ADC40D8025}"/>
              </a:ext>
            </a:extLst>
          </p:cNvPr>
          <p:cNvGrpSpPr/>
          <p:nvPr/>
        </p:nvGrpSpPr>
        <p:grpSpPr>
          <a:xfrm>
            <a:off x="714610" y="1710097"/>
            <a:ext cx="1275682" cy="1275682"/>
            <a:chOff x="7353181" y="1755914"/>
            <a:chExt cx="1275682" cy="1275682"/>
          </a:xfrm>
        </p:grpSpPr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5A11CB27-F208-4359-AA09-543472BDF208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729268-F40F-4360-BB9F-048B76FE1034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24803E6-EB99-43CB-9BAA-A9E53E15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0DC2DE7-7273-4B5D-B870-F40091BB9AA4}"/>
              </a:ext>
            </a:extLst>
          </p:cNvPr>
          <p:cNvSpPr txBox="1"/>
          <p:nvPr/>
        </p:nvSpPr>
        <p:spPr>
          <a:xfrm>
            <a:off x="328625" y="340131"/>
            <a:ext cx="331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DC5E5D-7FDF-4F10-8FD4-1515AD318C5D}"/>
              </a:ext>
            </a:extLst>
          </p:cNvPr>
          <p:cNvSpPr txBox="1"/>
          <p:nvPr/>
        </p:nvSpPr>
        <p:spPr>
          <a:xfrm>
            <a:off x="0" y="3834347"/>
            <a:ext cx="252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Computational Complexity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90CBF-F7AE-4614-9EE0-72AE55A88573}"/>
              </a:ext>
            </a:extLst>
          </p:cNvPr>
          <p:cNvSpPr txBox="1"/>
          <p:nvPr/>
        </p:nvSpPr>
        <p:spPr>
          <a:xfrm>
            <a:off x="7231104" y="3726595"/>
            <a:ext cx="1966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Can be Integrated in Smart Phone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8D09D-1DC8-4D62-8896-A26CA4268FFB}"/>
              </a:ext>
            </a:extLst>
          </p:cNvPr>
          <p:cNvSpPr txBox="1"/>
          <p:nvPr/>
        </p:nvSpPr>
        <p:spPr>
          <a:xfrm>
            <a:off x="9132037" y="3753000"/>
            <a:ext cx="221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Smart Application for Farmers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59AE-880B-4576-95BF-1B501D87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20FDA-1B3E-498F-A355-70547DA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24EDB1-129B-4C72-AE62-FE408D7F2239}"/>
              </a:ext>
            </a:extLst>
          </p:cNvPr>
          <p:cNvGrpSpPr/>
          <p:nvPr/>
        </p:nvGrpSpPr>
        <p:grpSpPr>
          <a:xfrm>
            <a:off x="4068668" y="717688"/>
            <a:ext cx="3578608" cy="914400"/>
            <a:chOff x="7473049" y="4544100"/>
            <a:chExt cx="3578608" cy="914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11B72-E4DC-4643-BEE5-2935A407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049" y="4544100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4271A8-AAA1-40E5-A1E5-EAAF95E913F2}"/>
                </a:ext>
              </a:extLst>
            </p:cNvPr>
            <p:cNvSpPr txBox="1"/>
            <p:nvPr/>
          </p:nvSpPr>
          <p:spPr>
            <a:xfrm>
              <a:off x="8635868" y="4774239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 Conclusion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AA76A3-9902-459A-A48C-4FEB3E297396}"/>
              </a:ext>
            </a:extLst>
          </p:cNvPr>
          <p:cNvSpPr txBox="1"/>
          <p:nvPr/>
        </p:nvSpPr>
        <p:spPr>
          <a:xfrm>
            <a:off x="1223889" y="2419642"/>
            <a:ext cx="121920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methods achieved 96.55 % (disease) and 99.67 % (species)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 can address a major area of agronomy in Bangladesh.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this research would be a tremendous consequence for our farmers in Bangladesh.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detection of crop disease would be fruitful for crops.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staple crops production rate would be increased.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would be economically strong. </a:t>
            </a:r>
          </a:p>
        </p:txBody>
      </p:sp>
    </p:spTree>
    <p:extLst>
      <p:ext uri="{BB962C8B-B14F-4D97-AF65-F5344CB8AC3E}">
        <p14:creationId xmlns:p14="http://schemas.microsoft.com/office/powerpoint/2010/main" val="4290058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B0127-044C-9DD6-DC22-31DAEA753F45}"/>
              </a:ext>
            </a:extLst>
          </p:cNvPr>
          <p:cNvSpPr txBox="1"/>
          <p:nvPr/>
        </p:nvSpPr>
        <p:spPr>
          <a:xfrm>
            <a:off x="258678" y="1171679"/>
            <a:ext cx="116305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 AM,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Bhaduri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A deep learning enabled multi-class plant disease detection model based on computer vision. AI. 2021 Aug 26;2(3):413-28.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 C, Zhou S, Xing J, Song J. Tomato leaf disease identification by restructured deep residual dense network. IEEE Access. 2021 Feb 12; 9:28822-31.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Sambasivam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Opiyo GD. A predictive machine learning application in agriculture: Cassava disease detection and classification with imbalanced dataset using convolutional neural networks. Egyptian Informatics Journal. 2021 Mar 1;22(1):27-34.</a:t>
            </a:r>
          </a:p>
          <a:p>
            <a:pPr marL="457200" indent="-4572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Prilianti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Yuwono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Adhiwibawa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Prihastyanti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Limantara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Brotosudarmo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“Automatic leaf color level determination for need based fertilizer using fuzzy logic on mobile application: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soybean leaves,” Proceedings - 2014 6th International Conference on Information Technology and Electrical Engineering: Leveraging Research and Technology Through University-Industry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Collaboration,ICITEE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2014, 2015.</a:t>
            </a:r>
          </a:p>
          <a:p>
            <a:pPr marL="457200" indent="-4572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Singh and M. L. Singh, “Automated color prediction of paddy crop leaf using image processing,” Proceedings - 2015 IEEE International Conference on Technological Innovations in ICT for Agriculture and Rural Development, TIAR 2015, no. Tiar, pp. 24–32, 2015.</a:t>
            </a:r>
          </a:p>
          <a:p>
            <a:pPr marL="457200" indent="-4572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John, B. C.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V.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“Android-based image processing application for rice nitrogen management,” no. March, 2012.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SV, Gerardo BD, Dionisio NV. Plant leaf detection and disease recognition using deep learning. In2019 IEEE Eurasia conference on IOT, communication and engineering (ECICE) 2019 Oct 3 (pp. 579-582). IEEE.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A794E-2657-AD95-18A9-7698D837F73E}"/>
              </a:ext>
            </a:extLst>
          </p:cNvPr>
          <p:cNvSpPr txBox="1"/>
          <p:nvPr/>
        </p:nvSpPr>
        <p:spPr>
          <a:xfrm>
            <a:off x="258678" y="402238"/>
            <a:ext cx="35934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2481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0492B-5B91-71F6-9D99-E9C79A9824AC}"/>
              </a:ext>
            </a:extLst>
          </p:cNvPr>
          <p:cNvSpPr txBox="1"/>
          <p:nvPr/>
        </p:nvSpPr>
        <p:spPr>
          <a:xfrm>
            <a:off x="257175" y="288995"/>
            <a:ext cx="104203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https://www.kaggle.com/datasets/nafishamoin/bangladeshi-crops-disease-dataset</a:t>
            </a:r>
          </a:p>
          <a:p>
            <a:pPr marL="342900" indent="-342900">
              <a:buAutoNum type="arabicPeriod" startAt="8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Adedoja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Owolawi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Mapayi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Deep learning 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plant disease recognition using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leave images. In2019 international conference on advances in big data, computing and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communication systems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icABCD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2019 Aug 5 (pp. 1-5). IEEE.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Panchal AV, Patel SC,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Bagyalakshmi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Kumar P, Khan IR,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Image-based plant diseases detection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using deep learning. Materials Today: Proceedings. 2021 Aug 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Sambasivam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Opiyo GD. A predictive machine learning application in agriculture: Cassava disease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detection and classification with imbalanced dataset using convolutional neural networks. Egyptian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Informatics Journal. 2021 Mar 1;22(1):27-34.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Janarthan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Thuseethan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Rajasegarar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Q, Zheng Y, Yearwood J. Deep metric learning based citrus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disease classification with sparse data. IEEE Access. 2020 Sep 3; 8:162588-600.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 Zeng Q, Ma X, Cheng B, Zhou E, Pang W.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data augmentation for citrus disease severity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detection using     deep learning. IEEE Access. 2020 Sep 18; 8:172882-91.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 Chouhan SS, Kaul A, Singh UP, Jain S. Bacterial foraging optimization based radial basis function neural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network (BRBFNN) for identification and classification of plant leaf diseases: An automatic approach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towards plant pathology.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Access. 2018 Feb 12; 6:8852-63.</a:t>
            </a:r>
          </a:p>
        </p:txBody>
      </p:sp>
    </p:spTree>
    <p:extLst>
      <p:ext uri="{BB962C8B-B14F-4D97-AF65-F5344CB8AC3E}">
        <p14:creationId xmlns:p14="http://schemas.microsoft.com/office/powerpoint/2010/main" val="121893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03DEF-088E-4417-A3B1-77B25B3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72FC5-B6A0-4F45-A4D8-858B5F8754D1}"/>
              </a:ext>
            </a:extLst>
          </p:cNvPr>
          <p:cNvSpPr txBox="1"/>
          <p:nvPr/>
        </p:nvSpPr>
        <p:spPr>
          <a:xfrm>
            <a:off x="3388988" y="1654850"/>
            <a:ext cx="467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9247F0DD-7FDB-4FD4-9646-E8D23142B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184" y="2783782"/>
            <a:ext cx="1290435" cy="1290435"/>
          </a:xfrm>
          <a:prstGeom prst="rect">
            <a:avLst/>
          </a:prstGeom>
        </p:spPr>
      </p:pic>
      <p:pic>
        <p:nvPicPr>
          <p:cNvPr id="5" name="Graphic 4" descr="Smiling face with solid fill">
            <a:extLst>
              <a:ext uri="{FF2B5EF4-FFF2-40B4-BE49-F238E27FC236}">
                <a16:creationId xmlns:a16="http://schemas.microsoft.com/office/drawing/2014/main" id="{501B8767-D46F-47F7-B98D-AEB1739AB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2104" y="2798673"/>
            <a:ext cx="1308021" cy="13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C90DB5-7A43-494A-A6E7-653BA9FA8F71}"/>
              </a:ext>
            </a:extLst>
          </p:cNvPr>
          <p:cNvSpPr txBox="1"/>
          <p:nvPr/>
        </p:nvSpPr>
        <p:spPr>
          <a:xfrm>
            <a:off x="206235" y="5796285"/>
            <a:ext cx="3608202" cy="643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Broad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C65DA-88CE-4D4E-8243-79E19508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50AF1-237E-4CC6-9090-FB011B024C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Google Shape;88;p1">
            <a:extLst>
              <a:ext uri="{FF2B5EF4-FFF2-40B4-BE49-F238E27FC236}">
                <a16:creationId xmlns:a16="http://schemas.microsoft.com/office/drawing/2014/main" id="{D0A2042C-F846-4D83-BD6D-69F021EB2821}"/>
              </a:ext>
            </a:extLst>
          </p:cNvPr>
          <p:cNvSpPr/>
          <p:nvPr/>
        </p:nvSpPr>
        <p:spPr>
          <a:xfrm>
            <a:off x="206235" y="4644449"/>
            <a:ext cx="3359830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Agricultural Production Processes </a:t>
            </a:r>
            <a:endParaRPr dirty="0"/>
          </a:p>
        </p:txBody>
      </p:sp>
      <p:sp>
        <p:nvSpPr>
          <p:cNvPr id="10" name="Google Shape;89;p1">
            <a:extLst>
              <a:ext uri="{FF2B5EF4-FFF2-40B4-BE49-F238E27FC236}">
                <a16:creationId xmlns:a16="http://schemas.microsoft.com/office/drawing/2014/main" id="{A3876A05-D005-44E6-9C63-576AA9FB9723}"/>
              </a:ext>
            </a:extLst>
          </p:cNvPr>
          <p:cNvSpPr/>
          <p:nvPr/>
        </p:nvSpPr>
        <p:spPr>
          <a:xfrm>
            <a:off x="8705850" y="2122647"/>
            <a:ext cx="2482858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Soil-Sensitive Fields</a:t>
            </a:r>
            <a:endParaRPr/>
          </a:p>
        </p:txBody>
      </p:sp>
      <p:pic>
        <p:nvPicPr>
          <p:cNvPr id="11" name="Google Shape;90;p1">
            <a:extLst>
              <a:ext uri="{FF2B5EF4-FFF2-40B4-BE49-F238E27FC236}">
                <a16:creationId xmlns:a16="http://schemas.microsoft.com/office/drawing/2014/main" id="{D485F796-818B-4356-BEA1-083BEB6497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612" y="162745"/>
            <a:ext cx="3225913" cy="195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7A497268-69BC-43DD-88E9-6AA9708E14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009" y="2695577"/>
            <a:ext cx="3234549" cy="188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2;p1">
            <a:extLst>
              <a:ext uri="{FF2B5EF4-FFF2-40B4-BE49-F238E27FC236}">
                <a16:creationId xmlns:a16="http://schemas.microsoft.com/office/drawing/2014/main" id="{6754E520-DD29-43CF-BF5C-80DEA83BFA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426" y="2703026"/>
            <a:ext cx="3127506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">
            <a:extLst>
              <a:ext uri="{FF2B5EF4-FFF2-40B4-BE49-F238E27FC236}">
                <a16:creationId xmlns:a16="http://schemas.microsoft.com/office/drawing/2014/main" id="{E9B4AA7B-D322-49E7-95C7-E84A1C74B427}"/>
              </a:ext>
            </a:extLst>
          </p:cNvPr>
          <p:cNvSpPr/>
          <p:nvPr/>
        </p:nvSpPr>
        <p:spPr>
          <a:xfrm>
            <a:off x="4587426" y="4644449"/>
            <a:ext cx="3052320" cy="5499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Resources Management</a:t>
            </a:r>
            <a:endParaRPr dirty="0"/>
          </a:p>
        </p:txBody>
      </p:sp>
      <p:pic>
        <p:nvPicPr>
          <p:cNvPr id="16" name="Google Shape;94;p1">
            <a:extLst>
              <a:ext uri="{FF2B5EF4-FFF2-40B4-BE49-F238E27FC236}">
                <a16:creationId xmlns:a16="http://schemas.microsoft.com/office/drawing/2014/main" id="{170CE1CD-D856-45A1-BEF8-41A75287CC9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0808" y="2695577"/>
            <a:ext cx="3211996" cy="184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82027E14-7255-4679-B6F0-9B81F22E143A}"/>
              </a:ext>
            </a:extLst>
          </p:cNvPr>
          <p:cNvSpPr/>
          <p:nvPr/>
        </p:nvSpPr>
        <p:spPr>
          <a:xfrm>
            <a:off x="8625937" y="4644448"/>
            <a:ext cx="3211995" cy="5499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 Change Adaptation</a:t>
            </a:r>
            <a:endParaRPr dirty="0"/>
          </a:p>
        </p:txBody>
      </p:sp>
      <p:pic>
        <p:nvPicPr>
          <p:cNvPr id="18" name="Google Shape;96;p1">
            <a:extLst>
              <a:ext uri="{FF2B5EF4-FFF2-40B4-BE49-F238E27FC236}">
                <a16:creationId xmlns:a16="http://schemas.microsoft.com/office/drawing/2014/main" id="{FF8DC0A9-F919-4328-A8C5-7B2218DB4B4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009" y="162743"/>
            <a:ext cx="3207191" cy="195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97;p1">
            <a:extLst>
              <a:ext uri="{FF2B5EF4-FFF2-40B4-BE49-F238E27FC236}">
                <a16:creationId xmlns:a16="http://schemas.microsoft.com/office/drawing/2014/main" id="{DCDB2A90-0AD3-480D-B4FA-B6CC31B9FFF0}"/>
              </a:ext>
            </a:extLst>
          </p:cNvPr>
          <p:cNvSpPr/>
          <p:nvPr/>
        </p:nvSpPr>
        <p:spPr>
          <a:xfrm>
            <a:off x="773414" y="2167977"/>
            <a:ext cx="2482858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Waste Control</a:t>
            </a:r>
            <a:endParaRPr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2DE66CB6-6945-46FB-878B-8D8352621317}"/>
              </a:ext>
            </a:extLst>
          </p:cNvPr>
          <p:cNvSpPr/>
          <p:nvPr/>
        </p:nvSpPr>
        <p:spPr>
          <a:xfrm>
            <a:off x="4909750" y="2122645"/>
            <a:ext cx="2482858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Diseases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334760-C0A8-F1BE-8957-8ED6FB05B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426" y="162742"/>
            <a:ext cx="3127506" cy="1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25CEC-7BCF-4382-B04B-EF302678C0B9}"/>
              </a:ext>
            </a:extLst>
          </p:cNvPr>
          <p:cNvGrpSpPr/>
          <p:nvPr/>
        </p:nvGrpSpPr>
        <p:grpSpPr>
          <a:xfrm>
            <a:off x="279558" y="5177648"/>
            <a:ext cx="3934400" cy="875502"/>
            <a:chOff x="645317" y="2110891"/>
            <a:chExt cx="3934400" cy="8755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7DA630-60F2-4AAC-843E-4C11C7A1DCF5}"/>
                </a:ext>
              </a:extLst>
            </p:cNvPr>
            <p:cNvSpPr txBox="1"/>
            <p:nvPr/>
          </p:nvSpPr>
          <p:spPr>
            <a:xfrm>
              <a:off x="1596227" y="2176247"/>
              <a:ext cx="29834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Research Problem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8C8EBC-5522-49A4-A1D9-15F3D6827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17" y="2110891"/>
              <a:ext cx="875502" cy="8755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59EF26-22C8-4C0E-BBB1-55FB540F253B}"/>
              </a:ext>
            </a:extLst>
          </p:cNvPr>
          <p:cNvSpPr txBox="1"/>
          <p:nvPr/>
        </p:nvSpPr>
        <p:spPr>
          <a:xfrm>
            <a:off x="5250534" y="2269610"/>
            <a:ext cx="6303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Compare Leaf Diseases.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Leaf Diseases By Only Assumption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Entire Detection Process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4F4F4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4CD3-5CDD-4E17-A8DF-1F898671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7311E-97E3-A530-A9B4-A60C5E1F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7" y="1277506"/>
            <a:ext cx="4196190" cy="34730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7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A62612-436A-4311-B5DF-B6BBCCD4AE44}"/>
              </a:ext>
            </a:extLst>
          </p:cNvPr>
          <p:cNvGrpSpPr/>
          <p:nvPr/>
        </p:nvGrpSpPr>
        <p:grpSpPr>
          <a:xfrm>
            <a:off x="0" y="2663732"/>
            <a:ext cx="2092776" cy="1439096"/>
            <a:chOff x="186190" y="3285831"/>
            <a:chExt cx="2092776" cy="1439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C6F34E-AE64-4850-83AB-1CA5AB7A9F10}"/>
                </a:ext>
              </a:extLst>
            </p:cNvPr>
            <p:cNvSpPr txBox="1"/>
            <p:nvPr/>
          </p:nvSpPr>
          <p:spPr>
            <a:xfrm>
              <a:off x="186190" y="4201707"/>
              <a:ext cx="20927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3. Motivation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45054B-D80D-4D18-A666-17EC0BD1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40" y="3285831"/>
              <a:ext cx="915876" cy="915876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D5F8E9-DDD8-4EB4-AEAD-E5BF98179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2014"/>
              </p:ext>
            </p:extLst>
          </p:nvPr>
        </p:nvGraphicFramePr>
        <p:xfrm>
          <a:off x="4448174" y="1009650"/>
          <a:ext cx="5400675" cy="115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64">
                  <a:extLst>
                    <a:ext uri="{9D8B030D-6E8A-4147-A177-3AD203B41FA5}">
                      <a16:colId xmlns:a16="http://schemas.microsoft.com/office/drawing/2014/main" val="3757595054"/>
                    </a:ext>
                  </a:extLst>
                </a:gridCol>
                <a:gridCol w="1800636">
                  <a:extLst>
                    <a:ext uri="{9D8B030D-6E8A-4147-A177-3AD203B41FA5}">
                      <a16:colId xmlns:a16="http://schemas.microsoft.com/office/drawing/2014/main" val="134248930"/>
                    </a:ext>
                  </a:extLst>
                </a:gridCol>
                <a:gridCol w="1774575">
                  <a:extLst>
                    <a:ext uri="{9D8B030D-6E8A-4147-A177-3AD203B41FA5}">
                      <a16:colId xmlns:a16="http://schemas.microsoft.com/office/drawing/2014/main" val="2004800747"/>
                    </a:ext>
                  </a:extLst>
                </a:gridCol>
              </a:tblGrid>
              <a:tr h="7668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Irrigated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Crops Area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Crops Per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33353"/>
                  </a:ext>
                </a:extLst>
              </a:tr>
              <a:tr h="383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Bangladesh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8770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hectors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909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31EB57-0D57-49D9-B4EE-F6F2CA282179}"/>
              </a:ext>
            </a:extLst>
          </p:cNvPr>
          <p:cNvSpPr txBox="1"/>
          <p:nvPr/>
        </p:nvSpPr>
        <p:spPr>
          <a:xfrm>
            <a:off x="2466978" y="2663732"/>
            <a:ext cx="9420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Propose a sustainable solution to address the research problem. 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crops production by detecting leaf diseases. 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propose an automation method.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Smart digital solution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crops diseases.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timely detection of diseases to maximize the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profit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281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fourth industrial revolution in agriculture.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C4A237-3511-4A3C-AE2E-C7BCBDAA6F49}"/>
              </a:ext>
            </a:extLst>
          </p:cNvPr>
          <p:cNvCxnSpPr/>
          <p:nvPr/>
        </p:nvCxnSpPr>
        <p:spPr>
          <a:xfrm>
            <a:off x="2092776" y="1603717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7A492-4B77-40F4-8519-EBA428BC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6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233BF-FD75-449A-ADFA-030AA738AEDC}"/>
              </a:ext>
            </a:extLst>
          </p:cNvPr>
          <p:cNvGrpSpPr/>
          <p:nvPr/>
        </p:nvGrpSpPr>
        <p:grpSpPr>
          <a:xfrm>
            <a:off x="0" y="2815701"/>
            <a:ext cx="2293034" cy="1400359"/>
            <a:chOff x="168811" y="4910533"/>
            <a:chExt cx="2356611" cy="13663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635D35-E4A9-48B3-AA0C-2AFAD46BC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78" y="4910533"/>
              <a:ext cx="915876" cy="9158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4C97B0-73E9-4251-B21A-20DE166C2106}"/>
                </a:ext>
              </a:extLst>
            </p:cNvPr>
            <p:cNvSpPr txBox="1"/>
            <p:nvPr/>
          </p:nvSpPr>
          <p:spPr>
            <a:xfrm>
              <a:off x="168811" y="5826410"/>
              <a:ext cx="2356611" cy="450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Related Works</a:t>
              </a:r>
              <a:endParaRPr kumimoji="0" lang="en-US" sz="24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661999-4853-4E10-8FE0-DFC142C1299D}"/>
              </a:ext>
            </a:extLst>
          </p:cNvPr>
          <p:cNvSpPr txBox="1"/>
          <p:nvPr/>
        </p:nvSpPr>
        <p:spPr>
          <a:xfrm>
            <a:off x="1981328" y="167937"/>
            <a:ext cx="950973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apple leaf diseases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computer vision techniques method.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400" dirty="0"/>
              <a:t>a restructured residual dense network to detect tomato leaf disease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Cassava leaf disease detection using convolutional neural networks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6C904-C96D-4C94-94DB-7FFD9A59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7FC825-6040-4960-B052-62FC4494E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58722"/>
              </p:ext>
            </p:extLst>
          </p:nvPr>
        </p:nvGraphicFramePr>
        <p:xfrm>
          <a:off x="2691927" y="989400"/>
          <a:ext cx="9188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184">
                  <a:extLst>
                    <a:ext uri="{9D8B030D-6E8A-4147-A177-3AD203B41FA5}">
                      <a16:colId xmlns:a16="http://schemas.microsoft.com/office/drawing/2014/main" val="91001178"/>
                    </a:ext>
                  </a:extLst>
                </a:gridCol>
                <a:gridCol w="4594184">
                  <a:extLst>
                    <a:ext uri="{9D8B030D-6E8A-4147-A177-3AD203B41FA5}">
                      <a16:colId xmlns:a16="http://schemas.microsoft.com/office/drawing/2014/main" val="427476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 Image 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YOLOV4 Algorithm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Method can apply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1252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7615245-1FBF-4A91-BCC8-C15281F5E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30135"/>
              </p:ext>
            </p:extLst>
          </p:nvPr>
        </p:nvGraphicFramePr>
        <p:xfrm>
          <a:off x="2568111" y="3285047"/>
          <a:ext cx="9225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535">
                  <a:extLst>
                    <a:ext uri="{9D8B030D-6E8A-4147-A177-3AD203B41FA5}">
                      <a16:colId xmlns:a16="http://schemas.microsoft.com/office/drawing/2014/main" val="91001178"/>
                    </a:ext>
                  </a:extLst>
                </a:gridCol>
                <a:gridCol w="4612535">
                  <a:extLst>
                    <a:ext uri="{9D8B030D-6E8A-4147-A177-3AD203B41FA5}">
                      <a16:colId xmlns:a16="http://schemas.microsoft.com/office/drawing/2014/main" val="427476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Resolution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Illumination problem can improved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Restructured Residual Dense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Method can apply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12523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CFD56E3E-D38D-44AF-A747-5EC4730A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95084"/>
              </p:ext>
            </p:extLst>
          </p:nvPr>
        </p:nvGraphicFramePr>
        <p:xfrm>
          <a:off x="2568127" y="5264746"/>
          <a:ext cx="9225054" cy="128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527">
                  <a:extLst>
                    <a:ext uri="{9D8B030D-6E8A-4147-A177-3AD203B41FA5}">
                      <a16:colId xmlns:a16="http://schemas.microsoft.com/office/drawing/2014/main" val="91001178"/>
                    </a:ext>
                  </a:extLst>
                </a:gridCol>
                <a:gridCol w="4612527">
                  <a:extLst>
                    <a:ext uri="{9D8B030D-6E8A-4147-A177-3AD203B41FA5}">
                      <a16:colId xmlns:a16="http://schemas.microsoft.com/office/drawing/2014/main" val="4274762062"/>
                    </a:ext>
                  </a:extLst>
                </a:gridCol>
              </a:tblGrid>
              <a:tr h="313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48016"/>
                  </a:ext>
                </a:extLst>
              </a:tr>
              <a:tr h="3139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Inspection and Supervision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are intended to classify 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6176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propose Color Classification way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125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48E5B8-CB4A-820C-E64E-2BCE2C25B908}"/>
              </a:ext>
            </a:extLst>
          </p:cNvPr>
          <p:cNvSpPr txBox="1"/>
          <p:nvPr/>
        </p:nvSpPr>
        <p:spPr>
          <a:xfrm>
            <a:off x="2293034" y="-1518118"/>
            <a:ext cx="6144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Classify leaf disease of apple  by using computer vision techniques method</a:t>
            </a:r>
          </a:p>
        </p:txBody>
      </p:sp>
    </p:spTree>
    <p:extLst>
      <p:ext uri="{BB962C8B-B14F-4D97-AF65-F5344CB8AC3E}">
        <p14:creationId xmlns:p14="http://schemas.microsoft.com/office/powerpoint/2010/main" val="8525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0F3828-2CF7-44A6-AFAE-5438A1A07B16}"/>
              </a:ext>
            </a:extLst>
          </p:cNvPr>
          <p:cNvGrpSpPr/>
          <p:nvPr/>
        </p:nvGrpSpPr>
        <p:grpSpPr>
          <a:xfrm>
            <a:off x="188361" y="2584453"/>
            <a:ext cx="2080823" cy="1662773"/>
            <a:chOff x="201931" y="2656754"/>
            <a:chExt cx="2048889" cy="2045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9DBDDB-388E-4A34-B82C-64E9012DE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43" y="2656754"/>
              <a:ext cx="1477467" cy="147746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71F207-87CA-4342-A222-EE958EB0B5F7}"/>
                </a:ext>
              </a:extLst>
            </p:cNvPr>
            <p:cNvSpPr txBox="1"/>
            <p:nvPr/>
          </p:nvSpPr>
          <p:spPr>
            <a:xfrm>
              <a:off x="201931" y="4134222"/>
              <a:ext cx="2048889" cy="567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Short Analysis</a:t>
              </a:r>
              <a:endParaRPr kumimoji="0" lang="en-US" sz="24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D56126-72BA-4A31-8AB5-453AC6B4F806}"/>
              </a:ext>
            </a:extLst>
          </p:cNvPr>
          <p:cNvCxnSpPr/>
          <p:nvPr/>
        </p:nvCxnSpPr>
        <p:spPr>
          <a:xfrm>
            <a:off x="2269184" y="1804182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6AB9AA2-E89E-4BB7-81E8-DBF11E05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28627"/>
              </p:ext>
            </p:extLst>
          </p:nvPr>
        </p:nvGraphicFramePr>
        <p:xfrm>
          <a:off x="2813538" y="1354015"/>
          <a:ext cx="9190100" cy="4149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62">
                  <a:extLst>
                    <a:ext uri="{9D8B030D-6E8A-4147-A177-3AD203B41FA5}">
                      <a16:colId xmlns:a16="http://schemas.microsoft.com/office/drawing/2014/main" val="2836279564"/>
                    </a:ext>
                  </a:extLst>
                </a:gridCol>
                <a:gridCol w="4599038">
                  <a:extLst>
                    <a:ext uri="{9D8B030D-6E8A-4147-A177-3AD203B41FA5}">
                      <a16:colId xmlns:a16="http://schemas.microsoft.com/office/drawing/2014/main" val="1300871247"/>
                    </a:ext>
                  </a:extLst>
                </a:gridCol>
              </a:tblGrid>
              <a:tr h="6477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0074"/>
                  </a:ext>
                </a:extLst>
              </a:tr>
              <a:tr h="3502204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white paper as background while data acquisition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Sunlight illumination problem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Z-Test Approximation Method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 image classification by </a:t>
                      </a:r>
                      <a:r>
                        <a:rPr lang="en-US" sz="2000" dirty="0"/>
                        <a:t>deep learning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hand and white paper as background while data acquisition.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preprocessing process. Such as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Cache, Shuffle, Prefetch, and Normalization the Dataset.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associated diseases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using Convolution Neural Network.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0707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C0402-8ACB-412F-A500-0AF8AB80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579DCA-91A6-4C99-9B8F-558A41893208}"/>
              </a:ext>
            </a:extLst>
          </p:cNvPr>
          <p:cNvGrpSpPr/>
          <p:nvPr/>
        </p:nvGrpSpPr>
        <p:grpSpPr>
          <a:xfrm>
            <a:off x="211027" y="2344163"/>
            <a:ext cx="2855724" cy="1376065"/>
            <a:chOff x="7246788" y="1755734"/>
            <a:chExt cx="2027675" cy="1376065"/>
          </a:xfrm>
        </p:grpSpPr>
        <p:pic>
          <p:nvPicPr>
            <p:cNvPr id="3" name="Graphic 2" descr="Lightbulb and gear">
              <a:extLst>
                <a:ext uri="{FF2B5EF4-FFF2-40B4-BE49-F238E27FC236}">
                  <a16:creationId xmlns:a16="http://schemas.microsoft.com/office/drawing/2014/main" id="{4FD94C5A-8FDE-4420-8A7D-56BA96FA0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3425" y="1755734"/>
              <a:ext cx="773441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91991-5057-44A3-A393-CB1A4FE237DA}"/>
                </a:ext>
              </a:extLst>
            </p:cNvPr>
            <p:cNvSpPr txBox="1"/>
            <p:nvPr/>
          </p:nvSpPr>
          <p:spPr>
            <a:xfrm>
              <a:off x="7246788" y="2670134"/>
              <a:ext cx="20276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Overall Methodology</a:t>
              </a:r>
              <a:endParaRPr kumimoji="0" lang="en-US" sz="24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5CF6BD-1C24-4329-82EE-53C0CFE6F8BA}"/>
              </a:ext>
            </a:extLst>
          </p:cNvPr>
          <p:cNvCxnSpPr/>
          <p:nvPr/>
        </p:nvCxnSpPr>
        <p:spPr>
          <a:xfrm>
            <a:off x="3434444" y="1479000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B8A1-97BD-43DD-BC7F-D37AF8B0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FCFBE-A390-672F-F388-CE2C1064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18662" y="1769426"/>
            <a:ext cx="6434477" cy="2895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4225F-8078-FD2E-4E25-E0FFE9742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829962" y="1694914"/>
            <a:ext cx="6371173" cy="2981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DA3A5-3F9B-D01B-3CC4-4537C731DF2B}"/>
              </a:ext>
            </a:extLst>
          </p:cNvPr>
          <p:cNvSpPr txBox="1"/>
          <p:nvPr/>
        </p:nvSpPr>
        <p:spPr>
          <a:xfrm>
            <a:off x="4525294" y="6434477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Model-1: Diseases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F929A-5877-4F5C-9281-9967AA9DEAE9}"/>
              </a:ext>
            </a:extLst>
          </p:cNvPr>
          <p:cNvSpPr txBox="1"/>
          <p:nvPr/>
        </p:nvSpPr>
        <p:spPr>
          <a:xfrm>
            <a:off x="8751681" y="6382921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Model-2: Crops Species</a:t>
            </a:r>
          </a:p>
        </p:txBody>
      </p:sp>
    </p:spTree>
    <p:extLst>
      <p:ext uri="{BB962C8B-B14F-4D97-AF65-F5344CB8AC3E}">
        <p14:creationId xmlns:p14="http://schemas.microsoft.com/office/powerpoint/2010/main" val="9575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0F62C-DFAF-4699-9025-FDB7B4CA123C}"/>
              </a:ext>
            </a:extLst>
          </p:cNvPr>
          <p:cNvSpPr txBox="1"/>
          <p:nvPr/>
        </p:nvSpPr>
        <p:spPr>
          <a:xfrm>
            <a:off x="4908223" y="412459"/>
            <a:ext cx="253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1A0C0-BE60-45BC-9DEC-65F7581A228D}"/>
              </a:ext>
            </a:extLst>
          </p:cNvPr>
          <p:cNvSpPr txBox="1"/>
          <p:nvPr/>
        </p:nvSpPr>
        <p:spPr>
          <a:xfrm>
            <a:off x="666807" y="1985045"/>
            <a:ext cx="50165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14,624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with 21 classes.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different crops.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collected from fields and online sources.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collected dataset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online sources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171A6-8D47-42FA-AB95-1067A573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1523E-A4CA-4C72-AFE0-82554C612C56}"/>
              </a:ext>
            </a:extLst>
          </p:cNvPr>
          <p:cNvSpPr/>
          <p:nvPr/>
        </p:nvSpPr>
        <p:spPr>
          <a:xfrm>
            <a:off x="666807" y="1209822"/>
            <a:ext cx="3187741" cy="675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of sample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5D48F-024E-EE2C-E171-8A03E19C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214" y="1329534"/>
            <a:ext cx="4846476" cy="48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1417</Words>
  <Application>Microsoft Office PowerPoint</Application>
  <PresentationFormat>Widescreen</PresentationFormat>
  <Paragraphs>243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MD.Taslim Shanto</dc:creator>
  <cp:lastModifiedBy>MD.Taslim Shanto</cp:lastModifiedBy>
  <cp:revision>198</cp:revision>
  <dcterms:created xsi:type="dcterms:W3CDTF">2022-12-14T12:53:01Z</dcterms:created>
  <dcterms:modified xsi:type="dcterms:W3CDTF">2022-12-25T17:28:49Z</dcterms:modified>
</cp:coreProperties>
</file>