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6" r:id="rId4"/>
    <p:sldId id="258" r:id="rId5"/>
    <p:sldId id="262" r:id="rId6"/>
    <p:sldId id="267" r:id="rId7"/>
    <p:sldId id="268" r:id="rId8"/>
    <p:sldId id="269" r:id="rId9"/>
    <p:sldId id="270" r:id="rId10"/>
    <p:sldId id="271" r:id="rId11"/>
    <p:sldId id="272" r:id="rId12"/>
    <p:sldId id="264" r:id="rId13"/>
    <p:sldId id="273" r:id="rId14"/>
    <p:sldId id="275" r:id="rId15"/>
    <p:sldId id="276"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DF6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autoAdjust="0"/>
  </p:normalViewPr>
  <p:slideViewPr>
    <p:cSldViewPr snapToGrid="0">
      <p:cViewPr varScale="1">
        <p:scale>
          <a:sx n="80" d="100"/>
          <a:sy n="80" d="100"/>
        </p:scale>
        <p:origin x="782"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67AD-17E7-423E-BE3C-D4FCFF88D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712DC6-9AEF-4D14-BDF1-ED3631A56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C3B34F-3BD4-4033-A760-22ED263EFD33}"/>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5" name="Footer Placeholder 4">
            <a:extLst>
              <a:ext uri="{FF2B5EF4-FFF2-40B4-BE49-F238E27FC236}">
                <a16:creationId xmlns:a16="http://schemas.microsoft.com/office/drawing/2014/main" id="{A4DF1C03-1420-4327-BFCC-9D1CD8697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D0D39-18B0-41F4-AB99-D35980263208}"/>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397134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D16B-E7C2-42A6-BAFC-5520A73197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8CBC60-DA9D-476E-B776-CC28081D0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D5803-82DA-4E4E-A7E0-847792A4275D}"/>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5" name="Footer Placeholder 4">
            <a:extLst>
              <a:ext uri="{FF2B5EF4-FFF2-40B4-BE49-F238E27FC236}">
                <a16:creationId xmlns:a16="http://schemas.microsoft.com/office/drawing/2014/main" id="{A6924B22-A632-452E-B183-F245FE86D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725A2-C5C1-467B-BEEC-9A3D2EF0B152}"/>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221842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C9FA85-44C3-45E0-9D57-BA4A2492A6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AAFEE-00A4-4F4D-8238-D5F9AC470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6915F-DB82-4B1C-A322-6460AF027CE5}"/>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5" name="Footer Placeholder 4">
            <a:extLst>
              <a:ext uri="{FF2B5EF4-FFF2-40B4-BE49-F238E27FC236}">
                <a16:creationId xmlns:a16="http://schemas.microsoft.com/office/drawing/2014/main" id="{9C9BD157-151D-4256-9644-7B5F29BD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C6AB9-3DFB-44E3-8ACA-0D565774B6FD}"/>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350869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6E3E-E2B7-4092-9453-9D7A47F2E4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8C342-03DA-44A9-B4C6-50ACE26F5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279EF-93E1-46E6-8922-BE6CD477B194}"/>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5" name="Footer Placeholder 4">
            <a:extLst>
              <a:ext uri="{FF2B5EF4-FFF2-40B4-BE49-F238E27FC236}">
                <a16:creationId xmlns:a16="http://schemas.microsoft.com/office/drawing/2014/main" id="{7D3AEF59-0E82-4688-A0E8-8D9D0CC53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47708-D5CA-4A24-9BB2-300A382F511A}"/>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267027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2800-8878-4A8E-ADE1-2957EF379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AC1DF2-F8CC-40CC-AAD2-5F2CA9AE7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09709-0BB4-4DF0-98D6-E31C237E5681}"/>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5" name="Footer Placeholder 4">
            <a:extLst>
              <a:ext uri="{FF2B5EF4-FFF2-40B4-BE49-F238E27FC236}">
                <a16:creationId xmlns:a16="http://schemas.microsoft.com/office/drawing/2014/main" id="{D566DFAA-6A90-469F-BB68-4B4589F37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BA008-4A6B-4D34-B2F7-DBB51933C228}"/>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329813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4063-F99B-4786-892A-6DF181375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043133-9DA0-4490-B4CE-EF3652AE9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75186-DB20-4673-82D9-2C176A9073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A21E83-643B-4E5F-BFD5-1EA5C7923229}"/>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6" name="Footer Placeholder 5">
            <a:extLst>
              <a:ext uri="{FF2B5EF4-FFF2-40B4-BE49-F238E27FC236}">
                <a16:creationId xmlns:a16="http://schemas.microsoft.com/office/drawing/2014/main" id="{CA04A61D-4F6E-4A79-9EE8-A1D1BDF46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F48AC-BC44-4868-8D65-08C03462C454}"/>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270119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904B-6BF0-41F6-BD39-CD05CEE952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02681-6CEF-4454-A6EB-85448D902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73B500-C3D7-4206-BDC3-952F2F9AD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7F119-5AA4-403B-ACC3-5920E2CE1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8D6DF-77B7-45F8-816D-D792C90BA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21781E-91AF-49EF-BC83-1CEC49411DEE}"/>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8" name="Footer Placeholder 7">
            <a:extLst>
              <a:ext uri="{FF2B5EF4-FFF2-40B4-BE49-F238E27FC236}">
                <a16:creationId xmlns:a16="http://schemas.microsoft.com/office/drawing/2014/main" id="{69B3C425-0E48-4376-B125-5479E74017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D0137B-8887-40D5-A14C-1CE7B576E192}"/>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46269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4377-8B33-4AA9-B08D-DF0D5A969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63D3B-ADBF-46A9-9058-1AF1F954B9FB}"/>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4" name="Footer Placeholder 3">
            <a:extLst>
              <a:ext uri="{FF2B5EF4-FFF2-40B4-BE49-F238E27FC236}">
                <a16:creationId xmlns:a16="http://schemas.microsoft.com/office/drawing/2014/main" id="{19B3917F-E57B-4473-B462-1BC68BD6F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537907-3EC5-439F-986F-CF3A95294981}"/>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23303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D65B9-2225-4282-BC0B-8752115CA2BF}"/>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3" name="Footer Placeholder 2">
            <a:extLst>
              <a:ext uri="{FF2B5EF4-FFF2-40B4-BE49-F238E27FC236}">
                <a16:creationId xmlns:a16="http://schemas.microsoft.com/office/drawing/2014/main" id="{C99D7EA3-0100-45CB-9962-63D6247D37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32B35-E029-4E27-A21D-233650ABE31E}"/>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327329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073F-A56B-47DD-A158-EBE4C7B03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2F421-B915-4205-92F8-720DB5C63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CED8DA-CBD1-4524-B6FC-CBD16D662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3B9FC-EC85-493F-AE68-17C75326CA7A}"/>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6" name="Footer Placeholder 5">
            <a:extLst>
              <a:ext uri="{FF2B5EF4-FFF2-40B4-BE49-F238E27FC236}">
                <a16:creationId xmlns:a16="http://schemas.microsoft.com/office/drawing/2014/main" id="{C24446A3-411B-4BA1-A4A2-3D34D5F5B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1524B-75FC-4534-9B90-7A0372107E6A}"/>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274566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11F1-77E6-47ED-B5B1-00EDC3F12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5844F9-208E-4E56-AC0B-F070DCEB0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B5B9A-3104-435C-8266-0E3D4F406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FDDBB-176C-444F-9A03-0B74F18E1E16}"/>
              </a:ext>
            </a:extLst>
          </p:cNvPr>
          <p:cNvSpPr>
            <a:spLocks noGrp="1"/>
          </p:cNvSpPr>
          <p:nvPr>
            <p:ph type="dt" sz="half" idx="10"/>
          </p:nvPr>
        </p:nvSpPr>
        <p:spPr/>
        <p:txBody>
          <a:bodyPr/>
          <a:lstStyle/>
          <a:p>
            <a:fld id="{F4F0BBC6-3549-458D-A898-34A293471365}" type="datetimeFigureOut">
              <a:rPr lang="en-US" smtClean="0"/>
              <a:t>7/24/2022</a:t>
            </a:fld>
            <a:endParaRPr lang="en-US"/>
          </a:p>
        </p:txBody>
      </p:sp>
      <p:sp>
        <p:nvSpPr>
          <p:cNvPr id="6" name="Footer Placeholder 5">
            <a:extLst>
              <a:ext uri="{FF2B5EF4-FFF2-40B4-BE49-F238E27FC236}">
                <a16:creationId xmlns:a16="http://schemas.microsoft.com/office/drawing/2014/main" id="{52A850A4-7E7E-40C0-8FFE-DD2D318BA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B2AC7-5775-4C3E-8360-0B9D33C68B2B}"/>
              </a:ext>
            </a:extLst>
          </p:cNvPr>
          <p:cNvSpPr>
            <a:spLocks noGrp="1"/>
          </p:cNvSpPr>
          <p:nvPr>
            <p:ph type="sldNum" sz="quarter" idx="12"/>
          </p:nvPr>
        </p:nvSpPr>
        <p:spPr/>
        <p:txBody>
          <a:bodyPr/>
          <a:lstStyle/>
          <a:p>
            <a:fld id="{702113E9-0BCA-4CE4-AE95-72E46F8D31DD}" type="slidenum">
              <a:rPr lang="en-US" smtClean="0"/>
              <a:t>‹#›</a:t>
            </a:fld>
            <a:endParaRPr lang="en-US"/>
          </a:p>
        </p:txBody>
      </p:sp>
    </p:spTree>
    <p:extLst>
      <p:ext uri="{BB962C8B-B14F-4D97-AF65-F5344CB8AC3E}">
        <p14:creationId xmlns:p14="http://schemas.microsoft.com/office/powerpoint/2010/main" val="130611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8AA91-71E1-433E-AAF1-1427BD3C5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B699C-30D2-4D0C-B0D2-C80AE4E99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8C957-7584-469A-BEE4-5C757415B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0BBC6-3549-458D-A898-34A293471365}" type="datetimeFigureOut">
              <a:rPr lang="en-US" smtClean="0"/>
              <a:t>7/24/2022</a:t>
            </a:fld>
            <a:endParaRPr lang="en-US"/>
          </a:p>
        </p:txBody>
      </p:sp>
      <p:sp>
        <p:nvSpPr>
          <p:cNvPr id="5" name="Footer Placeholder 4">
            <a:extLst>
              <a:ext uri="{FF2B5EF4-FFF2-40B4-BE49-F238E27FC236}">
                <a16:creationId xmlns:a16="http://schemas.microsoft.com/office/drawing/2014/main" id="{A46188CF-2D22-43E4-A369-93966A58D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007741-D266-4784-9A04-38712774F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113E9-0BCA-4CE4-AE95-72E46F8D31DD}" type="slidenum">
              <a:rPr lang="en-US" smtClean="0"/>
              <a:t>‹#›</a:t>
            </a:fld>
            <a:endParaRPr lang="en-US"/>
          </a:p>
        </p:txBody>
      </p:sp>
    </p:spTree>
    <p:extLst>
      <p:ext uri="{BB962C8B-B14F-4D97-AF65-F5344CB8AC3E}">
        <p14:creationId xmlns:p14="http://schemas.microsoft.com/office/powerpoint/2010/main" val="3641399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41BA1-BB7A-49B1-ADDE-E4B5DCD5117E}"/>
              </a:ext>
            </a:extLst>
          </p:cNvPr>
          <p:cNvSpPr txBox="1"/>
          <p:nvPr/>
        </p:nvSpPr>
        <p:spPr>
          <a:xfrm>
            <a:off x="1436914" y="735123"/>
            <a:ext cx="8976049" cy="1938992"/>
          </a:xfrm>
          <a:prstGeom prst="rect">
            <a:avLst/>
          </a:prstGeom>
          <a:noFill/>
        </p:spPr>
        <p:txBody>
          <a:bodyPr wrap="square">
            <a:spAutoFit/>
          </a:bodyPr>
          <a:lstStyle/>
          <a:p>
            <a:r>
              <a:rPr lang="en-US" sz="8000" b="1" dirty="0">
                <a:solidFill>
                  <a:srgbClr val="DF6741"/>
                </a:solidFill>
                <a:cs typeface="Times New Roman" panose="02020603050405020304" pitchFamily="18" charset="0"/>
              </a:rPr>
              <a:t>RAISS LAB WEBSITE</a:t>
            </a:r>
          </a:p>
          <a:p>
            <a:r>
              <a:rPr lang="en-US" sz="3900" b="1" dirty="0">
                <a:cs typeface="Times New Roman" panose="02020603050405020304" pitchFamily="18" charset="0"/>
              </a:rPr>
              <a:t>Research in AI, IoT and Software Security</a:t>
            </a:r>
          </a:p>
        </p:txBody>
      </p:sp>
      <p:sp>
        <p:nvSpPr>
          <p:cNvPr id="2" name="TextBox 1">
            <a:extLst>
              <a:ext uri="{FF2B5EF4-FFF2-40B4-BE49-F238E27FC236}">
                <a16:creationId xmlns:a16="http://schemas.microsoft.com/office/drawing/2014/main" id="{160B23FC-64FF-4845-923F-1B3C694EE22E}"/>
              </a:ext>
            </a:extLst>
          </p:cNvPr>
          <p:cNvSpPr txBox="1"/>
          <p:nvPr/>
        </p:nvSpPr>
        <p:spPr>
          <a:xfrm>
            <a:off x="1838131" y="4068147"/>
            <a:ext cx="5309118" cy="1200329"/>
          </a:xfrm>
          <a:prstGeom prst="rect">
            <a:avLst/>
          </a:prstGeom>
          <a:noFill/>
        </p:spPr>
        <p:txBody>
          <a:bodyPr wrap="square" rtlCol="0">
            <a:spAutoFit/>
          </a:bodyPr>
          <a:lstStyle/>
          <a:p>
            <a:r>
              <a:rPr lang="en-US" sz="2400" b="1" dirty="0"/>
              <a:t>Presented by </a:t>
            </a:r>
          </a:p>
          <a:p>
            <a:r>
              <a:rPr lang="en-US" sz="2400" b="1" dirty="0"/>
              <a:t>                        MD. </a:t>
            </a:r>
            <a:r>
              <a:rPr lang="en-US" sz="2400" b="1" dirty="0" err="1"/>
              <a:t>Taslim</a:t>
            </a:r>
            <a:endParaRPr lang="en-US" sz="2400" b="1" dirty="0"/>
          </a:p>
          <a:p>
            <a:r>
              <a:rPr lang="en-US" sz="2400" b="1" dirty="0"/>
              <a:t>                        Roll: 170106</a:t>
            </a:r>
          </a:p>
        </p:txBody>
      </p:sp>
    </p:spTree>
    <p:extLst>
      <p:ext uri="{BB962C8B-B14F-4D97-AF65-F5344CB8AC3E}">
        <p14:creationId xmlns:p14="http://schemas.microsoft.com/office/powerpoint/2010/main" val="280699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FF8BCFC-AF5E-07ED-B3FD-190C285174A6}"/>
              </a:ext>
            </a:extLst>
          </p:cNvPr>
          <p:cNvSpPr/>
          <p:nvPr/>
        </p:nvSpPr>
        <p:spPr>
          <a:xfrm>
            <a:off x="2841812" y="170330"/>
            <a:ext cx="4984376" cy="6992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DASHBOARD CONT….</a:t>
            </a:r>
          </a:p>
        </p:txBody>
      </p:sp>
      <p:pic>
        <p:nvPicPr>
          <p:cNvPr id="3" name="Picture 2">
            <a:extLst>
              <a:ext uri="{FF2B5EF4-FFF2-40B4-BE49-F238E27FC236}">
                <a16:creationId xmlns:a16="http://schemas.microsoft.com/office/drawing/2014/main" id="{531D5AC8-0D7C-D1D4-F9A3-179B299C4C01}"/>
              </a:ext>
            </a:extLst>
          </p:cNvPr>
          <p:cNvPicPr>
            <a:picLocks noChangeAspect="1"/>
          </p:cNvPicPr>
          <p:nvPr/>
        </p:nvPicPr>
        <p:blipFill>
          <a:blip r:embed="rId2"/>
          <a:stretch>
            <a:fillRect/>
          </a:stretch>
        </p:blipFill>
        <p:spPr>
          <a:xfrm>
            <a:off x="0" y="1031810"/>
            <a:ext cx="12192000" cy="5826190"/>
          </a:xfrm>
          <a:prstGeom prst="rect">
            <a:avLst/>
          </a:prstGeom>
        </p:spPr>
      </p:pic>
    </p:spTree>
    <p:extLst>
      <p:ext uri="{BB962C8B-B14F-4D97-AF65-F5344CB8AC3E}">
        <p14:creationId xmlns:p14="http://schemas.microsoft.com/office/powerpoint/2010/main" val="151420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704BD8-9273-3713-3482-7DD02414976B}"/>
              </a:ext>
            </a:extLst>
          </p:cNvPr>
          <p:cNvPicPr>
            <a:picLocks noChangeAspect="1"/>
          </p:cNvPicPr>
          <p:nvPr/>
        </p:nvPicPr>
        <p:blipFill>
          <a:blip r:embed="rId2"/>
          <a:stretch>
            <a:fillRect/>
          </a:stretch>
        </p:blipFill>
        <p:spPr>
          <a:xfrm>
            <a:off x="0" y="1111624"/>
            <a:ext cx="12192000" cy="5746376"/>
          </a:xfrm>
          <a:prstGeom prst="rect">
            <a:avLst/>
          </a:prstGeom>
        </p:spPr>
      </p:pic>
      <p:sp>
        <p:nvSpPr>
          <p:cNvPr id="6" name="Rectangle: Rounded Corners 5">
            <a:extLst>
              <a:ext uri="{FF2B5EF4-FFF2-40B4-BE49-F238E27FC236}">
                <a16:creationId xmlns:a16="http://schemas.microsoft.com/office/drawing/2014/main" id="{44874320-49F3-3656-BCED-1D3AEEE78C54}"/>
              </a:ext>
            </a:extLst>
          </p:cNvPr>
          <p:cNvSpPr/>
          <p:nvPr/>
        </p:nvSpPr>
        <p:spPr>
          <a:xfrm>
            <a:off x="2841812" y="170330"/>
            <a:ext cx="4984376" cy="6992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DASHBOARD CONT….</a:t>
            </a:r>
          </a:p>
        </p:txBody>
      </p:sp>
    </p:spTree>
    <p:extLst>
      <p:ext uri="{BB962C8B-B14F-4D97-AF65-F5344CB8AC3E}">
        <p14:creationId xmlns:p14="http://schemas.microsoft.com/office/powerpoint/2010/main" val="259774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C814B89-69CA-4B13-A477-3B75886EC2BC}"/>
              </a:ext>
            </a:extLst>
          </p:cNvPr>
          <p:cNvSpPr/>
          <p:nvPr/>
        </p:nvSpPr>
        <p:spPr>
          <a:xfrm>
            <a:off x="0" y="1942787"/>
            <a:ext cx="12192000" cy="38955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C7D6E2C-2746-4C6F-8AF5-BC869E3082B1}"/>
              </a:ext>
            </a:extLst>
          </p:cNvPr>
          <p:cNvSpPr txBox="1"/>
          <p:nvPr/>
        </p:nvSpPr>
        <p:spPr>
          <a:xfrm>
            <a:off x="710564" y="1952753"/>
            <a:ext cx="846850" cy="400110"/>
          </a:xfrm>
          <a:prstGeom prst="rect">
            <a:avLst/>
          </a:prstGeom>
          <a:noFill/>
        </p:spPr>
        <p:txBody>
          <a:bodyPr wrap="square" rtlCol="0">
            <a:spAutoFit/>
          </a:bodyPr>
          <a:lstStyle/>
          <a:p>
            <a:r>
              <a:rPr lang="en-US" sz="2000" b="1" dirty="0">
                <a:solidFill>
                  <a:schemeClr val="accent2">
                    <a:lumMod val="75000"/>
                  </a:schemeClr>
                </a:solidFill>
              </a:rPr>
              <a:t>Home</a:t>
            </a:r>
          </a:p>
        </p:txBody>
      </p:sp>
      <p:sp>
        <p:nvSpPr>
          <p:cNvPr id="22" name="TextBox 21">
            <a:extLst>
              <a:ext uri="{FF2B5EF4-FFF2-40B4-BE49-F238E27FC236}">
                <a16:creationId xmlns:a16="http://schemas.microsoft.com/office/drawing/2014/main" id="{CDA7B68D-711E-479A-A435-5345F0F14F67}"/>
              </a:ext>
            </a:extLst>
          </p:cNvPr>
          <p:cNvSpPr txBox="1"/>
          <p:nvPr/>
        </p:nvSpPr>
        <p:spPr>
          <a:xfrm>
            <a:off x="7450897" y="1942787"/>
            <a:ext cx="1197731" cy="400110"/>
          </a:xfrm>
          <a:prstGeom prst="rect">
            <a:avLst/>
          </a:prstGeom>
          <a:noFill/>
        </p:spPr>
        <p:txBody>
          <a:bodyPr wrap="square" rtlCol="0">
            <a:spAutoFit/>
          </a:bodyPr>
          <a:lstStyle/>
          <a:p>
            <a:r>
              <a:rPr lang="en-US" sz="2000" b="1" dirty="0">
                <a:solidFill>
                  <a:schemeClr val="bg1"/>
                </a:solidFill>
              </a:rPr>
              <a:t>Software</a:t>
            </a:r>
          </a:p>
        </p:txBody>
      </p:sp>
      <p:sp>
        <p:nvSpPr>
          <p:cNvPr id="23" name="TextBox 22">
            <a:extLst>
              <a:ext uri="{FF2B5EF4-FFF2-40B4-BE49-F238E27FC236}">
                <a16:creationId xmlns:a16="http://schemas.microsoft.com/office/drawing/2014/main" id="{684BB237-C40D-48C1-AF3B-D7E8AD7CA4AB}"/>
              </a:ext>
            </a:extLst>
          </p:cNvPr>
          <p:cNvSpPr txBox="1"/>
          <p:nvPr/>
        </p:nvSpPr>
        <p:spPr>
          <a:xfrm>
            <a:off x="4833467" y="1961210"/>
            <a:ext cx="1483256" cy="400110"/>
          </a:xfrm>
          <a:prstGeom prst="rect">
            <a:avLst/>
          </a:prstGeom>
          <a:noFill/>
        </p:spPr>
        <p:txBody>
          <a:bodyPr wrap="square" rtlCol="0">
            <a:spAutoFit/>
          </a:bodyPr>
          <a:lstStyle/>
          <a:p>
            <a:r>
              <a:rPr lang="en-US" sz="2000" b="1" dirty="0">
                <a:solidFill>
                  <a:schemeClr val="bg1"/>
                </a:solidFill>
              </a:rPr>
              <a:t>Publications</a:t>
            </a:r>
          </a:p>
        </p:txBody>
      </p:sp>
      <p:sp>
        <p:nvSpPr>
          <p:cNvPr id="24" name="TextBox 23">
            <a:extLst>
              <a:ext uri="{FF2B5EF4-FFF2-40B4-BE49-F238E27FC236}">
                <a16:creationId xmlns:a16="http://schemas.microsoft.com/office/drawing/2014/main" id="{A42E689C-39EB-435D-96BF-02A9D8C18334}"/>
              </a:ext>
            </a:extLst>
          </p:cNvPr>
          <p:cNvSpPr txBox="1"/>
          <p:nvPr/>
        </p:nvSpPr>
        <p:spPr>
          <a:xfrm>
            <a:off x="3826432" y="1952753"/>
            <a:ext cx="1118237" cy="400110"/>
          </a:xfrm>
          <a:prstGeom prst="rect">
            <a:avLst/>
          </a:prstGeom>
          <a:noFill/>
        </p:spPr>
        <p:txBody>
          <a:bodyPr wrap="square" rtlCol="0">
            <a:spAutoFit/>
          </a:bodyPr>
          <a:lstStyle/>
          <a:p>
            <a:r>
              <a:rPr lang="en-US" sz="2000" b="1" dirty="0">
                <a:solidFill>
                  <a:schemeClr val="bg1"/>
                </a:solidFill>
              </a:rPr>
              <a:t>People</a:t>
            </a:r>
          </a:p>
        </p:txBody>
      </p:sp>
      <p:sp>
        <p:nvSpPr>
          <p:cNvPr id="25" name="TextBox 24">
            <a:extLst>
              <a:ext uri="{FF2B5EF4-FFF2-40B4-BE49-F238E27FC236}">
                <a16:creationId xmlns:a16="http://schemas.microsoft.com/office/drawing/2014/main" id="{C9A180DB-B348-475C-85F9-4B5082678CC5}"/>
              </a:ext>
            </a:extLst>
          </p:cNvPr>
          <p:cNvSpPr txBox="1"/>
          <p:nvPr/>
        </p:nvSpPr>
        <p:spPr>
          <a:xfrm>
            <a:off x="2650459" y="1971039"/>
            <a:ext cx="1118237" cy="400110"/>
          </a:xfrm>
          <a:prstGeom prst="rect">
            <a:avLst/>
          </a:prstGeom>
          <a:noFill/>
        </p:spPr>
        <p:txBody>
          <a:bodyPr wrap="square" rtlCol="0">
            <a:spAutoFit/>
          </a:bodyPr>
          <a:lstStyle/>
          <a:p>
            <a:r>
              <a:rPr lang="en-US" sz="2000" b="1" dirty="0">
                <a:solidFill>
                  <a:schemeClr val="bg1"/>
                </a:solidFill>
              </a:rPr>
              <a:t>Projects</a:t>
            </a:r>
          </a:p>
        </p:txBody>
      </p:sp>
      <p:sp>
        <p:nvSpPr>
          <p:cNvPr id="26" name="TextBox 25">
            <a:extLst>
              <a:ext uri="{FF2B5EF4-FFF2-40B4-BE49-F238E27FC236}">
                <a16:creationId xmlns:a16="http://schemas.microsoft.com/office/drawing/2014/main" id="{0F4EDF45-3B0C-41B9-A59A-642A89076BEB}"/>
              </a:ext>
            </a:extLst>
          </p:cNvPr>
          <p:cNvSpPr txBox="1"/>
          <p:nvPr/>
        </p:nvSpPr>
        <p:spPr>
          <a:xfrm>
            <a:off x="1695430" y="1961210"/>
            <a:ext cx="846700" cy="400110"/>
          </a:xfrm>
          <a:prstGeom prst="rect">
            <a:avLst/>
          </a:prstGeom>
          <a:noFill/>
        </p:spPr>
        <p:txBody>
          <a:bodyPr wrap="square" rtlCol="0">
            <a:spAutoFit/>
          </a:bodyPr>
          <a:lstStyle/>
          <a:p>
            <a:r>
              <a:rPr lang="en-US" sz="2000" b="1" dirty="0">
                <a:solidFill>
                  <a:schemeClr val="bg1"/>
                </a:solidFill>
              </a:rPr>
              <a:t>News</a:t>
            </a:r>
          </a:p>
        </p:txBody>
      </p:sp>
      <p:sp>
        <p:nvSpPr>
          <p:cNvPr id="27" name="TextBox 26">
            <a:extLst>
              <a:ext uri="{FF2B5EF4-FFF2-40B4-BE49-F238E27FC236}">
                <a16:creationId xmlns:a16="http://schemas.microsoft.com/office/drawing/2014/main" id="{263EAC9F-2B45-4D6D-AFE3-EEE631E1E4BC}"/>
              </a:ext>
            </a:extLst>
          </p:cNvPr>
          <p:cNvSpPr txBox="1"/>
          <p:nvPr/>
        </p:nvSpPr>
        <p:spPr>
          <a:xfrm>
            <a:off x="8705783" y="1942787"/>
            <a:ext cx="1118237" cy="400110"/>
          </a:xfrm>
          <a:prstGeom prst="rect">
            <a:avLst/>
          </a:prstGeom>
          <a:noFill/>
        </p:spPr>
        <p:txBody>
          <a:bodyPr wrap="square" rtlCol="0">
            <a:spAutoFit/>
          </a:bodyPr>
          <a:lstStyle/>
          <a:p>
            <a:r>
              <a:rPr lang="en-US" sz="2000" b="1" dirty="0">
                <a:solidFill>
                  <a:schemeClr val="bg1"/>
                </a:solidFill>
              </a:rPr>
              <a:t>Contact</a:t>
            </a:r>
          </a:p>
        </p:txBody>
      </p:sp>
      <p:sp>
        <p:nvSpPr>
          <p:cNvPr id="28" name="TextBox 27">
            <a:extLst>
              <a:ext uri="{FF2B5EF4-FFF2-40B4-BE49-F238E27FC236}">
                <a16:creationId xmlns:a16="http://schemas.microsoft.com/office/drawing/2014/main" id="{DC9E6274-A02F-44F3-9C71-E388EF457B70}"/>
              </a:ext>
            </a:extLst>
          </p:cNvPr>
          <p:cNvSpPr txBox="1"/>
          <p:nvPr/>
        </p:nvSpPr>
        <p:spPr>
          <a:xfrm>
            <a:off x="6409485" y="1942855"/>
            <a:ext cx="1118237" cy="400110"/>
          </a:xfrm>
          <a:prstGeom prst="rect">
            <a:avLst/>
          </a:prstGeom>
          <a:noFill/>
        </p:spPr>
        <p:txBody>
          <a:bodyPr wrap="square" rtlCol="0">
            <a:spAutoFit/>
          </a:bodyPr>
          <a:lstStyle/>
          <a:p>
            <a:r>
              <a:rPr lang="en-US" sz="2000" b="1" dirty="0">
                <a:solidFill>
                  <a:schemeClr val="bg1"/>
                </a:solidFill>
              </a:rPr>
              <a:t>Grants</a:t>
            </a:r>
          </a:p>
        </p:txBody>
      </p:sp>
      <p:sp>
        <p:nvSpPr>
          <p:cNvPr id="2" name="TextBox 1">
            <a:extLst>
              <a:ext uri="{FF2B5EF4-FFF2-40B4-BE49-F238E27FC236}">
                <a16:creationId xmlns:a16="http://schemas.microsoft.com/office/drawing/2014/main" id="{58E21A10-1406-41D4-82F8-F9969D2610CC}"/>
              </a:ext>
            </a:extLst>
          </p:cNvPr>
          <p:cNvSpPr txBox="1"/>
          <p:nvPr/>
        </p:nvSpPr>
        <p:spPr>
          <a:xfrm>
            <a:off x="152944" y="3063882"/>
            <a:ext cx="12051792" cy="3782061"/>
          </a:xfrm>
          <a:prstGeom prst="rect">
            <a:avLst/>
          </a:prstGeom>
          <a:noFill/>
        </p:spPr>
        <p:txBody>
          <a:bodyPr wrap="square" rtlCol="0">
            <a:spAutoFit/>
          </a:bodyPr>
          <a:lstStyle/>
          <a:p>
            <a:pPr algn="just">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Machine Learning on Networks</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Current scientific and social endeavors are generating data that can be modeled as graphs: high-throughput biological experiments, screening of chemical compounds, social networks, ecological networks and food-webs, database schemas and ontologies. Most current research concentrates on problems where the graph structure is inherently static. But networks in the real world are dynamic with a wide range of temporal changes: while the topology of networks such as social networks and transportation networks undergoes gradual change (or evolution), the content (information flow, annotations) changes more rapidly. Mining and analysis of these annotated and dynamic graphs is crucial for advancing the state of scientific research, accurate modeling and analysis, and engineering of new systems. Our goal is to develop a set of machine learning, analysis, and modeling methods for such networks.</a:t>
            </a:r>
          </a:p>
        </p:txBody>
      </p:sp>
      <p:sp>
        <p:nvSpPr>
          <p:cNvPr id="29" name="TextBox 28">
            <a:extLst>
              <a:ext uri="{FF2B5EF4-FFF2-40B4-BE49-F238E27FC236}">
                <a16:creationId xmlns:a16="http://schemas.microsoft.com/office/drawing/2014/main" id="{A932FE71-24C2-4389-B556-0D1073044527}"/>
              </a:ext>
            </a:extLst>
          </p:cNvPr>
          <p:cNvSpPr txBox="1"/>
          <p:nvPr/>
        </p:nvSpPr>
        <p:spPr>
          <a:xfrm>
            <a:off x="152944" y="2465656"/>
            <a:ext cx="10978895" cy="646331"/>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Our research focuses on machine learning machine Learning on Internet of Things, Smart Agriculture</a:t>
            </a:r>
            <a:r>
              <a:rPr lang="en-US" b="1" dirty="0">
                <a:solidFill>
                  <a:srgbClr val="000000"/>
                </a:solidFill>
                <a:latin typeface="Times New Roman" panose="02020603050405020304" pitchFamily="18" charset="0"/>
                <a:cs typeface="Times New Roman" panose="02020603050405020304" pitchFamily="18" charset="0"/>
              </a:rPr>
              <a:t> and</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Software Security</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B6F19C-E0BA-6301-2FE4-966BAFC0BB8A}"/>
              </a:ext>
            </a:extLst>
          </p:cNvPr>
          <p:cNvPicPr>
            <a:picLocks noChangeAspect="1"/>
          </p:cNvPicPr>
          <p:nvPr/>
        </p:nvPicPr>
        <p:blipFill>
          <a:blip r:embed="rId2"/>
          <a:stretch>
            <a:fillRect/>
          </a:stretch>
        </p:blipFill>
        <p:spPr>
          <a:xfrm>
            <a:off x="-1" y="510988"/>
            <a:ext cx="12191999" cy="1449430"/>
          </a:xfrm>
          <a:prstGeom prst="rect">
            <a:avLst/>
          </a:prstGeom>
        </p:spPr>
      </p:pic>
    </p:spTree>
    <p:extLst>
      <p:ext uri="{BB962C8B-B14F-4D97-AF65-F5344CB8AC3E}">
        <p14:creationId xmlns:p14="http://schemas.microsoft.com/office/powerpoint/2010/main" val="152171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950A7-1017-6605-7173-1F6547A68D1D}"/>
              </a:ext>
            </a:extLst>
          </p:cNvPr>
          <p:cNvPicPr>
            <a:picLocks noChangeAspect="1"/>
          </p:cNvPicPr>
          <p:nvPr/>
        </p:nvPicPr>
        <p:blipFill>
          <a:blip r:embed="rId2"/>
          <a:stretch>
            <a:fillRect/>
          </a:stretch>
        </p:blipFill>
        <p:spPr>
          <a:xfrm>
            <a:off x="0" y="1"/>
            <a:ext cx="12192000" cy="6723528"/>
          </a:xfrm>
          <a:prstGeom prst="rect">
            <a:avLst/>
          </a:prstGeom>
        </p:spPr>
      </p:pic>
    </p:spTree>
    <p:extLst>
      <p:ext uri="{BB962C8B-B14F-4D97-AF65-F5344CB8AC3E}">
        <p14:creationId xmlns:p14="http://schemas.microsoft.com/office/powerpoint/2010/main" val="317854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2365D7-9888-515D-864F-91EE79C5B2A1}"/>
              </a:ext>
            </a:extLst>
          </p:cNvPr>
          <p:cNvPicPr>
            <a:picLocks noChangeAspect="1"/>
          </p:cNvPicPr>
          <p:nvPr/>
        </p:nvPicPr>
        <p:blipFill>
          <a:blip r:embed="rId2"/>
          <a:stretch>
            <a:fillRect/>
          </a:stretch>
        </p:blipFill>
        <p:spPr>
          <a:xfrm>
            <a:off x="0" y="0"/>
            <a:ext cx="12192000" cy="6750423"/>
          </a:xfrm>
          <a:prstGeom prst="rect">
            <a:avLst/>
          </a:prstGeom>
        </p:spPr>
      </p:pic>
    </p:spTree>
    <p:extLst>
      <p:ext uri="{BB962C8B-B14F-4D97-AF65-F5344CB8AC3E}">
        <p14:creationId xmlns:p14="http://schemas.microsoft.com/office/powerpoint/2010/main" val="97253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3F995E-93AC-EA4C-32A2-EC8F2BFEA785}"/>
              </a:ext>
            </a:extLst>
          </p:cNvPr>
          <p:cNvPicPr>
            <a:picLocks noChangeAspect="1"/>
          </p:cNvPicPr>
          <p:nvPr/>
        </p:nvPicPr>
        <p:blipFill>
          <a:blip r:embed="rId2"/>
          <a:stretch>
            <a:fillRect/>
          </a:stretch>
        </p:blipFill>
        <p:spPr>
          <a:xfrm>
            <a:off x="0" y="0"/>
            <a:ext cx="12192000" cy="6786282"/>
          </a:xfrm>
          <a:prstGeom prst="rect">
            <a:avLst/>
          </a:prstGeom>
        </p:spPr>
      </p:pic>
    </p:spTree>
    <p:extLst>
      <p:ext uri="{BB962C8B-B14F-4D97-AF65-F5344CB8AC3E}">
        <p14:creationId xmlns:p14="http://schemas.microsoft.com/office/powerpoint/2010/main" val="219955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2;p7">
            <a:extLst>
              <a:ext uri="{FF2B5EF4-FFF2-40B4-BE49-F238E27FC236}">
                <a16:creationId xmlns:a16="http://schemas.microsoft.com/office/drawing/2014/main" id="{46B24E8D-4394-48F6-89F8-8B6EC6C5554E}"/>
              </a:ext>
            </a:extLst>
          </p:cNvPr>
          <p:cNvSpPr txBox="1"/>
          <p:nvPr/>
        </p:nvSpPr>
        <p:spPr>
          <a:xfrm>
            <a:off x="3388988" y="1654850"/>
            <a:ext cx="46704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dirty="0">
                <a:solidFill>
                  <a:schemeClr val="dk1"/>
                </a:solidFill>
                <a:latin typeface="Times New Roman"/>
                <a:ea typeface="Times New Roman"/>
                <a:cs typeface="Times New Roman"/>
                <a:sym typeface="Times New Roman"/>
              </a:rPr>
              <a:t>THANK YOU </a:t>
            </a:r>
            <a:endParaRPr dirty="0"/>
          </a:p>
        </p:txBody>
      </p:sp>
      <p:pic>
        <p:nvPicPr>
          <p:cNvPr id="3" name="Google Shape;253;p7" descr="Smiling face with no fill">
            <a:extLst>
              <a:ext uri="{FF2B5EF4-FFF2-40B4-BE49-F238E27FC236}">
                <a16:creationId xmlns:a16="http://schemas.microsoft.com/office/drawing/2014/main" id="{AF30A26D-4695-4AC7-A374-241EAB2199FE}"/>
              </a:ext>
            </a:extLst>
          </p:cNvPr>
          <p:cNvPicPr preferRelativeResize="0"/>
          <p:nvPr/>
        </p:nvPicPr>
        <p:blipFill rotWithShape="1">
          <a:blip r:embed="rId2">
            <a:alphaModFix/>
          </a:blip>
          <a:srcRect/>
          <a:stretch/>
        </p:blipFill>
        <p:spPr>
          <a:xfrm>
            <a:off x="4261184" y="2783782"/>
            <a:ext cx="1290435" cy="1290435"/>
          </a:xfrm>
          <a:prstGeom prst="rect">
            <a:avLst/>
          </a:prstGeom>
          <a:noFill/>
          <a:ln>
            <a:noFill/>
          </a:ln>
        </p:spPr>
      </p:pic>
      <p:pic>
        <p:nvPicPr>
          <p:cNvPr id="4" name="Google Shape;254;p7" descr="Smiling face with solid fill">
            <a:extLst>
              <a:ext uri="{FF2B5EF4-FFF2-40B4-BE49-F238E27FC236}">
                <a16:creationId xmlns:a16="http://schemas.microsoft.com/office/drawing/2014/main" id="{16781B03-B680-4DC7-B6E4-92920B7F10A5}"/>
              </a:ext>
            </a:extLst>
          </p:cNvPr>
          <p:cNvPicPr preferRelativeResize="0"/>
          <p:nvPr/>
        </p:nvPicPr>
        <p:blipFill rotWithShape="1">
          <a:blip r:embed="rId3">
            <a:alphaModFix/>
          </a:blip>
          <a:srcRect/>
          <a:stretch/>
        </p:blipFill>
        <p:spPr>
          <a:xfrm>
            <a:off x="5702104" y="2798673"/>
            <a:ext cx="1308021" cy="1308021"/>
          </a:xfrm>
          <a:prstGeom prst="rect">
            <a:avLst/>
          </a:prstGeom>
          <a:noFill/>
          <a:ln>
            <a:noFill/>
          </a:ln>
        </p:spPr>
      </p:pic>
    </p:spTree>
    <p:extLst>
      <p:ext uri="{BB962C8B-B14F-4D97-AF65-F5344CB8AC3E}">
        <p14:creationId xmlns:p14="http://schemas.microsoft.com/office/powerpoint/2010/main" val="322559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09B6BE-5C08-4BFD-97DA-3B09CDF8DEA8}"/>
              </a:ext>
            </a:extLst>
          </p:cNvPr>
          <p:cNvSpPr txBox="1"/>
          <p:nvPr/>
        </p:nvSpPr>
        <p:spPr>
          <a:xfrm>
            <a:off x="4354247" y="480130"/>
            <a:ext cx="2385604" cy="830997"/>
          </a:xfrm>
          <a:prstGeom prst="rect">
            <a:avLst/>
          </a:prstGeom>
          <a:noFill/>
        </p:spPr>
        <p:txBody>
          <a:bodyPr wrap="square" rtlCol="0">
            <a:spAutoFit/>
          </a:bodyPr>
          <a:lstStyle/>
          <a:p>
            <a:r>
              <a:rPr lang="en-US" sz="4800" b="1" dirty="0"/>
              <a:t>PAGES</a:t>
            </a:r>
          </a:p>
        </p:txBody>
      </p:sp>
      <p:grpSp>
        <p:nvGrpSpPr>
          <p:cNvPr id="11" name="Google Shape;1594;p46">
            <a:extLst>
              <a:ext uri="{FF2B5EF4-FFF2-40B4-BE49-F238E27FC236}">
                <a16:creationId xmlns:a16="http://schemas.microsoft.com/office/drawing/2014/main" id="{923A4454-8D65-43C6-B8E0-4C125C0D1B86}"/>
              </a:ext>
            </a:extLst>
          </p:cNvPr>
          <p:cNvGrpSpPr/>
          <p:nvPr/>
        </p:nvGrpSpPr>
        <p:grpSpPr>
          <a:xfrm>
            <a:off x="2183364" y="2267449"/>
            <a:ext cx="6727371" cy="3694922"/>
            <a:chOff x="4404545" y="3301592"/>
            <a:chExt cx="782403" cy="129272"/>
          </a:xfrm>
        </p:grpSpPr>
        <p:sp>
          <p:nvSpPr>
            <p:cNvPr id="12" name="Google Shape;1595;p46">
              <a:extLst>
                <a:ext uri="{FF2B5EF4-FFF2-40B4-BE49-F238E27FC236}">
                  <a16:creationId xmlns:a16="http://schemas.microsoft.com/office/drawing/2014/main" id="{6A05732C-EDCC-428F-89CA-664F75D222D9}"/>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96;p46">
              <a:extLst>
                <a:ext uri="{FF2B5EF4-FFF2-40B4-BE49-F238E27FC236}">
                  <a16:creationId xmlns:a16="http://schemas.microsoft.com/office/drawing/2014/main" id="{930C5DCF-A4AC-4E11-A88B-F29607BA5086}"/>
                </a:ext>
              </a:extLst>
            </p:cNvPr>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E3BBCA-2A3D-4DB8-BC1A-8DDB39E843C0}"/>
              </a:ext>
            </a:extLst>
          </p:cNvPr>
          <p:cNvSpPr txBox="1"/>
          <p:nvPr/>
        </p:nvSpPr>
        <p:spPr>
          <a:xfrm>
            <a:off x="4648667" y="2405463"/>
            <a:ext cx="276186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Home</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News</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Projects</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People</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Publications</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Grants</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Software</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Contact</a:t>
            </a: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News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5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594;p46">
            <a:extLst>
              <a:ext uri="{FF2B5EF4-FFF2-40B4-BE49-F238E27FC236}">
                <a16:creationId xmlns:a16="http://schemas.microsoft.com/office/drawing/2014/main" id="{DCE0E369-04F5-48F5-958F-CC19D00FD61B}"/>
              </a:ext>
            </a:extLst>
          </p:cNvPr>
          <p:cNvGrpSpPr/>
          <p:nvPr/>
        </p:nvGrpSpPr>
        <p:grpSpPr>
          <a:xfrm>
            <a:off x="2183364" y="2267449"/>
            <a:ext cx="6727371" cy="3694922"/>
            <a:chOff x="4404545" y="3301592"/>
            <a:chExt cx="782403" cy="129272"/>
          </a:xfrm>
        </p:grpSpPr>
        <p:sp>
          <p:nvSpPr>
            <p:cNvPr id="3" name="Google Shape;1595;p46">
              <a:extLst>
                <a:ext uri="{FF2B5EF4-FFF2-40B4-BE49-F238E27FC236}">
                  <a16:creationId xmlns:a16="http://schemas.microsoft.com/office/drawing/2014/main" id="{EA781975-2CF5-5116-CF89-279F6C872AA2}"/>
                </a:ext>
              </a:extLst>
            </p:cNvPr>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96;p46">
              <a:extLst>
                <a:ext uri="{FF2B5EF4-FFF2-40B4-BE49-F238E27FC236}">
                  <a16:creationId xmlns:a16="http://schemas.microsoft.com/office/drawing/2014/main" id="{C7468003-D314-12A2-8B54-ED8D12725DD0}"/>
                </a:ext>
              </a:extLst>
            </p:cNvPr>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54172D4-EF21-61E4-6D22-7D16EBA80F90}"/>
              </a:ext>
            </a:extLst>
          </p:cNvPr>
          <p:cNvSpPr txBox="1"/>
          <p:nvPr/>
        </p:nvSpPr>
        <p:spPr>
          <a:xfrm>
            <a:off x="5298140" y="2820961"/>
            <a:ext cx="2644589" cy="1815882"/>
          </a:xfrm>
          <a:prstGeom prst="rect">
            <a:avLst/>
          </a:prstGeom>
          <a:noFill/>
        </p:spPr>
        <p:txBody>
          <a:bodyPr wrap="square">
            <a:spAutoFit/>
          </a:bodyPr>
          <a:lstStyle/>
          <a:p>
            <a:pPr marL="285750" indent="-285750"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Home</a:t>
            </a:r>
          </a:p>
          <a:p>
            <a:pPr marL="285750" indent="-285750"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People</a:t>
            </a:r>
          </a:p>
          <a:p>
            <a:pPr marL="285750" indent="-285750"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Software</a:t>
            </a:r>
          </a:p>
          <a:p>
            <a:pPr marL="285750" indent="-285750"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Contact</a:t>
            </a:r>
          </a:p>
        </p:txBody>
      </p:sp>
      <p:sp>
        <p:nvSpPr>
          <p:cNvPr id="7" name="TextBox 6">
            <a:extLst>
              <a:ext uri="{FF2B5EF4-FFF2-40B4-BE49-F238E27FC236}">
                <a16:creationId xmlns:a16="http://schemas.microsoft.com/office/drawing/2014/main" id="{18C7EA3D-F61E-7856-42C4-4C7B45CD8F85}"/>
              </a:ext>
            </a:extLst>
          </p:cNvPr>
          <p:cNvSpPr txBox="1"/>
          <p:nvPr/>
        </p:nvSpPr>
        <p:spPr>
          <a:xfrm>
            <a:off x="2976282" y="480130"/>
            <a:ext cx="5800166" cy="830997"/>
          </a:xfrm>
          <a:prstGeom prst="rect">
            <a:avLst/>
          </a:prstGeom>
          <a:noFill/>
        </p:spPr>
        <p:txBody>
          <a:bodyPr wrap="square" rtlCol="0">
            <a:spAutoFit/>
          </a:bodyPr>
          <a:lstStyle/>
          <a:p>
            <a:r>
              <a:rPr lang="en-US" sz="4800" b="1" dirty="0"/>
              <a:t>Implemented Pages</a:t>
            </a:r>
          </a:p>
        </p:txBody>
      </p:sp>
    </p:spTree>
    <p:extLst>
      <p:ext uri="{BB962C8B-B14F-4D97-AF65-F5344CB8AC3E}">
        <p14:creationId xmlns:p14="http://schemas.microsoft.com/office/powerpoint/2010/main" val="302418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0F7097-9F5F-4524-B687-995E1D20FBF4}"/>
              </a:ext>
            </a:extLst>
          </p:cNvPr>
          <p:cNvSpPr txBox="1"/>
          <p:nvPr/>
        </p:nvSpPr>
        <p:spPr>
          <a:xfrm>
            <a:off x="4428566" y="242065"/>
            <a:ext cx="2705659" cy="830997"/>
          </a:xfrm>
          <a:prstGeom prst="rect">
            <a:avLst/>
          </a:prstGeom>
          <a:noFill/>
        </p:spPr>
        <p:txBody>
          <a:bodyPr wrap="square">
            <a:spAutoFit/>
          </a:bodyPr>
          <a:lstStyle/>
          <a:p>
            <a:r>
              <a:rPr lang="en-US" sz="4800" b="1" dirty="0">
                <a:cs typeface="Times New Roman" panose="02020603050405020304" pitchFamily="18" charset="0"/>
              </a:rPr>
              <a:t>FEATURE</a:t>
            </a:r>
          </a:p>
        </p:txBody>
      </p:sp>
      <p:sp>
        <p:nvSpPr>
          <p:cNvPr id="5" name="TextBox 4">
            <a:extLst>
              <a:ext uri="{FF2B5EF4-FFF2-40B4-BE49-F238E27FC236}">
                <a16:creationId xmlns:a16="http://schemas.microsoft.com/office/drawing/2014/main" id="{CE2FA448-7763-4B13-A6AF-06C44D0F7BC5}"/>
              </a:ext>
            </a:extLst>
          </p:cNvPr>
          <p:cNvSpPr txBox="1"/>
          <p:nvPr/>
        </p:nvSpPr>
        <p:spPr>
          <a:xfrm>
            <a:off x="5781395" y="1225689"/>
            <a:ext cx="5791200" cy="4154984"/>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ADMIN PANEL</a:t>
            </a:r>
            <a:endParaRPr lang="en-US" sz="2400" b="1" i="0" dirty="0">
              <a:solidFill>
                <a:srgbClr val="7030A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Add Post</a:t>
            </a:r>
          </a:p>
          <a:p>
            <a:pPr marL="285750" indent="-285750">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Edit Post</a:t>
            </a:r>
          </a:p>
          <a:p>
            <a:pPr marL="285750" indent="-285750">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Add People</a:t>
            </a:r>
          </a:p>
          <a:p>
            <a:pPr marL="285750" indent="-285750">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Edit People</a:t>
            </a:r>
          </a:p>
          <a:p>
            <a:pPr marL="285750" indent="-285750">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Add Software Description</a:t>
            </a:r>
          </a:p>
          <a:p>
            <a:pPr lvl="0"/>
            <a:r>
              <a:rPr lang="en-US" sz="2400" b="1" dirty="0"/>
              <a:t> </a:t>
            </a:r>
            <a:r>
              <a:rPr lang="en-US" sz="2400" b="1" dirty="0">
                <a:solidFill>
                  <a:srgbClr val="7030A0"/>
                </a:solidFill>
              </a:rPr>
              <a:t>USER PANEL</a:t>
            </a:r>
          </a:p>
          <a:p>
            <a:pPr marL="342900" lvl="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Send Message</a:t>
            </a:r>
          </a:p>
          <a:p>
            <a:pPr marL="342900" lvl="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Can see the post</a:t>
            </a:r>
          </a:p>
          <a:p>
            <a:pPr marL="342900" lvl="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Can see the </a:t>
            </a:r>
            <a:r>
              <a:rPr lang="en-US" sz="2400" b="1" dirty="0">
                <a:solidFill>
                  <a:srgbClr val="000000"/>
                </a:solidFill>
                <a:latin typeface="Times New Roman" panose="02020603050405020304" pitchFamily="18" charset="0"/>
                <a:cs typeface="Times New Roman" panose="02020603050405020304" pitchFamily="18" charset="0"/>
              </a:rPr>
              <a:t>People</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Can see the </a:t>
            </a:r>
            <a:r>
              <a:rPr lang="en-US" sz="2400" b="1" dirty="0">
                <a:solidFill>
                  <a:srgbClr val="000000"/>
                </a:solidFill>
                <a:latin typeface="Times New Roman" panose="02020603050405020304" pitchFamily="18" charset="0"/>
                <a:cs typeface="Times New Roman" panose="02020603050405020304" pitchFamily="18" charset="0"/>
              </a:rPr>
              <a:t>Software Description</a:t>
            </a:r>
          </a:p>
        </p:txBody>
      </p:sp>
      <p:sp>
        <p:nvSpPr>
          <p:cNvPr id="27" name="Google Shape;1608;p46">
            <a:extLst>
              <a:ext uri="{FF2B5EF4-FFF2-40B4-BE49-F238E27FC236}">
                <a16:creationId xmlns:a16="http://schemas.microsoft.com/office/drawing/2014/main" id="{E1C1CD1C-320B-4608-A720-3FCB8EFA457C}"/>
              </a:ext>
            </a:extLst>
          </p:cNvPr>
          <p:cNvSpPr/>
          <p:nvPr/>
        </p:nvSpPr>
        <p:spPr>
          <a:xfrm>
            <a:off x="1195466" y="2628811"/>
            <a:ext cx="2728834" cy="2567132"/>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                    ADMIN</a:t>
            </a:r>
          </a:p>
          <a:p>
            <a:pPr lvl="0"/>
            <a:r>
              <a:rPr lang="en-US" b="1" dirty="0"/>
              <a:t>                    PANEL</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8" name="Google Shape;1609;p46">
            <a:extLst>
              <a:ext uri="{FF2B5EF4-FFF2-40B4-BE49-F238E27FC236}">
                <a16:creationId xmlns:a16="http://schemas.microsoft.com/office/drawing/2014/main" id="{240C1B54-38ED-428A-9994-066C965D66B0}"/>
              </a:ext>
            </a:extLst>
          </p:cNvPr>
          <p:cNvSpPr/>
          <p:nvPr/>
        </p:nvSpPr>
        <p:spPr>
          <a:xfrm>
            <a:off x="1195466" y="2628811"/>
            <a:ext cx="2728834" cy="2567132"/>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                 USER</a:t>
            </a:r>
          </a:p>
          <a:p>
            <a:pPr lvl="0"/>
            <a:r>
              <a:rPr lang="en-US" b="1" dirty="0"/>
              <a:t>                 PANEL</a:t>
            </a:r>
          </a:p>
        </p:txBody>
      </p:sp>
    </p:spTree>
    <p:extLst>
      <p:ext uri="{BB962C8B-B14F-4D97-AF65-F5344CB8AC3E}">
        <p14:creationId xmlns:p14="http://schemas.microsoft.com/office/powerpoint/2010/main" val="189385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heel(1)">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DF9F9A-9020-48A4-843F-7BF32B508A5F}"/>
              </a:ext>
            </a:extLst>
          </p:cNvPr>
          <p:cNvSpPr txBox="1"/>
          <p:nvPr/>
        </p:nvSpPr>
        <p:spPr>
          <a:xfrm>
            <a:off x="3325906" y="465276"/>
            <a:ext cx="5177117" cy="769441"/>
          </a:xfrm>
          <a:prstGeom prst="rect">
            <a:avLst/>
          </a:prstGeom>
          <a:noFill/>
        </p:spPr>
        <p:txBody>
          <a:bodyPr wrap="square">
            <a:spAutoFit/>
          </a:bodyPr>
          <a:lstStyle/>
          <a:p>
            <a:r>
              <a:rPr lang="en-US" sz="4400" b="1" dirty="0"/>
              <a:t>TECHNOLOGIES USED</a:t>
            </a:r>
          </a:p>
        </p:txBody>
      </p:sp>
      <p:sp>
        <p:nvSpPr>
          <p:cNvPr id="5" name="TextBox 4">
            <a:extLst>
              <a:ext uri="{FF2B5EF4-FFF2-40B4-BE49-F238E27FC236}">
                <a16:creationId xmlns:a16="http://schemas.microsoft.com/office/drawing/2014/main" id="{637568FB-12B0-4A20-83D5-67D53C9143C4}"/>
              </a:ext>
            </a:extLst>
          </p:cNvPr>
          <p:cNvSpPr txBox="1"/>
          <p:nvPr/>
        </p:nvSpPr>
        <p:spPr>
          <a:xfrm>
            <a:off x="3191435" y="2213393"/>
            <a:ext cx="2474259" cy="2246769"/>
          </a:xfrm>
          <a:prstGeom prst="rect">
            <a:avLst/>
          </a:prstGeom>
          <a:noFill/>
        </p:spPr>
        <p:txBody>
          <a:bodyPr wrap="square">
            <a:spAutoFit/>
          </a:bodyPr>
          <a:lstStyle/>
          <a:p>
            <a:pPr marL="285750" indent="-285750">
              <a:buFont typeface="Arial" panose="020B0604020202020204" pitchFamily="34" charset="0"/>
              <a:buChar char="•"/>
            </a:pPr>
            <a:r>
              <a:rPr lang="en-US" sz="2800" b="1" dirty="0"/>
              <a:t>HTML </a:t>
            </a:r>
          </a:p>
          <a:p>
            <a:pPr marL="285750" indent="-285750">
              <a:buFont typeface="Arial" panose="020B0604020202020204" pitchFamily="34" charset="0"/>
              <a:buChar char="•"/>
            </a:pPr>
            <a:r>
              <a:rPr lang="en-US" sz="2800" b="1" dirty="0"/>
              <a:t>CSS </a:t>
            </a:r>
          </a:p>
          <a:p>
            <a:pPr marL="285750" indent="-285750">
              <a:buFont typeface="Arial" panose="020B0604020202020204" pitchFamily="34" charset="0"/>
              <a:buChar char="•"/>
            </a:pPr>
            <a:r>
              <a:rPr lang="en-US" sz="2800" b="1" dirty="0"/>
              <a:t>JavaScript </a:t>
            </a:r>
          </a:p>
          <a:p>
            <a:pPr marL="285750" indent="-285750">
              <a:buFont typeface="Arial" panose="020B0604020202020204" pitchFamily="34" charset="0"/>
              <a:buChar char="•"/>
            </a:pPr>
            <a:r>
              <a:rPr lang="en-US" sz="2800" b="1" dirty="0"/>
              <a:t>PHP</a:t>
            </a:r>
          </a:p>
          <a:p>
            <a:pPr marL="285750" indent="-285750">
              <a:buFont typeface="Arial" panose="020B0604020202020204" pitchFamily="34" charset="0"/>
              <a:buChar char="•"/>
            </a:pPr>
            <a:r>
              <a:rPr lang="en-US" sz="2800" b="1" dirty="0"/>
              <a:t>MySQL</a:t>
            </a:r>
          </a:p>
        </p:txBody>
      </p:sp>
      <p:sp>
        <p:nvSpPr>
          <p:cNvPr id="18" name="Google Shape;1340;p46">
            <a:extLst>
              <a:ext uri="{FF2B5EF4-FFF2-40B4-BE49-F238E27FC236}">
                <a16:creationId xmlns:a16="http://schemas.microsoft.com/office/drawing/2014/main" id="{2B481566-7CFC-471D-A022-194ED2482D72}"/>
              </a:ext>
            </a:extLst>
          </p:cNvPr>
          <p:cNvSpPr/>
          <p:nvPr/>
        </p:nvSpPr>
        <p:spPr>
          <a:xfrm>
            <a:off x="783673" y="2927901"/>
            <a:ext cx="897305" cy="722093"/>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337;p46">
            <a:extLst>
              <a:ext uri="{FF2B5EF4-FFF2-40B4-BE49-F238E27FC236}">
                <a16:creationId xmlns:a16="http://schemas.microsoft.com/office/drawing/2014/main" id="{9F317B4C-A7B3-4168-8C18-D0B6C426BEAB}"/>
              </a:ext>
            </a:extLst>
          </p:cNvPr>
          <p:cNvSpPr/>
          <p:nvPr/>
        </p:nvSpPr>
        <p:spPr>
          <a:xfrm>
            <a:off x="1741230" y="3064184"/>
            <a:ext cx="715900" cy="894389"/>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339;p46">
            <a:extLst>
              <a:ext uri="{FF2B5EF4-FFF2-40B4-BE49-F238E27FC236}">
                <a16:creationId xmlns:a16="http://schemas.microsoft.com/office/drawing/2014/main" id="{D47EBAA8-FC58-4031-B288-9C3E5C540E64}"/>
              </a:ext>
            </a:extLst>
          </p:cNvPr>
          <p:cNvSpPr/>
          <p:nvPr/>
        </p:nvSpPr>
        <p:spPr>
          <a:xfrm>
            <a:off x="1395971" y="4073313"/>
            <a:ext cx="897305" cy="708542"/>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8;p46">
            <a:extLst>
              <a:ext uri="{FF2B5EF4-FFF2-40B4-BE49-F238E27FC236}">
                <a16:creationId xmlns:a16="http://schemas.microsoft.com/office/drawing/2014/main" id="{444DBC9F-DC21-44BF-ACAA-BCF007B8D584}"/>
              </a:ext>
            </a:extLst>
          </p:cNvPr>
          <p:cNvSpPr/>
          <p:nvPr/>
        </p:nvSpPr>
        <p:spPr>
          <a:xfrm>
            <a:off x="619819" y="3719042"/>
            <a:ext cx="715900" cy="894389"/>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664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6" presetClass="entr" presetSubtype="37"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out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arn(inVertical)">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barn(inVertical)">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barn(inVertical)">
                                      <p:cBhvr>
                                        <p:cTn id="34" dur="500"/>
                                        <p:tgtEl>
                                          <p:spTgt spid="5">
                                            <p:txEl>
                                              <p:pRg st="3" end="3"/>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barn(inVertical)">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F1CFE75-01AF-D618-368C-94BB67267109}"/>
              </a:ext>
            </a:extLst>
          </p:cNvPr>
          <p:cNvSpPr/>
          <p:nvPr/>
        </p:nvSpPr>
        <p:spPr>
          <a:xfrm>
            <a:off x="3433482" y="322730"/>
            <a:ext cx="3576918" cy="6992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A5230CA4-A48A-4F5E-F0B3-1C345C6DD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4024"/>
            <a:ext cx="12192000" cy="5593976"/>
          </a:xfrm>
          <a:prstGeom prst="rect">
            <a:avLst/>
          </a:prstGeom>
        </p:spPr>
      </p:pic>
    </p:spTree>
    <p:extLst>
      <p:ext uri="{BB962C8B-B14F-4D97-AF65-F5344CB8AC3E}">
        <p14:creationId xmlns:p14="http://schemas.microsoft.com/office/powerpoint/2010/main" val="280835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70F07AB-619E-2CB8-4BD9-052976B9ACBE}"/>
              </a:ext>
            </a:extLst>
          </p:cNvPr>
          <p:cNvSpPr/>
          <p:nvPr/>
        </p:nvSpPr>
        <p:spPr>
          <a:xfrm>
            <a:off x="2841812" y="170330"/>
            <a:ext cx="4984376" cy="6992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DASHBOARD CONT….</a:t>
            </a:r>
          </a:p>
        </p:txBody>
      </p:sp>
      <p:pic>
        <p:nvPicPr>
          <p:cNvPr id="6" name="Picture 5">
            <a:extLst>
              <a:ext uri="{FF2B5EF4-FFF2-40B4-BE49-F238E27FC236}">
                <a16:creationId xmlns:a16="http://schemas.microsoft.com/office/drawing/2014/main" id="{1A78CDD5-8C7F-162E-650A-0814E6A8A68B}"/>
              </a:ext>
            </a:extLst>
          </p:cNvPr>
          <p:cNvPicPr>
            <a:picLocks noChangeAspect="1"/>
          </p:cNvPicPr>
          <p:nvPr/>
        </p:nvPicPr>
        <p:blipFill>
          <a:blip r:embed="rId2"/>
          <a:stretch>
            <a:fillRect/>
          </a:stretch>
        </p:blipFill>
        <p:spPr>
          <a:xfrm>
            <a:off x="0" y="1093694"/>
            <a:ext cx="12192000" cy="5593976"/>
          </a:xfrm>
          <a:prstGeom prst="rect">
            <a:avLst/>
          </a:prstGeom>
        </p:spPr>
      </p:pic>
    </p:spTree>
    <p:extLst>
      <p:ext uri="{BB962C8B-B14F-4D97-AF65-F5344CB8AC3E}">
        <p14:creationId xmlns:p14="http://schemas.microsoft.com/office/powerpoint/2010/main" val="344020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B379AEE-EAD6-A06F-0009-C1BF99B27F76}"/>
              </a:ext>
            </a:extLst>
          </p:cNvPr>
          <p:cNvSpPr/>
          <p:nvPr/>
        </p:nvSpPr>
        <p:spPr>
          <a:xfrm>
            <a:off x="2841812" y="170330"/>
            <a:ext cx="4984376" cy="6992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DASHBOARD CONT….</a:t>
            </a:r>
          </a:p>
        </p:txBody>
      </p:sp>
      <p:pic>
        <p:nvPicPr>
          <p:cNvPr id="4" name="Picture 3">
            <a:extLst>
              <a:ext uri="{FF2B5EF4-FFF2-40B4-BE49-F238E27FC236}">
                <a16:creationId xmlns:a16="http://schemas.microsoft.com/office/drawing/2014/main" id="{968878AE-47EA-9AE7-9344-5C063ACC5774}"/>
              </a:ext>
            </a:extLst>
          </p:cNvPr>
          <p:cNvPicPr>
            <a:picLocks noChangeAspect="1"/>
          </p:cNvPicPr>
          <p:nvPr/>
        </p:nvPicPr>
        <p:blipFill>
          <a:blip r:embed="rId2"/>
          <a:stretch>
            <a:fillRect/>
          </a:stretch>
        </p:blipFill>
        <p:spPr>
          <a:xfrm>
            <a:off x="0" y="1004046"/>
            <a:ext cx="12192000" cy="5853954"/>
          </a:xfrm>
          <a:prstGeom prst="rect">
            <a:avLst/>
          </a:prstGeom>
        </p:spPr>
      </p:pic>
    </p:spTree>
    <p:extLst>
      <p:ext uri="{BB962C8B-B14F-4D97-AF65-F5344CB8AC3E}">
        <p14:creationId xmlns:p14="http://schemas.microsoft.com/office/powerpoint/2010/main" val="121948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53EE7-AFAC-4C86-D07C-88BF1060AC35}"/>
              </a:ext>
            </a:extLst>
          </p:cNvPr>
          <p:cNvPicPr>
            <a:picLocks noChangeAspect="1"/>
          </p:cNvPicPr>
          <p:nvPr/>
        </p:nvPicPr>
        <p:blipFill>
          <a:blip r:embed="rId2"/>
          <a:stretch>
            <a:fillRect/>
          </a:stretch>
        </p:blipFill>
        <p:spPr>
          <a:xfrm>
            <a:off x="0" y="1050725"/>
            <a:ext cx="12192000" cy="5957819"/>
          </a:xfrm>
          <a:prstGeom prst="rect">
            <a:avLst/>
          </a:prstGeom>
        </p:spPr>
      </p:pic>
      <p:sp>
        <p:nvSpPr>
          <p:cNvPr id="4" name="Rectangle: Rounded Corners 3">
            <a:extLst>
              <a:ext uri="{FF2B5EF4-FFF2-40B4-BE49-F238E27FC236}">
                <a16:creationId xmlns:a16="http://schemas.microsoft.com/office/drawing/2014/main" id="{38999F11-D833-E868-B3D4-A383F3363EF6}"/>
              </a:ext>
            </a:extLst>
          </p:cNvPr>
          <p:cNvSpPr/>
          <p:nvPr/>
        </p:nvSpPr>
        <p:spPr>
          <a:xfrm>
            <a:off x="2841812" y="170330"/>
            <a:ext cx="4984376" cy="69924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DASHBOARD CONT….</a:t>
            </a:r>
          </a:p>
        </p:txBody>
      </p:sp>
    </p:spTree>
    <p:extLst>
      <p:ext uri="{BB962C8B-B14F-4D97-AF65-F5344CB8AC3E}">
        <p14:creationId xmlns:p14="http://schemas.microsoft.com/office/powerpoint/2010/main" val="539047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282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MD.Taslim Shanto</dc:creator>
  <cp:lastModifiedBy>MD.Taslim Shanto</cp:lastModifiedBy>
  <cp:revision>45</cp:revision>
  <dcterms:created xsi:type="dcterms:W3CDTF">2022-05-27T00:46:59Z</dcterms:created>
  <dcterms:modified xsi:type="dcterms:W3CDTF">2022-07-24T19:08:17Z</dcterms:modified>
</cp:coreProperties>
</file>