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6A3-B9AB-5EB6-4C57-D8C0BC20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BDA3D-E0B4-F44F-FB14-7E0FB4B5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74C5-EFEE-A7DD-BF3C-A456C4C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470F-D408-B74C-173F-FD9E50E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8C4-B5B6-ADAE-038C-86BC8C03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9ED7-E270-C49A-2078-9F23DBFC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089E4-968A-F25E-8F98-DAC38663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DF55-0B15-2988-FAFB-5B5CB853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D2AF-6FBF-ADF8-2840-44993950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6977-8F98-5813-DAE3-C12727D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DC015-7DE1-8BFE-80A2-90BDC1D0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69DB9-F42A-A266-3A84-5E74D978E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2EDF-0ED2-B08C-6E50-71A5BA59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CDCE-67C2-6310-B191-947E037C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5F10-6D26-7134-202F-9F3E7E1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676-9654-84FA-EFF1-A3FC7A6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5194-096B-D58A-CE98-24390FD1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6629-F915-3F1A-73F2-275AB2C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0F89-A597-BD9A-D91E-DED76B16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7156-0857-7CF3-D1B3-77B57D3A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9234-625B-8369-6B3F-3443C688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739E-EF70-4EE4-57AE-A2FE9FD9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BF8-04B7-E488-703A-938EAC98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FC37-D8B2-69F1-3A8E-62C68236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113A-147B-416F-27D9-C623F37E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5ACB-A484-B801-013B-BAC2E82F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BADF-E3DE-5834-866B-F4C87DDF1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C933-E25E-B951-2C24-C0193E82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8D67-CF98-C16A-B462-0C8A4641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837D-25E9-34F1-66F3-1567E27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0828-09C9-E950-A6BD-F5F6FE27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00C5-FD40-C956-3BB5-D9EF016E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F53D-5F30-1FA7-6010-71581A18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585B-E307-B7FF-7018-4FE1707F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F8F21-2252-C27E-DE88-A170E38D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C388E-34F8-4397-A9DA-D8BE03E3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5192-C016-F823-4F63-C8732BAA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CEC38-D41B-7928-66DB-DBE1EA02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F7D2-C787-5376-735A-C244AFD8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B28-6CDF-7D3F-8B12-EF14409A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13232-0DD8-41A8-31CF-66F9BA46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8784-44B6-3384-E769-9847AEE3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FF8BC-AA22-D886-DAF7-093AAF48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195E4-653B-9DFF-64C3-D3B95E5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BA14-817F-F513-7D96-DDCDE474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62FE1-0697-66D0-CB3D-7143B05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985A-B6BA-FF9A-7A5C-2058F72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E393-93CE-B4DC-7F1F-781EB3C1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0D613-6C33-C9C7-F45A-C24BF4140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8615-AB23-0963-E7BB-65FDD9E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F9E0-02EF-35DC-F4B7-2A2A7D18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98DA-6CA6-C711-EDB0-6C3EED8B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7B32-AB04-92DD-E8B6-54EE84CE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D1626-DA95-6616-D01E-4F9B4908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29CF1-C88A-0DC8-A995-4661BE2C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567B7-D9FE-E7A8-DCFC-4A1C4B3B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BBF1-4F52-2CD8-9F43-EE117305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464B-B81D-6295-D1FC-B246DC46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27342-8076-61F0-C3C3-F13ACA8D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0557-15CE-C6E1-FC08-877B5609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3673-2A8C-2140-290F-22977A507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F1AA-B1A0-4E1A-A9AE-D9B61CCF02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9438-251E-8A91-02F1-D17CC8B8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239B-F037-C7DC-9CED-8CD834BF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8655-6AD3-4560-B781-F93F0EB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A4D6D-E0FA-320F-67F0-2F022043FFDF}"/>
              </a:ext>
            </a:extLst>
          </p:cNvPr>
          <p:cNvSpPr txBox="1"/>
          <p:nvPr/>
        </p:nvSpPr>
        <p:spPr>
          <a:xfrm>
            <a:off x="98612" y="15598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Decision Support System for Pest control in agriculture 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7;p3">
            <a:extLst>
              <a:ext uri="{FF2B5EF4-FFF2-40B4-BE49-F238E27FC236}">
                <a16:creationId xmlns:a16="http://schemas.microsoft.com/office/drawing/2014/main" id="{6184F5E5-D8C0-A530-056C-AF937DA25285}"/>
              </a:ext>
            </a:extLst>
          </p:cNvPr>
          <p:cNvSpPr txBox="1"/>
          <p:nvPr/>
        </p:nvSpPr>
        <p:spPr>
          <a:xfrm>
            <a:off x="917654" y="5423887"/>
            <a:ext cx="4044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ial Black"/>
              <a:buNone/>
            </a:pPr>
            <a:r>
              <a:rPr lang="en-US" sz="3200" b="1" dirty="0">
                <a:latin typeface="Arial Black" panose="020B0A04020102020204" pitchFamily="34" charset="0"/>
                <a:sym typeface="Times New Roman"/>
              </a:rPr>
              <a:t>INTRODUCTION</a:t>
            </a:r>
            <a:endParaRPr sz="3200" b="1" dirty="0">
              <a:latin typeface="Arial Black" panose="020B0A04020102020204" pitchFamily="34" charset="0"/>
              <a:sym typeface="Times New Roman"/>
            </a:endParaRPr>
          </a:p>
        </p:txBody>
      </p:sp>
      <p:cxnSp>
        <p:nvCxnSpPr>
          <p:cNvPr id="7" name="Google Shape;208;p3">
            <a:extLst>
              <a:ext uri="{FF2B5EF4-FFF2-40B4-BE49-F238E27FC236}">
                <a16:creationId xmlns:a16="http://schemas.microsoft.com/office/drawing/2014/main" id="{CEC3546D-C1D5-8876-6618-499066A02F78}"/>
              </a:ext>
            </a:extLst>
          </p:cNvPr>
          <p:cNvCxnSpPr>
            <a:cxnSpLocks/>
          </p:cNvCxnSpPr>
          <p:nvPr/>
        </p:nvCxnSpPr>
        <p:spPr>
          <a:xfrm>
            <a:off x="5378693" y="693540"/>
            <a:ext cx="89778" cy="5483142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8CCDC0-F758-E971-6ED8-F02747DFBF01}"/>
              </a:ext>
            </a:extLst>
          </p:cNvPr>
          <p:cNvSpPr txBox="1"/>
          <p:nvPr/>
        </p:nvSpPr>
        <p:spPr>
          <a:xfrm>
            <a:off x="6436659" y="959224"/>
            <a:ext cx="4078941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Attack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Attack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Species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attack the pest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F6D5B-11F4-FC51-6355-EBF60DC6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37" y="2537012"/>
            <a:ext cx="3425368" cy="25370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A41506-E440-B8DF-A807-723D7E5B9B34}"/>
              </a:ext>
            </a:extLst>
          </p:cNvPr>
          <p:cNvSpPr txBox="1"/>
          <p:nvPr/>
        </p:nvSpPr>
        <p:spPr>
          <a:xfrm>
            <a:off x="1640541" y="2864223"/>
            <a:ext cx="1004047" cy="6544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971978D6-D99F-14E6-148A-22764FD0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8011" y="2864223"/>
            <a:ext cx="809105" cy="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4">
            <a:extLst>
              <a:ext uri="{FF2B5EF4-FFF2-40B4-BE49-F238E27FC236}">
                <a16:creationId xmlns:a16="http://schemas.microsoft.com/office/drawing/2014/main" id="{304C7455-01C4-9AD4-8FB1-B50F52545A49}"/>
              </a:ext>
            </a:extLst>
          </p:cNvPr>
          <p:cNvSpPr txBox="1"/>
          <p:nvPr/>
        </p:nvSpPr>
        <p:spPr>
          <a:xfrm>
            <a:off x="1073451" y="4939593"/>
            <a:ext cx="31749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ial Black"/>
              <a:buNone/>
            </a:pPr>
            <a:r>
              <a:rPr lang="en-US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OBJECTIVE</a:t>
            </a:r>
            <a:endParaRPr sz="1200" dirty="0">
              <a:solidFill>
                <a:srgbClr val="00B0F0"/>
              </a:solidFill>
            </a:endParaRPr>
          </a:p>
        </p:txBody>
      </p:sp>
      <p:sp>
        <p:nvSpPr>
          <p:cNvPr id="3" name="Google Shape;218;p4">
            <a:extLst>
              <a:ext uri="{FF2B5EF4-FFF2-40B4-BE49-F238E27FC236}">
                <a16:creationId xmlns:a16="http://schemas.microsoft.com/office/drawing/2014/main" id="{626AB9DA-A6C6-D380-1AFE-7B7B71D684B4}"/>
              </a:ext>
            </a:extLst>
          </p:cNvPr>
          <p:cNvSpPr/>
          <p:nvPr/>
        </p:nvSpPr>
        <p:spPr>
          <a:xfrm>
            <a:off x="1263508" y="2529801"/>
            <a:ext cx="2384612" cy="2248388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22;p4" descr="Lightbulb">
            <a:extLst>
              <a:ext uri="{FF2B5EF4-FFF2-40B4-BE49-F238E27FC236}">
                <a16:creationId xmlns:a16="http://schemas.microsoft.com/office/drawing/2014/main" id="{F77E96BC-BF86-3E3A-A6E3-1D13C377D7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1742" y="2887512"/>
            <a:ext cx="1551967" cy="1532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208;p3">
            <a:extLst>
              <a:ext uri="{FF2B5EF4-FFF2-40B4-BE49-F238E27FC236}">
                <a16:creationId xmlns:a16="http://schemas.microsoft.com/office/drawing/2014/main" id="{54F1E9F2-75F9-D169-E050-E8E75D073891}"/>
              </a:ext>
            </a:extLst>
          </p:cNvPr>
          <p:cNvCxnSpPr>
            <a:cxnSpLocks/>
          </p:cNvCxnSpPr>
          <p:nvPr/>
        </p:nvCxnSpPr>
        <p:spPr>
          <a:xfrm>
            <a:off x="4894729" y="1246094"/>
            <a:ext cx="80552" cy="4278234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94DB2-BA75-9AC0-8BD7-13EE4A4A97C1}"/>
              </a:ext>
            </a:extLst>
          </p:cNvPr>
          <p:cNvSpPr txBox="1"/>
          <p:nvPr/>
        </p:nvSpPr>
        <p:spPr>
          <a:xfrm>
            <a:off x="5781976" y="2000136"/>
            <a:ext cx="58449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crop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sustainability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8368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5">
            <a:extLst>
              <a:ext uri="{FF2B5EF4-FFF2-40B4-BE49-F238E27FC236}">
                <a16:creationId xmlns:a16="http://schemas.microsoft.com/office/drawing/2014/main" id="{BBE721CF-18D1-33DF-7538-BC36610B151D}"/>
              </a:ext>
            </a:extLst>
          </p:cNvPr>
          <p:cNvSpPr/>
          <p:nvPr/>
        </p:nvSpPr>
        <p:spPr>
          <a:xfrm>
            <a:off x="493618" y="2895950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781E3686-A35F-26E7-9C02-BAF3EF4FA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31" y="3472701"/>
            <a:ext cx="1228724" cy="1066801"/>
          </a:xfrm>
          <a:prstGeom prst="rect">
            <a:avLst/>
          </a:prstGeom>
        </p:spPr>
      </p:pic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CB04489B-F2D3-2C54-9429-72D6727F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06843"/>
              </p:ext>
            </p:extLst>
          </p:nvPr>
        </p:nvGraphicFramePr>
        <p:xfrm>
          <a:off x="3765176" y="485775"/>
          <a:ext cx="842682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66">
                  <a:extLst>
                    <a:ext uri="{9D8B030D-6E8A-4147-A177-3AD203B41FA5}">
                      <a16:colId xmlns:a16="http://schemas.microsoft.com/office/drawing/2014/main" val="1925403133"/>
                    </a:ext>
                  </a:extLst>
                </a:gridCol>
                <a:gridCol w="5747358">
                  <a:extLst>
                    <a:ext uri="{9D8B030D-6E8A-4147-A177-3AD203B41FA5}">
                      <a16:colId xmlns:a16="http://schemas.microsoft.com/office/drawing/2014/main" val="255599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ML techniques , they proposed an  automated insect detection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proposed system predict the early detection of plant diseases and harmful insects.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2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study , proposed a approach that recognized  the insect based on the current state of the traps using CNN.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04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6053C2-E67B-1F40-81BB-603CC026F48A}"/>
              </a:ext>
            </a:extLst>
          </p:cNvPr>
          <p:cNvSpPr txBox="1"/>
          <p:nvPr/>
        </p:nvSpPr>
        <p:spPr>
          <a:xfrm>
            <a:off x="3821088" y="4340900"/>
            <a:ext cx="842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Barbedo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J.G.A. Detecting and Classifying Pests in Crops Using Proximal Images and Machine Learning: A Review. AI 2020, 1, 312–328.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Behmann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Mahlein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A.K.;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Rumpf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Römer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Plümer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 review of advanced machine learning methods for the detection of biotic stress in precision crop protection. Precis. Agric. 2015, 16, 239–260.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Barbedo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J.G.A.; Castro, G.B. A Study on CNN-Based Detection of Psyllids in Sticky Traps Using Multiple Image Data Sources. AI 2020, 1, 198–208.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3463-73BF-A4C3-2FE5-685DA72CC168}"/>
              </a:ext>
            </a:extLst>
          </p:cNvPr>
          <p:cNvSpPr txBox="1"/>
          <p:nvPr/>
        </p:nvSpPr>
        <p:spPr>
          <a:xfrm>
            <a:off x="256053" y="5288340"/>
            <a:ext cx="304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</a:t>
            </a:r>
          </a:p>
          <a:p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REVIEW</a:t>
            </a:r>
          </a:p>
        </p:txBody>
      </p:sp>
      <p:cxnSp>
        <p:nvCxnSpPr>
          <p:cNvPr id="7" name="Google Shape;208;p3">
            <a:extLst>
              <a:ext uri="{FF2B5EF4-FFF2-40B4-BE49-F238E27FC236}">
                <a16:creationId xmlns:a16="http://schemas.microsoft.com/office/drawing/2014/main" id="{A972124F-C22A-7326-CEB7-BE065A32D434}"/>
              </a:ext>
            </a:extLst>
          </p:cNvPr>
          <p:cNvCxnSpPr>
            <a:cxnSpLocks/>
          </p:cNvCxnSpPr>
          <p:nvPr/>
        </p:nvCxnSpPr>
        <p:spPr>
          <a:xfrm>
            <a:off x="3683243" y="485775"/>
            <a:ext cx="0" cy="614050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8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5">
            <a:extLst>
              <a:ext uri="{FF2B5EF4-FFF2-40B4-BE49-F238E27FC236}">
                <a16:creationId xmlns:a16="http://schemas.microsoft.com/office/drawing/2014/main" id="{D1FA8FC4-27AD-33BB-DD19-6BF54FAD5DD6}"/>
              </a:ext>
            </a:extLst>
          </p:cNvPr>
          <p:cNvSpPr/>
          <p:nvPr/>
        </p:nvSpPr>
        <p:spPr>
          <a:xfrm>
            <a:off x="493618" y="2895950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5A25D709-16D0-EFEC-116C-09F3E2AE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31" y="3472701"/>
            <a:ext cx="1228724" cy="1066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C656E-C873-CE6A-364A-3CEB2EDC4F6C}"/>
              </a:ext>
            </a:extLst>
          </p:cNvPr>
          <p:cNvSpPr txBox="1"/>
          <p:nvPr/>
        </p:nvSpPr>
        <p:spPr>
          <a:xfrm>
            <a:off x="0" y="5288340"/>
            <a:ext cx="3621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</a:t>
            </a:r>
          </a:p>
          <a:p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REVIEW CON…</a:t>
            </a:r>
          </a:p>
        </p:txBody>
      </p:sp>
      <p:cxnSp>
        <p:nvCxnSpPr>
          <p:cNvPr id="5" name="Google Shape;208;p3">
            <a:extLst>
              <a:ext uri="{FF2B5EF4-FFF2-40B4-BE49-F238E27FC236}">
                <a16:creationId xmlns:a16="http://schemas.microsoft.com/office/drawing/2014/main" id="{26C048DE-A4BE-0A93-F5C6-3832819A20F7}"/>
              </a:ext>
            </a:extLst>
          </p:cNvPr>
          <p:cNvCxnSpPr>
            <a:cxnSpLocks/>
          </p:cNvCxnSpPr>
          <p:nvPr/>
        </p:nvCxnSpPr>
        <p:spPr>
          <a:xfrm>
            <a:off x="3763926" y="77881"/>
            <a:ext cx="0" cy="629290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AF2080A-4334-7E27-89FD-986AF84A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30362"/>
              </p:ext>
            </p:extLst>
          </p:nvPr>
        </p:nvGraphicFramePr>
        <p:xfrm>
          <a:off x="3835646" y="77881"/>
          <a:ext cx="8285882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650">
                  <a:extLst>
                    <a:ext uri="{9D8B030D-6E8A-4147-A177-3AD203B41FA5}">
                      <a16:colId xmlns:a16="http://schemas.microsoft.com/office/drawing/2014/main" val="1925403133"/>
                    </a:ext>
                  </a:extLst>
                </a:gridCol>
                <a:gridCol w="5651232">
                  <a:extLst>
                    <a:ext uri="{9D8B030D-6E8A-4147-A177-3AD203B41FA5}">
                      <a16:colId xmlns:a16="http://schemas.microsoft.com/office/drawing/2014/main" val="255599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presents a prediction model for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Helicoverpa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armigera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represents the number of insects weekly.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proposed model provided an estimation of insect population dynamics after the first detection of their larvae.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2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predict the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Helicoverpa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armigera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future periods which is presented according to the expected climate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04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AB7A88-454C-4698-8723-B6196B7E6609}"/>
              </a:ext>
            </a:extLst>
          </p:cNvPr>
          <p:cNvSpPr txBox="1"/>
          <p:nvPr/>
        </p:nvSpPr>
        <p:spPr>
          <a:xfrm>
            <a:off x="3800410" y="3580180"/>
            <a:ext cx="835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4</a:t>
            </a:r>
            <a:r>
              <a:rPr lang="en-US" dirty="0"/>
              <a:t>. Sagar, D.; </a:t>
            </a:r>
            <a:r>
              <a:rPr lang="en-US" dirty="0" err="1"/>
              <a:t>Nebapure</a:t>
            </a:r>
            <a:r>
              <a:rPr lang="en-US" dirty="0"/>
              <a:t>, S.M.; </a:t>
            </a:r>
            <a:r>
              <a:rPr lang="en-US" dirty="0" err="1"/>
              <a:t>Chander</a:t>
            </a:r>
            <a:r>
              <a:rPr lang="en-US" dirty="0"/>
              <a:t>, S. Development and validation of weather based prediction model for </a:t>
            </a:r>
            <a:r>
              <a:rPr lang="en-US" dirty="0" err="1"/>
              <a:t>Helicoverpa</a:t>
            </a:r>
            <a:r>
              <a:rPr lang="en-US" dirty="0"/>
              <a:t> </a:t>
            </a:r>
            <a:r>
              <a:rPr lang="en-US" dirty="0" err="1"/>
              <a:t>armigera</a:t>
            </a:r>
            <a:r>
              <a:rPr lang="en-US" dirty="0"/>
              <a:t> in chickpea. J. </a:t>
            </a:r>
            <a:r>
              <a:rPr lang="en-US" dirty="0" err="1"/>
              <a:t>Agrometeorol</a:t>
            </a:r>
            <a:r>
              <a:rPr lang="en-US" dirty="0"/>
              <a:t>. 2017, 19, 328–333. </a:t>
            </a:r>
          </a:p>
          <a:p>
            <a:pPr algn="just"/>
            <a:r>
              <a:rPr lang="en-US" b="1" dirty="0"/>
              <a:t>5</a:t>
            </a:r>
            <a:r>
              <a:rPr lang="en-US" dirty="0"/>
              <a:t>. Blum, M.; </a:t>
            </a:r>
            <a:r>
              <a:rPr lang="en-US" dirty="0" err="1"/>
              <a:t>Nestel</a:t>
            </a:r>
            <a:r>
              <a:rPr lang="en-US" dirty="0"/>
              <a:t>, D.; Cohen, Y.; </a:t>
            </a:r>
            <a:r>
              <a:rPr lang="en-US" dirty="0" err="1"/>
              <a:t>Goldshtein</a:t>
            </a:r>
            <a:r>
              <a:rPr lang="en-US" dirty="0"/>
              <a:t>, E.; Helman, D.; </a:t>
            </a:r>
            <a:r>
              <a:rPr lang="en-US" dirty="0" err="1"/>
              <a:t>Lensky</a:t>
            </a:r>
            <a:r>
              <a:rPr lang="en-US" dirty="0"/>
              <a:t>, I.M. Predicting </a:t>
            </a:r>
            <a:r>
              <a:rPr lang="en-US" dirty="0" err="1"/>
              <a:t>Heliothis</a:t>
            </a:r>
            <a:r>
              <a:rPr lang="en-US" dirty="0"/>
              <a:t> (</a:t>
            </a:r>
            <a:r>
              <a:rPr lang="en-US" dirty="0" err="1"/>
              <a:t>Helicoverpa</a:t>
            </a:r>
            <a:r>
              <a:rPr lang="en-US" dirty="0"/>
              <a:t> </a:t>
            </a:r>
            <a:r>
              <a:rPr lang="en-US" dirty="0" err="1"/>
              <a:t>armigera</a:t>
            </a:r>
            <a:r>
              <a:rPr lang="en-US" dirty="0"/>
              <a:t>) pest population dynamics with an age-structured insect population model driven by satellite data. Ecol. Model. 2018, 369, 1–12. [</a:t>
            </a:r>
            <a:r>
              <a:rPr lang="en-US" dirty="0" err="1"/>
              <a:t>CrossRef</a:t>
            </a:r>
            <a:r>
              <a:rPr lang="en-US" dirty="0"/>
              <a:t>] </a:t>
            </a:r>
          </a:p>
          <a:p>
            <a:pPr algn="just"/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dirty="0" err="1"/>
              <a:t>Mathukumalli</a:t>
            </a:r>
            <a:r>
              <a:rPr lang="en-US" dirty="0"/>
              <a:t>, S.R.; </a:t>
            </a:r>
            <a:r>
              <a:rPr lang="en-US" dirty="0" err="1"/>
              <a:t>Dammu</a:t>
            </a:r>
            <a:r>
              <a:rPr lang="en-US" dirty="0"/>
              <a:t>, M.; </a:t>
            </a:r>
            <a:r>
              <a:rPr lang="en-US" dirty="0" err="1"/>
              <a:t>Sengottaiyan</a:t>
            </a:r>
            <a:r>
              <a:rPr lang="en-US" dirty="0"/>
              <a:t>, V.; </a:t>
            </a:r>
            <a:r>
              <a:rPr lang="en-US" dirty="0" err="1"/>
              <a:t>Ongolu</a:t>
            </a:r>
            <a:r>
              <a:rPr lang="en-US" dirty="0"/>
              <a:t>, S.; </a:t>
            </a:r>
            <a:r>
              <a:rPr lang="en-US" dirty="0" err="1"/>
              <a:t>Biradar</a:t>
            </a:r>
            <a:r>
              <a:rPr lang="en-US" dirty="0"/>
              <a:t>, A.K.; </a:t>
            </a:r>
            <a:r>
              <a:rPr lang="en-US" dirty="0" err="1"/>
              <a:t>Kondru</a:t>
            </a:r>
            <a:r>
              <a:rPr lang="en-US" dirty="0"/>
              <a:t>, V.R.; </a:t>
            </a:r>
            <a:r>
              <a:rPr lang="en-US" dirty="0" err="1"/>
              <a:t>Karlapudi</a:t>
            </a:r>
            <a:r>
              <a:rPr lang="en-US" dirty="0"/>
              <a:t>, S.; </a:t>
            </a:r>
            <a:r>
              <a:rPr lang="en-US" dirty="0" err="1"/>
              <a:t>Bellapukonda</a:t>
            </a:r>
            <a:r>
              <a:rPr lang="en-US" dirty="0"/>
              <a:t>, M.K.R.; </a:t>
            </a:r>
            <a:r>
              <a:rPr lang="en-US" dirty="0" err="1"/>
              <a:t>Chitiprolu</a:t>
            </a:r>
            <a:r>
              <a:rPr lang="en-US" dirty="0"/>
              <a:t>, R.R.A.; </a:t>
            </a:r>
            <a:r>
              <a:rPr lang="en-US" dirty="0" err="1"/>
              <a:t>Cherukumalli</a:t>
            </a:r>
            <a:r>
              <a:rPr lang="en-US" dirty="0"/>
              <a:t>, S.R. Prediction of </a:t>
            </a:r>
            <a:r>
              <a:rPr lang="en-US" dirty="0" err="1"/>
              <a:t>Helicoverpa</a:t>
            </a:r>
            <a:r>
              <a:rPr lang="en-US" dirty="0"/>
              <a:t> </a:t>
            </a:r>
            <a:r>
              <a:rPr lang="en-US" dirty="0" err="1"/>
              <a:t>armigera</a:t>
            </a:r>
            <a:r>
              <a:rPr lang="en-US" dirty="0"/>
              <a:t> </a:t>
            </a:r>
            <a:r>
              <a:rPr lang="en-US" dirty="0" err="1"/>
              <a:t>Hubner</a:t>
            </a:r>
            <a:r>
              <a:rPr lang="en-US" dirty="0"/>
              <a:t> on </a:t>
            </a:r>
            <a:r>
              <a:rPr lang="en-US" dirty="0" err="1"/>
              <a:t>pigeonpea</a:t>
            </a:r>
            <a:r>
              <a:rPr lang="en-US" dirty="0"/>
              <a:t> during future climate change periods using </a:t>
            </a:r>
            <a:r>
              <a:rPr lang="en-US" dirty="0" err="1"/>
              <a:t>MarkSim</a:t>
            </a:r>
            <a:r>
              <a:rPr lang="en-US" dirty="0"/>
              <a:t> </a:t>
            </a:r>
            <a:r>
              <a:rPr lang="en-US" dirty="0" err="1"/>
              <a:t>multimodel</a:t>
            </a:r>
            <a:r>
              <a:rPr lang="en-US" dirty="0"/>
              <a:t> data. Agric. For. </a:t>
            </a:r>
            <a:r>
              <a:rPr lang="en-US" dirty="0" err="1"/>
              <a:t>Meteorol</a:t>
            </a:r>
            <a:r>
              <a:rPr lang="en-US" dirty="0"/>
              <a:t>. 2016, 228, 130–138. [</a:t>
            </a:r>
            <a:r>
              <a:rPr lang="en-US" dirty="0" err="1"/>
              <a:t>CrossRef</a:t>
            </a:r>
            <a:r>
              <a:rPr lang="en-US" dirty="0"/>
              <a:t>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5">
            <a:extLst>
              <a:ext uri="{FF2B5EF4-FFF2-40B4-BE49-F238E27FC236}">
                <a16:creationId xmlns:a16="http://schemas.microsoft.com/office/drawing/2014/main" id="{2EB22D06-1264-26AB-0A53-572812D411B5}"/>
              </a:ext>
            </a:extLst>
          </p:cNvPr>
          <p:cNvSpPr/>
          <p:nvPr/>
        </p:nvSpPr>
        <p:spPr>
          <a:xfrm>
            <a:off x="632023" y="3022367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3;p5">
            <a:extLst>
              <a:ext uri="{FF2B5EF4-FFF2-40B4-BE49-F238E27FC236}">
                <a16:creationId xmlns:a16="http://schemas.microsoft.com/office/drawing/2014/main" id="{C574CC91-B336-5675-8F70-CBE8ED095723}"/>
              </a:ext>
            </a:extLst>
          </p:cNvPr>
          <p:cNvSpPr/>
          <p:nvPr/>
        </p:nvSpPr>
        <p:spPr>
          <a:xfrm>
            <a:off x="1213215" y="3629237"/>
            <a:ext cx="997313" cy="9923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152"/>
                </a:moveTo>
                <a:cubicBezTo>
                  <a:pt x="21509" y="7979"/>
                  <a:pt x="21283" y="8750"/>
                  <a:pt x="20915" y="9462"/>
                </a:cubicBezTo>
                <a:cubicBezTo>
                  <a:pt x="20550" y="10173"/>
                  <a:pt x="20080" y="10792"/>
                  <a:pt x="19505" y="11311"/>
                </a:cubicBezTo>
                <a:cubicBezTo>
                  <a:pt x="18933" y="11836"/>
                  <a:pt x="18276" y="12246"/>
                  <a:pt x="17543" y="12545"/>
                </a:cubicBezTo>
                <a:cubicBezTo>
                  <a:pt x="16804" y="12839"/>
                  <a:pt x="16017" y="12988"/>
                  <a:pt x="15176" y="12988"/>
                </a:cubicBezTo>
                <a:cubicBezTo>
                  <a:pt x="14627" y="12988"/>
                  <a:pt x="14049" y="12915"/>
                  <a:pt x="13457" y="12760"/>
                </a:cubicBezTo>
                <a:lnTo>
                  <a:pt x="5244" y="20965"/>
                </a:lnTo>
                <a:cubicBezTo>
                  <a:pt x="4819" y="21385"/>
                  <a:pt x="4312" y="21600"/>
                  <a:pt x="3726" y="21600"/>
                </a:cubicBezTo>
                <a:cubicBezTo>
                  <a:pt x="3112" y="21600"/>
                  <a:pt x="2593" y="21388"/>
                  <a:pt x="2166" y="20965"/>
                </a:cubicBezTo>
                <a:cubicBezTo>
                  <a:pt x="1959" y="20759"/>
                  <a:pt x="1730" y="20544"/>
                  <a:pt x="1484" y="20321"/>
                </a:cubicBezTo>
                <a:cubicBezTo>
                  <a:pt x="1234" y="20101"/>
                  <a:pt x="999" y="19866"/>
                  <a:pt x="779" y="19618"/>
                </a:cubicBezTo>
                <a:cubicBezTo>
                  <a:pt x="558" y="19369"/>
                  <a:pt x="371" y="19107"/>
                  <a:pt x="224" y="18827"/>
                </a:cubicBezTo>
                <a:cubicBezTo>
                  <a:pt x="74" y="18548"/>
                  <a:pt x="0" y="18243"/>
                  <a:pt x="0" y="17909"/>
                </a:cubicBezTo>
                <a:cubicBezTo>
                  <a:pt x="0" y="17613"/>
                  <a:pt x="57" y="17331"/>
                  <a:pt x="170" y="17062"/>
                </a:cubicBezTo>
                <a:cubicBezTo>
                  <a:pt x="283" y="16797"/>
                  <a:pt x="439" y="16565"/>
                  <a:pt x="637" y="16368"/>
                </a:cubicBezTo>
                <a:lnTo>
                  <a:pt x="8893" y="8135"/>
                </a:lnTo>
                <a:cubicBezTo>
                  <a:pt x="8743" y="7542"/>
                  <a:pt x="8669" y="6994"/>
                  <a:pt x="8661" y="6486"/>
                </a:cubicBezTo>
                <a:cubicBezTo>
                  <a:pt x="8661" y="5605"/>
                  <a:pt x="8834" y="4766"/>
                  <a:pt x="9176" y="3964"/>
                </a:cubicBezTo>
                <a:cubicBezTo>
                  <a:pt x="9522" y="3168"/>
                  <a:pt x="9983" y="2479"/>
                  <a:pt x="10566" y="1897"/>
                </a:cubicBezTo>
                <a:cubicBezTo>
                  <a:pt x="11150" y="1316"/>
                  <a:pt x="11832" y="855"/>
                  <a:pt x="12622" y="514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80" y="0"/>
                  <a:pt x="16798" y="161"/>
                  <a:pt x="17588" y="486"/>
                </a:cubicBezTo>
                <a:cubicBezTo>
                  <a:pt x="18378" y="813"/>
                  <a:pt x="19077" y="1265"/>
                  <a:pt x="19683" y="1849"/>
                </a:cubicBezTo>
                <a:lnTo>
                  <a:pt x="13692" y="4038"/>
                </a:lnTo>
                <a:lnTo>
                  <a:pt x="13109" y="7228"/>
                </a:lnTo>
                <a:lnTo>
                  <a:pt x="15603" y="9295"/>
                </a:lnTo>
                <a:lnTo>
                  <a:pt x="21600" y="7152"/>
                </a:lnTo>
                <a:close/>
                <a:moveTo>
                  <a:pt x="3720" y="18991"/>
                </a:moveTo>
                <a:cubicBezTo>
                  <a:pt x="4018" y="18991"/>
                  <a:pt x="4270" y="18887"/>
                  <a:pt x="4479" y="18675"/>
                </a:cubicBezTo>
                <a:cubicBezTo>
                  <a:pt x="4689" y="18463"/>
                  <a:pt x="4791" y="18209"/>
                  <a:pt x="4791" y="17910"/>
                </a:cubicBezTo>
                <a:cubicBezTo>
                  <a:pt x="4791" y="17593"/>
                  <a:pt x="4686" y="17334"/>
                  <a:pt x="4473" y="17133"/>
                </a:cubicBezTo>
                <a:cubicBezTo>
                  <a:pt x="4261" y="16930"/>
                  <a:pt x="4009" y="16831"/>
                  <a:pt x="3720" y="16831"/>
                </a:cubicBezTo>
                <a:cubicBezTo>
                  <a:pt x="3403" y="16831"/>
                  <a:pt x="3146" y="16935"/>
                  <a:pt x="2942" y="17139"/>
                </a:cubicBezTo>
                <a:cubicBezTo>
                  <a:pt x="2738" y="17348"/>
                  <a:pt x="2639" y="17605"/>
                  <a:pt x="2639" y="17910"/>
                </a:cubicBezTo>
                <a:cubicBezTo>
                  <a:pt x="2639" y="18206"/>
                  <a:pt x="2738" y="18460"/>
                  <a:pt x="2942" y="18675"/>
                </a:cubicBezTo>
                <a:cubicBezTo>
                  <a:pt x="3146" y="18889"/>
                  <a:pt x="3403" y="18991"/>
                  <a:pt x="3720" y="18991"/>
                </a:cubicBezTo>
              </a:path>
            </a:pathLst>
          </a:cu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7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31;p5">
            <a:extLst>
              <a:ext uri="{FF2B5EF4-FFF2-40B4-BE49-F238E27FC236}">
                <a16:creationId xmlns:a16="http://schemas.microsoft.com/office/drawing/2014/main" id="{705E13A9-17FE-3883-FA24-9EC1BB8026D8}"/>
              </a:ext>
            </a:extLst>
          </p:cNvPr>
          <p:cNvSpPr txBox="1"/>
          <p:nvPr/>
        </p:nvSpPr>
        <p:spPr>
          <a:xfrm>
            <a:off x="98612" y="5520195"/>
            <a:ext cx="33617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200"/>
              <a:buFont typeface="Arial Black"/>
              <a:buNone/>
            </a:pPr>
            <a:r>
              <a:rPr lang="en-US" sz="2800" dirty="0"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 sz="2800" b="0" i="0" u="none" strike="noStrike" cap="none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5" name="Google Shape;208;p3">
            <a:extLst>
              <a:ext uri="{FF2B5EF4-FFF2-40B4-BE49-F238E27FC236}">
                <a16:creationId xmlns:a16="http://schemas.microsoft.com/office/drawing/2014/main" id="{76263CC1-6886-0F88-2283-8317475A5540}"/>
              </a:ext>
            </a:extLst>
          </p:cNvPr>
          <p:cNvCxnSpPr>
            <a:cxnSpLocks/>
          </p:cNvCxnSpPr>
          <p:nvPr/>
        </p:nvCxnSpPr>
        <p:spPr>
          <a:xfrm>
            <a:off x="3486016" y="1211340"/>
            <a:ext cx="0" cy="5046025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B1EDDE-ECB6-AA9D-11E1-01A4E2B5D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20" y="1696991"/>
            <a:ext cx="8346139" cy="34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1;p6">
            <a:extLst>
              <a:ext uri="{FF2B5EF4-FFF2-40B4-BE49-F238E27FC236}">
                <a16:creationId xmlns:a16="http://schemas.microsoft.com/office/drawing/2014/main" id="{A4F23795-4205-8386-2B48-7DE121F83694}"/>
              </a:ext>
            </a:extLst>
          </p:cNvPr>
          <p:cNvSpPr/>
          <p:nvPr/>
        </p:nvSpPr>
        <p:spPr>
          <a:xfrm>
            <a:off x="209550" y="1909771"/>
            <a:ext cx="3608203" cy="3541486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phic 3" descr="Playbook with solid fill">
            <a:extLst>
              <a:ext uri="{FF2B5EF4-FFF2-40B4-BE49-F238E27FC236}">
                <a16:creationId xmlns:a16="http://schemas.microsoft.com/office/drawing/2014/main" id="{47D7C7FA-1C8B-9B0A-80DF-99EDA2A0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449" y="2540279"/>
            <a:ext cx="2165251" cy="2165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E72B1-7187-9687-31F7-9522637B3415}"/>
              </a:ext>
            </a:extLst>
          </p:cNvPr>
          <p:cNvSpPr txBox="1"/>
          <p:nvPr/>
        </p:nvSpPr>
        <p:spPr>
          <a:xfrm>
            <a:off x="304800" y="560157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WORK PLAN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cxnSp>
        <p:nvCxnSpPr>
          <p:cNvPr id="6" name="Google Shape;243;p6">
            <a:extLst>
              <a:ext uri="{FF2B5EF4-FFF2-40B4-BE49-F238E27FC236}">
                <a16:creationId xmlns:a16="http://schemas.microsoft.com/office/drawing/2014/main" id="{7DBF2D49-BDDA-A382-7E70-40FCC5E40763}"/>
              </a:ext>
            </a:extLst>
          </p:cNvPr>
          <p:cNvCxnSpPr>
            <a:cxnSpLocks/>
          </p:cNvCxnSpPr>
          <p:nvPr/>
        </p:nvCxnSpPr>
        <p:spPr>
          <a:xfrm>
            <a:off x="4365527" y="490827"/>
            <a:ext cx="0" cy="496043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CE0A1ED7-E2BB-4B39-B49F-289925C4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54382"/>
              </p:ext>
            </p:extLst>
          </p:nvPr>
        </p:nvGraphicFramePr>
        <p:xfrm>
          <a:off x="4500119" y="490827"/>
          <a:ext cx="7668512" cy="496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648">
                  <a:extLst>
                    <a:ext uri="{9D8B030D-6E8A-4147-A177-3AD203B41FA5}">
                      <a16:colId xmlns:a16="http://schemas.microsoft.com/office/drawing/2014/main" val="869798430"/>
                    </a:ext>
                  </a:extLst>
                </a:gridCol>
                <a:gridCol w="585392">
                  <a:extLst>
                    <a:ext uri="{9D8B030D-6E8A-4147-A177-3AD203B41FA5}">
                      <a16:colId xmlns:a16="http://schemas.microsoft.com/office/drawing/2014/main" val="2911748631"/>
                    </a:ext>
                  </a:extLst>
                </a:gridCol>
                <a:gridCol w="749973">
                  <a:extLst>
                    <a:ext uri="{9D8B030D-6E8A-4147-A177-3AD203B41FA5}">
                      <a16:colId xmlns:a16="http://schemas.microsoft.com/office/drawing/2014/main" val="938363167"/>
                    </a:ext>
                  </a:extLst>
                </a:gridCol>
                <a:gridCol w="638897">
                  <a:extLst>
                    <a:ext uri="{9D8B030D-6E8A-4147-A177-3AD203B41FA5}">
                      <a16:colId xmlns:a16="http://schemas.microsoft.com/office/drawing/2014/main" val="632078155"/>
                    </a:ext>
                  </a:extLst>
                </a:gridCol>
                <a:gridCol w="723457">
                  <a:extLst>
                    <a:ext uri="{9D8B030D-6E8A-4147-A177-3AD203B41FA5}">
                      <a16:colId xmlns:a16="http://schemas.microsoft.com/office/drawing/2014/main" val="2515645445"/>
                    </a:ext>
                  </a:extLst>
                </a:gridCol>
                <a:gridCol w="695270">
                  <a:extLst>
                    <a:ext uri="{9D8B030D-6E8A-4147-A177-3AD203B41FA5}">
                      <a16:colId xmlns:a16="http://schemas.microsoft.com/office/drawing/2014/main" val="2357499405"/>
                    </a:ext>
                  </a:extLst>
                </a:gridCol>
                <a:gridCol w="685875">
                  <a:extLst>
                    <a:ext uri="{9D8B030D-6E8A-4147-A177-3AD203B41FA5}">
                      <a16:colId xmlns:a16="http://schemas.microsoft.com/office/drawing/2014/main" val="983121423"/>
                    </a:ext>
                  </a:extLst>
                </a:gridCol>
              </a:tblGrid>
              <a:tr h="4321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MAJOR MILSTONE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15522"/>
                  </a:ext>
                </a:extLst>
              </a:tr>
              <a:tr h="519011">
                <a:tc vMerge="1">
                  <a:txBody>
                    <a:bodyPr/>
                    <a:lstStyle/>
                    <a:p>
                      <a:pPr algn="l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79996"/>
                  </a:ext>
                </a:extLst>
              </a:tr>
              <a:tr h="518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57512"/>
                  </a:ext>
                </a:extLst>
              </a:tr>
              <a:tr h="518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79670"/>
                  </a:ext>
                </a:extLst>
              </a:tr>
              <a:tr h="518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81463"/>
                  </a:ext>
                </a:extLst>
              </a:tr>
              <a:tr h="432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and Data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7803"/>
                  </a:ext>
                </a:extLst>
              </a:tr>
              <a:tr h="432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Fitting and System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73073"/>
                  </a:ext>
                </a:extLst>
              </a:tr>
              <a:tr h="432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and Modification of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28370"/>
                  </a:ext>
                </a:extLst>
              </a:tr>
              <a:tr h="578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Writing and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and Modification 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11505"/>
                  </a:ext>
                </a:extLst>
              </a:tr>
              <a:tr h="432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Publication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2;p7">
            <a:extLst>
              <a:ext uri="{FF2B5EF4-FFF2-40B4-BE49-F238E27FC236}">
                <a16:creationId xmlns:a16="http://schemas.microsoft.com/office/drawing/2014/main" id="{D37C61A7-C51C-BC37-AD65-86F0DDDF71C5}"/>
              </a:ext>
            </a:extLst>
          </p:cNvPr>
          <p:cNvSpPr txBox="1"/>
          <p:nvPr/>
        </p:nvSpPr>
        <p:spPr>
          <a:xfrm>
            <a:off x="3388988" y="1654850"/>
            <a:ext cx="46704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dirty="0"/>
          </a:p>
        </p:txBody>
      </p:sp>
      <p:pic>
        <p:nvPicPr>
          <p:cNvPr id="3" name="Google Shape;253;p7" descr="Smiling face with no fill">
            <a:extLst>
              <a:ext uri="{FF2B5EF4-FFF2-40B4-BE49-F238E27FC236}">
                <a16:creationId xmlns:a16="http://schemas.microsoft.com/office/drawing/2014/main" id="{2AB31B46-DC9E-99F0-58C9-3C528604A3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1184" y="2783782"/>
            <a:ext cx="1290435" cy="129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4;p7" descr="Smiling face with solid fill">
            <a:extLst>
              <a:ext uri="{FF2B5EF4-FFF2-40B4-BE49-F238E27FC236}">
                <a16:creationId xmlns:a16="http://schemas.microsoft.com/office/drawing/2014/main" id="{DC7FA00C-EAA4-F681-44F4-1C175D9F40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104" y="2798673"/>
            <a:ext cx="1308021" cy="130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25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530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MD.Taslim Shanto</dc:creator>
  <cp:lastModifiedBy>MD.Taslim Shanto</cp:lastModifiedBy>
  <cp:revision>22</cp:revision>
  <dcterms:created xsi:type="dcterms:W3CDTF">2022-07-15T14:45:02Z</dcterms:created>
  <dcterms:modified xsi:type="dcterms:W3CDTF">2022-12-25T17:25:18Z</dcterms:modified>
</cp:coreProperties>
</file>