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0"/>
  </p:notesMasterIdLst>
  <p:handoutMasterIdLst>
    <p:handoutMasterId r:id="rId21"/>
  </p:handoutMasterIdLst>
  <p:sldIdLst>
    <p:sldId id="268" r:id="rId10"/>
    <p:sldId id="272" r:id="rId11"/>
    <p:sldId id="276" r:id="rId12"/>
    <p:sldId id="277" r:id="rId13"/>
    <p:sldId id="278" r:id="rId14"/>
    <p:sldId id="273" r:id="rId15"/>
    <p:sldId id="274" r:id="rId16"/>
    <p:sldId id="275" r:id="rId17"/>
    <p:sldId id="266" r:id="rId18"/>
    <p:sldId id="267" r:id="rId19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3" autoAdjust="0"/>
    <p:restoredTop sz="94660"/>
  </p:normalViewPr>
  <p:slideViewPr>
    <p:cSldViewPr snapToObjects="1">
      <p:cViewPr varScale="1">
        <p:scale>
          <a:sx n="87" d="100"/>
          <a:sy n="87" d="100"/>
        </p:scale>
        <p:origin x="734" y="67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10.12.2018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10.12.2018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Arthur Couteau and Marco </a:t>
            </a:r>
            <a:r>
              <a:rPr lang="en-GB" dirty="0" err="1"/>
              <a:t>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COSS – Computational Social Sciences</a:t>
            </a:r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Arthur Couteau &amp; Marco </a:t>
            </a:r>
            <a:r>
              <a:rPr lang="en-GB" dirty="0" err="1"/>
              <a:t>Torredimare</a:t>
            </a:r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Ebola Simulation using Networks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2CB6C2-2FEF-4E56-A159-DD9A7FA4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DD87A9-16E7-42FF-879D-D53C6FD7DE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9B912C-27E4-4933-8E16-65F9652A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SEIHFR Model</a:t>
            </a: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6481BAA2-7018-40E3-8A14-90EFC6DB3963}"/>
              </a:ext>
            </a:extLst>
          </p:cNvPr>
          <p:cNvGrpSpPr/>
          <p:nvPr/>
        </p:nvGrpSpPr>
        <p:grpSpPr>
          <a:xfrm>
            <a:off x="601940" y="2231558"/>
            <a:ext cx="10141263" cy="693372"/>
            <a:chOff x="601940" y="2231558"/>
            <a:chExt cx="10141263" cy="693372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7D49EE9C-0261-411F-B416-EC9AC444A9C1}"/>
                </a:ext>
              </a:extLst>
            </p:cNvPr>
            <p:cNvGrpSpPr/>
            <p:nvPr/>
          </p:nvGrpSpPr>
          <p:grpSpPr>
            <a:xfrm>
              <a:off x="601940" y="2231558"/>
              <a:ext cx="10141263" cy="693372"/>
              <a:chOff x="601940" y="2231558"/>
              <a:chExt cx="10141263" cy="6933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03A336-D5C3-4CCA-9B9B-1DDA2235D76C}"/>
                  </a:ext>
                </a:extLst>
              </p:cNvPr>
              <p:cNvSpPr/>
              <p:nvPr/>
            </p:nvSpPr>
            <p:spPr>
              <a:xfrm>
                <a:off x="601940" y="2234082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0E8EB5F3-1C13-44CC-9C11-6B3F53FFCBEE}"/>
                  </a:ext>
                </a:extLst>
              </p:cNvPr>
              <p:cNvCxnSpPr>
                <a:cxnSpLocks/>
                <a:stCxn id="6" idx="3"/>
                <a:endCxn id="63" idx="1"/>
              </p:cNvCxnSpPr>
              <p:nvPr/>
            </p:nvCxnSpPr>
            <p:spPr>
              <a:xfrm flipV="1">
                <a:off x="1741953" y="2576982"/>
                <a:ext cx="660237" cy="2524"/>
              </a:xfrm>
              <a:prstGeom prst="straightConnector1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460C4E2-0EFD-4429-8DEA-AFB0E5BAF688}"/>
                  </a:ext>
                </a:extLst>
              </p:cNvPr>
              <p:cNvSpPr/>
              <p:nvPr/>
            </p:nvSpPr>
            <p:spPr>
              <a:xfrm>
                <a:off x="9603190" y="2234082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DF19BA8-1900-46F0-91D6-9D0F98031727}"/>
                  </a:ext>
                </a:extLst>
              </p:cNvPr>
              <p:cNvSpPr/>
              <p:nvPr/>
            </p:nvSpPr>
            <p:spPr>
              <a:xfrm>
                <a:off x="4202440" y="2231558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cxnSp>
            <p:nvCxnSpPr>
              <p:cNvPr id="58" name="Connecteur droit avec flèche 57">
                <a:extLst>
                  <a:ext uri="{FF2B5EF4-FFF2-40B4-BE49-F238E27FC236}">
                    <a16:creationId xmlns:a16="http://schemas.microsoft.com/office/drawing/2014/main" id="{7F528FD4-2EB6-4CD1-8898-C2C8E7212214}"/>
                  </a:ext>
                </a:extLst>
              </p:cNvPr>
              <p:cNvCxnSpPr>
                <a:cxnSpLocks/>
                <a:stCxn id="57" idx="3"/>
                <a:endCxn id="59" idx="1"/>
              </p:cNvCxnSpPr>
              <p:nvPr/>
            </p:nvCxnSpPr>
            <p:spPr>
              <a:xfrm>
                <a:off x="5342453" y="2576982"/>
                <a:ext cx="660237" cy="0"/>
              </a:xfrm>
              <a:prstGeom prst="straightConnector1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D83FB8B-C6DD-4652-92FE-2033AF2D5C93}"/>
                  </a:ext>
                </a:extLst>
              </p:cNvPr>
              <p:cNvSpPr/>
              <p:nvPr/>
            </p:nvSpPr>
            <p:spPr>
              <a:xfrm>
                <a:off x="6002690" y="2231558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60" name="Connecteur droit avec flèche 59">
                <a:extLst>
                  <a:ext uri="{FF2B5EF4-FFF2-40B4-BE49-F238E27FC236}">
                    <a16:creationId xmlns:a16="http://schemas.microsoft.com/office/drawing/2014/main" id="{394355E9-6C55-41D5-8416-562BE6338BEE}"/>
                  </a:ext>
                </a:extLst>
              </p:cNvPr>
              <p:cNvCxnSpPr>
                <a:cxnSpLocks/>
                <a:stCxn id="59" idx="3"/>
                <a:endCxn id="61" idx="1"/>
              </p:cNvCxnSpPr>
              <p:nvPr/>
            </p:nvCxnSpPr>
            <p:spPr>
              <a:xfrm>
                <a:off x="7142703" y="2576982"/>
                <a:ext cx="660237" cy="2524"/>
              </a:xfrm>
              <a:prstGeom prst="straightConnector1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161F51D-FA25-4A27-A2D4-777A65228296}"/>
                  </a:ext>
                </a:extLst>
              </p:cNvPr>
              <p:cNvSpPr/>
              <p:nvPr/>
            </p:nvSpPr>
            <p:spPr>
              <a:xfrm>
                <a:off x="7802940" y="2234082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54DFD5EB-27D2-4842-8A52-C77E025E9581}"/>
                  </a:ext>
                </a:extLst>
              </p:cNvPr>
              <p:cNvCxnSpPr>
                <a:cxnSpLocks/>
                <a:stCxn id="61" idx="3"/>
                <a:endCxn id="55" idx="1"/>
              </p:cNvCxnSpPr>
              <p:nvPr/>
            </p:nvCxnSpPr>
            <p:spPr>
              <a:xfrm>
                <a:off x="8942953" y="2579506"/>
                <a:ext cx="660237" cy="0"/>
              </a:xfrm>
              <a:prstGeom prst="straightConnector1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1707080-D79A-4414-A097-F6924B90EFE1}"/>
                  </a:ext>
                </a:extLst>
              </p:cNvPr>
              <p:cNvSpPr/>
              <p:nvPr/>
            </p:nvSpPr>
            <p:spPr>
              <a:xfrm>
                <a:off x="2402190" y="2231558"/>
                <a:ext cx="1140013" cy="6908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64" name="Connecteur droit avec flèche 63">
                <a:extLst>
                  <a:ext uri="{FF2B5EF4-FFF2-40B4-BE49-F238E27FC236}">
                    <a16:creationId xmlns:a16="http://schemas.microsoft.com/office/drawing/2014/main" id="{80F1E677-D45A-4676-933D-384834C7B68B}"/>
                  </a:ext>
                </a:extLst>
              </p:cNvPr>
              <p:cNvCxnSpPr>
                <a:cxnSpLocks/>
                <a:stCxn id="63" idx="3"/>
                <a:endCxn id="57" idx="1"/>
              </p:cNvCxnSpPr>
              <p:nvPr/>
            </p:nvCxnSpPr>
            <p:spPr>
              <a:xfrm>
                <a:off x="3542203" y="2576982"/>
                <a:ext cx="660237" cy="0"/>
              </a:xfrm>
              <a:prstGeom prst="straightConnector1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Connecteur : en angle 77">
              <a:extLst>
                <a:ext uri="{FF2B5EF4-FFF2-40B4-BE49-F238E27FC236}">
                  <a16:creationId xmlns:a16="http://schemas.microsoft.com/office/drawing/2014/main" id="{933C6CE6-5318-4B8A-9FD6-FD83C80AF0DA}"/>
                </a:ext>
              </a:extLst>
            </p:cNvPr>
            <p:cNvCxnSpPr>
              <a:stCxn id="57" idx="2"/>
              <a:endCxn id="61" idx="2"/>
            </p:cNvCxnSpPr>
            <p:nvPr/>
          </p:nvCxnSpPr>
          <p:spPr>
            <a:xfrm rot="16200000" flipH="1">
              <a:off x="6571435" y="1123418"/>
              <a:ext cx="2524" cy="3600500"/>
            </a:xfrm>
            <a:prstGeom prst="bentConnector3">
              <a:avLst>
                <a:gd name="adj1" fmla="val 9157052"/>
              </a:avLst>
            </a:prstGeom>
            <a:ln w="28575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 : en angle 78">
              <a:extLst>
                <a:ext uri="{FF2B5EF4-FFF2-40B4-BE49-F238E27FC236}">
                  <a16:creationId xmlns:a16="http://schemas.microsoft.com/office/drawing/2014/main" id="{4E2F4C1D-84B3-498E-9D86-2850931F3936}"/>
                </a:ext>
              </a:extLst>
            </p:cNvPr>
            <p:cNvCxnSpPr>
              <a:cxnSpLocks/>
              <a:stCxn id="57" idx="2"/>
              <a:endCxn id="55" idx="2"/>
            </p:cNvCxnSpPr>
            <p:nvPr/>
          </p:nvCxnSpPr>
          <p:spPr>
            <a:xfrm rot="16200000" flipH="1">
              <a:off x="7471560" y="223293"/>
              <a:ext cx="2524" cy="5400750"/>
            </a:xfrm>
            <a:prstGeom prst="bentConnector3">
              <a:avLst>
                <a:gd name="adj1" fmla="val 17865769"/>
              </a:avLst>
            </a:prstGeom>
            <a:ln w="28575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 : en angle 82">
              <a:extLst>
                <a:ext uri="{FF2B5EF4-FFF2-40B4-BE49-F238E27FC236}">
                  <a16:creationId xmlns:a16="http://schemas.microsoft.com/office/drawing/2014/main" id="{84AFDB65-3797-43DC-8696-B71660E2716A}"/>
                </a:ext>
              </a:extLst>
            </p:cNvPr>
            <p:cNvCxnSpPr>
              <a:cxnSpLocks/>
              <a:stCxn id="59" idx="0"/>
              <a:endCxn id="61" idx="0"/>
            </p:cNvCxnSpPr>
            <p:nvPr/>
          </p:nvCxnSpPr>
          <p:spPr>
            <a:xfrm rot="16200000" flipH="1">
              <a:off x="7471560" y="1332695"/>
              <a:ext cx="2524" cy="1800250"/>
            </a:xfrm>
            <a:prstGeom prst="bentConnector3">
              <a:avLst>
                <a:gd name="adj1" fmla="val -9057052"/>
              </a:avLst>
            </a:prstGeom>
            <a:ln w="28575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ZoneTexte 86">
            <a:extLst>
              <a:ext uri="{FF2B5EF4-FFF2-40B4-BE49-F238E27FC236}">
                <a16:creationId xmlns:a16="http://schemas.microsoft.com/office/drawing/2014/main" id="{4BA85AA6-3B82-46BF-9939-34779FCCA3CD}"/>
              </a:ext>
            </a:extLst>
          </p:cNvPr>
          <p:cNvSpPr txBox="1"/>
          <p:nvPr/>
        </p:nvSpPr>
        <p:spPr>
          <a:xfrm>
            <a:off x="476839" y="3933070"/>
            <a:ext cx="986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S: Susceptible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E: </a:t>
            </a:r>
            <a:r>
              <a:rPr lang="fr-FR" dirty="0" err="1"/>
              <a:t>Exposed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I: </a:t>
            </a:r>
            <a:r>
              <a:rPr lang="fr-FR" dirty="0" err="1"/>
              <a:t>Infected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H: </a:t>
            </a:r>
            <a:r>
              <a:rPr lang="fr-FR" dirty="0" err="1"/>
              <a:t>Hospitalized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F: </a:t>
            </a:r>
            <a:r>
              <a:rPr lang="fr-FR" dirty="0" err="1"/>
              <a:t>Traditional</a:t>
            </a:r>
            <a:r>
              <a:rPr lang="fr-FR" dirty="0"/>
              <a:t> </a:t>
            </a:r>
            <a:r>
              <a:rPr lang="fr-FR" dirty="0" err="1"/>
              <a:t>funerals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R: </a:t>
            </a:r>
            <a:r>
              <a:rPr lang="fr-FR" dirty="0" err="1"/>
              <a:t>Removed</a:t>
            </a:r>
            <a:r>
              <a:rPr lang="fr-FR" dirty="0"/>
              <a:t>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recovered</a:t>
            </a:r>
            <a:r>
              <a:rPr lang="fr-FR" dirty="0"/>
              <a:t> or </a:t>
            </a:r>
            <a:r>
              <a:rPr lang="fr-FR" dirty="0" err="1"/>
              <a:t>safely</a:t>
            </a:r>
            <a:r>
              <a:rPr lang="fr-FR" dirty="0"/>
              <a:t> </a:t>
            </a:r>
            <a:r>
              <a:rPr lang="fr-FR" dirty="0" err="1"/>
              <a:t>buried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9CFDC76-2BBF-4F5F-B9FC-7853AFCCD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85" y="1612132"/>
            <a:ext cx="11537950" cy="4210046"/>
          </a:xfrm>
        </p:spPr>
        <p:txBody>
          <a:bodyPr/>
          <a:lstStyle/>
          <a:p>
            <a:r>
              <a:rPr lang="fr-FR" dirty="0"/>
              <a:t>Activity Driven Network (ADN)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15B37A-CD7F-4417-9FD0-E302DAFF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3E50B8-6476-4C20-B54A-EDFF267A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D80C9F-5A1B-4F15-B860-F5BC4B4F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DE7222C-2D0A-4674-A6E7-1E84BC3A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Network </a:t>
            </a:r>
            <a:r>
              <a:rPr lang="fr-FR" dirty="0" err="1"/>
              <a:t>implementation</a:t>
            </a:r>
            <a:r>
              <a:rPr lang="fr-FR" dirty="0"/>
              <a:t> of SEIHFR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6A96FFC-8951-4380-8F45-BA5BFAD8F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9" y="2146263"/>
            <a:ext cx="4845544" cy="409102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1A5B972-E5A8-4CA3-B1B6-B4A044ACBF6E}"/>
              </a:ext>
            </a:extLst>
          </p:cNvPr>
          <p:cNvSpPr txBox="1"/>
          <p:nvPr/>
        </p:nvSpPr>
        <p:spPr>
          <a:xfrm>
            <a:off x="5802719" y="3789050"/>
            <a:ext cx="5544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in the network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associated</a:t>
            </a:r>
            <a:r>
              <a:rPr lang="fr-FR" dirty="0"/>
              <a:t> an </a:t>
            </a:r>
            <a:r>
              <a:rPr lang="fr-FR" dirty="0" err="1"/>
              <a:t>activity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power </a:t>
            </a:r>
            <a:r>
              <a:rPr lang="fr-FR" dirty="0" err="1"/>
              <a:t>law</a:t>
            </a:r>
            <a:r>
              <a:rPr lang="fr-FR" dirty="0"/>
              <a:t>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activity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the </a:t>
            </a:r>
            <a:r>
              <a:rPr lang="fr-FR" dirty="0" err="1"/>
              <a:t>probablity</a:t>
            </a:r>
            <a:r>
              <a:rPr lang="fr-FR" dirty="0"/>
              <a:t> to </a:t>
            </a:r>
            <a:r>
              <a:rPr lang="fr-FR" dirty="0" err="1"/>
              <a:t>become</a:t>
            </a:r>
            <a:r>
              <a:rPr lang="fr-FR" dirty="0"/>
              <a:t> active at </a:t>
            </a:r>
            <a:r>
              <a:rPr lang="fr-FR" dirty="0" err="1"/>
              <a:t>each</a:t>
            </a:r>
            <a:r>
              <a:rPr lang="fr-FR" dirty="0"/>
              <a:t> time </a:t>
            </a:r>
            <a:r>
              <a:rPr lang="fr-FR" dirty="0" err="1"/>
              <a:t>step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becoming</a:t>
            </a:r>
            <a:r>
              <a:rPr lang="fr-FR" dirty="0"/>
              <a:t> active, a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m </a:t>
            </a:r>
            <a:r>
              <a:rPr lang="fr-FR" dirty="0" err="1"/>
              <a:t>edges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 in the network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06377-2BAF-46AB-AA25-2B40E8D6EFC3}"/>
              </a:ext>
            </a:extLst>
          </p:cNvPr>
          <p:cNvSpPr txBox="1"/>
          <p:nvPr/>
        </p:nvSpPr>
        <p:spPr>
          <a:xfrm>
            <a:off x="5802719" y="2852920"/>
            <a:ext cx="554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At </a:t>
            </a:r>
            <a:r>
              <a:rPr lang="fr-FR" dirty="0" err="1"/>
              <a:t>each</a:t>
            </a:r>
            <a:r>
              <a:rPr lang="fr-FR" dirty="0"/>
              <a:t> time </a:t>
            </a:r>
            <a:r>
              <a:rPr lang="fr-FR" dirty="0" err="1"/>
              <a:t>step</a:t>
            </a:r>
            <a:r>
              <a:rPr lang="fr-FR" dirty="0"/>
              <a:t>,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edges</a:t>
            </a:r>
            <a:r>
              <a:rPr lang="fr-FR" dirty="0"/>
              <a:t> are </a:t>
            </a:r>
            <a:r>
              <a:rPr lang="fr-FR" dirty="0" err="1"/>
              <a:t>removed</a:t>
            </a:r>
            <a:r>
              <a:rPr lang="fr-FR" dirty="0"/>
              <a:t> and new </a:t>
            </a:r>
            <a:r>
              <a:rPr lang="fr-FR" dirty="0" err="1"/>
              <a:t>ones</a:t>
            </a:r>
            <a:r>
              <a:rPr lang="fr-FR" dirty="0"/>
              <a:t> are </a:t>
            </a:r>
            <a:r>
              <a:rPr lang="fr-FR" dirty="0" err="1"/>
              <a:t>created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28796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6603F6-C814-48DC-B39D-2D0A9BC7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7E858B-9F9D-40D2-91C2-CF54D823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EA1AF0-A635-4924-8A8C-8D1B4D7B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E647D91-4FAA-410C-B7CE-118CAF1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Network </a:t>
            </a:r>
            <a:r>
              <a:rPr lang="fr-FR" dirty="0" err="1"/>
              <a:t>implementation</a:t>
            </a:r>
            <a:r>
              <a:rPr lang="fr-FR" dirty="0"/>
              <a:t> of SEIHFR</a:t>
            </a:r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id="{6E8DC7F5-02EA-4D69-9773-D2BA6535A70C}"/>
              </a:ext>
            </a:extLst>
          </p:cNvPr>
          <p:cNvSpPr txBox="1">
            <a:spLocks/>
          </p:cNvSpPr>
          <p:nvPr/>
        </p:nvSpPr>
        <p:spPr>
          <a:xfrm>
            <a:off x="264685" y="1612132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Actuation of the states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B644C3E-D4D4-453F-A4A6-CF4221CF97B1}"/>
              </a:ext>
            </a:extLst>
          </p:cNvPr>
          <p:cNvGrpSpPr/>
          <p:nvPr/>
        </p:nvGrpSpPr>
        <p:grpSpPr>
          <a:xfrm>
            <a:off x="376661" y="2552580"/>
            <a:ext cx="1881229" cy="1916670"/>
            <a:chOff x="323850" y="2436597"/>
            <a:chExt cx="1881229" cy="191667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C0E5D36-60D5-497F-8725-4C7067E5E68B}"/>
                </a:ext>
              </a:extLst>
            </p:cNvPr>
            <p:cNvGrpSpPr/>
            <p:nvPr/>
          </p:nvGrpSpPr>
          <p:grpSpPr>
            <a:xfrm>
              <a:off x="426991" y="2436597"/>
              <a:ext cx="1481728" cy="1460583"/>
              <a:chOff x="426991" y="2436597"/>
              <a:chExt cx="1481728" cy="1460583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DAB87797-9D0A-4390-8696-F20088EFCEE1}"/>
                  </a:ext>
                </a:extLst>
              </p:cNvPr>
              <p:cNvGrpSpPr/>
              <p:nvPr/>
            </p:nvGrpSpPr>
            <p:grpSpPr>
              <a:xfrm>
                <a:off x="620859" y="2636890"/>
                <a:ext cx="1287860" cy="1260290"/>
                <a:chOff x="620859" y="2636890"/>
                <a:chExt cx="1287860" cy="1260290"/>
              </a:xfrm>
            </p:grpSpPr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4B55F7E7-918E-47D5-9068-D134B300479D}"/>
                    </a:ext>
                  </a:extLst>
                </p:cNvPr>
                <p:cNvSpPr/>
                <p:nvPr/>
              </p:nvSpPr>
              <p:spPr>
                <a:xfrm>
                  <a:off x="1084764" y="263689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A105BE9B-EDB0-4362-8792-639E6DF71CD5}"/>
                    </a:ext>
                  </a:extLst>
                </p:cNvPr>
                <p:cNvSpPr/>
                <p:nvPr/>
              </p:nvSpPr>
              <p:spPr>
                <a:xfrm>
                  <a:off x="62085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2" name="Ellipse 11">
                  <a:extLst>
                    <a:ext uri="{FF2B5EF4-FFF2-40B4-BE49-F238E27FC236}">
                      <a16:creationId xmlns:a16="http://schemas.microsoft.com/office/drawing/2014/main" id="{EFA865FC-3905-4C90-9023-F7B32AC84497}"/>
                    </a:ext>
                  </a:extLst>
                </p:cNvPr>
                <p:cNvSpPr/>
                <p:nvPr/>
              </p:nvSpPr>
              <p:spPr>
                <a:xfrm>
                  <a:off x="1422096" y="3537130"/>
                  <a:ext cx="360050" cy="36005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02FA7D2F-45E5-4F26-A09E-31DDD6A3AA4A}"/>
                    </a:ext>
                  </a:extLst>
                </p:cNvPr>
                <p:cNvSpPr/>
                <p:nvPr/>
              </p:nvSpPr>
              <p:spPr>
                <a:xfrm>
                  <a:off x="154866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C049CAA6-9475-410F-9789-4DFAD103D8CB}"/>
                    </a:ext>
                  </a:extLst>
                </p:cNvPr>
                <p:cNvSpPr/>
                <p:nvPr/>
              </p:nvSpPr>
              <p:spPr>
                <a:xfrm>
                  <a:off x="800884" y="353713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827E14D-A624-4D43-B1C5-D23AB5DAC217}"/>
                  </a:ext>
                </a:extLst>
              </p:cNvPr>
              <p:cNvSpPr txBox="1"/>
              <p:nvPr/>
            </p:nvSpPr>
            <p:spPr>
              <a:xfrm>
                <a:off x="925634" y="2436597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1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0E775AC-F2E6-42AC-AFC4-E5C61ACF237D}"/>
                  </a:ext>
                </a:extLst>
              </p:cNvPr>
              <p:cNvSpPr txBox="1"/>
              <p:nvPr/>
            </p:nvSpPr>
            <p:spPr>
              <a:xfrm>
                <a:off x="426991" y="2850746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2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B7F490EB-3D44-4E96-B02F-5D7C61F64E56}"/>
                  </a:ext>
                </a:extLst>
              </p:cNvPr>
              <p:cNvSpPr txBox="1"/>
              <p:nvPr/>
            </p:nvSpPr>
            <p:spPr>
              <a:xfrm>
                <a:off x="1422888" y="281781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5</a:t>
                </a:r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0C9F65B9-33A0-4674-B10A-AA10AD120E82}"/>
                  </a:ext>
                </a:extLst>
              </p:cNvPr>
              <p:cNvSpPr txBox="1"/>
              <p:nvPr/>
            </p:nvSpPr>
            <p:spPr>
              <a:xfrm>
                <a:off x="616356" y="344807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3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140F54C-1B95-4B11-97F4-DABBED4410DB}"/>
                  </a:ext>
                </a:extLst>
              </p:cNvPr>
              <p:cNvSpPr txBox="1"/>
              <p:nvPr/>
            </p:nvSpPr>
            <p:spPr>
              <a:xfrm>
                <a:off x="1242863" y="3423864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4</a:t>
                </a:r>
              </a:p>
            </p:txBody>
          </p:sp>
        </p:grp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F603020-1254-43E1-93A8-58E7E059EE8D}"/>
                </a:ext>
              </a:extLst>
            </p:cNvPr>
            <p:cNvSpPr txBox="1"/>
            <p:nvPr/>
          </p:nvSpPr>
          <p:spPr>
            <a:xfrm>
              <a:off x="323850" y="4014713"/>
              <a:ext cx="18812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a) Start of </a:t>
              </a:r>
              <a:r>
                <a:rPr lang="fr-FR" sz="1600" dirty="0" err="1"/>
                <a:t>iteration</a:t>
              </a:r>
              <a:endParaRPr lang="fr-FR" sz="1600" dirty="0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98BC6B9A-55E4-46B4-BB45-DDF3DEAAA95F}"/>
              </a:ext>
            </a:extLst>
          </p:cNvPr>
          <p:cNvGrpSpPr/>
          <p:nvPr/>
        </p:nvGrpSpPr>
        <p:grpSpPr>
          <a:xfrm>
            <a:off x="2529290" y="2502037"/>
            <a:ext cx="1957115" cy="2151750"/>
            <a:chOff x="2264244" y="2448813"/>
            <a:chExt cx="1957115" cy="215175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7CB3B26-73AE-468F-8A67-E170EADA86EA}"/>
                </a:ext>
              </a:extLst>
            </p:cNvPr>
            <p:cNvGrpSpPr/>
            <p:nvPr/>
          </p:nvGrpSpPr>
          <p:grpSpPr>
            <a:xfrm>
              <a:off x="2418785" y="2448813"/>
              <a:ext cx="1481728" cy="1460583"/>
              <a:chOff x="426991" y="2436597"/>
              <a:chExt cx="1481728" cy="146058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FB8E71B9-5CD2-4489-A4C4-FE96BCABD1A9}"/>
                  </a:ext>
                </a:extLst>
              </p:cNvPr>
              <p:cNvGrpSpPr/>
              <p:nvPr/>
            </p:nvGrpSpPr>
            <p:grpSpPr>
              <a:xfrm>
                <a:off x="620859" y="2636890"/>
                <a:ext cx="1287860" cy="1260290"/>
                <a:chOff x="620859" y="2636890"/>
                <a:chExt cx="1287860" cy="1260290"/>
              </a:xfrm>
            </p:grpSpPr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4F2567AD-C4ED-4182-B331-E6CEF62122FF}"/>
                    </a:ext>
                  </a:extLst>
                </p:cNvPr>
                <p:cNvSpPr/>
                <p:nvPr/>
              </p:nvSpPr>
              <p:spPr>
                <a:xfrm>
                  <a:off x="1084764" y="263689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402403FF-62B4-4856-BE77-68301B1C6203}"/>
                    </a:ext>
                  </a:extLst>
                </p:cNvPr>
                <p:cNvSpPr/>
                <p:nvPr/>
              </p:nvSpPr>
              <p:spPr>
                <a:xfrm>
                  <a:off x="62085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56BD009-1220-433A-8E9F-96069A9B81CB}"/>
                    </a:ext>
                  </a:extLst>
                </p:cNvPr>
                <p:cNvSpPr/>
                <p:nvPr/>
              </p:nvSpPr>
              <p:spPr>
                <a:xfrm>
                  <a:off x="1422096" y="3537130"/>
                  <a:ext cx="360050" cy="36005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7A7D0B8F-87CC-4093-B85F-9284BF8F6119}"/>
                    </a:ext>
                  </a:extLst>
                </p:cNvPr>
                <p:cNvSpPr/>
                <p:nvPr/>
              </p:nvSpPr>
              <p:spPr>
                <a:xfrm>
                  <a:off x="154866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2E25C255-A16A-4FE8-B0E8-1179A741E980}"/>
                    </a:ext>
                  </a:extLst>
                </p:cNvPr>
                <p:cNvSpPr/>
                <p:nvPr/>
              </p:nvSpPr>
              <p:spPr>
                <a:xfrm>
                  <a:off x="800884" y="353713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BA08EE5-28D8-44D3-B12C-A1086C49D173}"/>
                  </a:ext>
                </a:extLst>
              </p:cNvPr>
              <p:cNvSpPr txBox="1"/>
              <p:nvPr/>
            </p:nvSpPr>
            <p:spPr>
              <a:xfrm>
                <a:off x="925634" y="2436597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1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63C57EE-2B47-4BFB-A13D-F2FC7E83D385}"/>
                  </a:ext>
                </a:extLst>
              </p:cNvPr>
              <p:cNvSpPr txBox="1"/>
              <p:nvPr/>
            </p:nvSpPr>
            <p:spPr>
              <a:xfrm>
                <a:off x="426991" y="2850746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2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29A7323-738F-4F75-BFC3-0CBE31A66537}"/>
                  </a:ext>
                </a:extLst>
              </p:cNvPr>
              <p:cNvSpPr txBox="1"/>
              <p:nvPr/>
            </p:nvSpPr>
            <p:spPr>
              <a:xfrm>
                <a:off x="1422888" y="281781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5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8A6B9FC-CA71-48CA-BE0E-6F849052FCAB}"/>
                  </a:ext>
                </a:extLst>
              </p:cNvPr>
              <p:cNvSpPr txBox="1"/>
              <p:nvPr/>
            </p:nvSpPr>
            <p:spPr>
              <a:xfrm>
                <a:off x="616356" y="344807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3</a:t>
                </a: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4AC1AF4-9197-40CF-8C27-5B92A759134C}"/>
                  </a:ext>
                </a:extLst>
              </p:cNvPr>
              <p:cNvSpPr txBox="1"/>
              <p:nvPr/>
            </p:nvSpPr>
            <p:spPr>
              <a:xfrm>
                <a:off x="1242863" y="3423864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4</a:t>
                </a:r>
              </a:p>
            </p:txBody>
          </p:sp>
        </p:grp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0B8F4436-F231-425E-B90E-9FE704273B5C}"/>
                </a:ext>
              </a:extLst>
            </p:cNvPr>
            <p:cNvCxnSpPr>
              <a:stCxn id="41" idx="6"/>
              <a:endCxn id="39" idx="2"/>
            </p:cNvCxnSpPr>
            <p:nvPr/>
          </p:nvCxnSpPr>
          <p:spPr>
            <a:xfrm>
              <a:off x="3152728" y="3729371"/>
              <a:ext cx="261162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EFD9470E-88D2-4D0C-B0B8-19F4F59D62B5}"/>
                </a:ext>
              </a:extLst>
            </p:cNvPr>
            <p:cNvCxnSpPr>
              <a:cxnSpLocks/>
              <a:stCxn id="39" idx="0"/>
              <a:endCxn id="37" idx="5"/>
            </p:cNvCxnSpPr>
            <p:nvPr/>
          </p:nvCxnSpPr>
          <p:spPr>
            <a:xfrm flipH="1" flipV="1">
              <a:off x="3383880" y="2956428"/>
              <a:ext cx="210035" cy="592918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E31CE407-A268-42EB-B011-F2A5DC974380}"/>
                </a:ext>
              </a:extLst>
            </p:cNvPr>
            <p:cNvSpPr txBox="1"/>
            <p:nvPr/>
          </p:nvSpPr>
          <p:spPr>
            <a:xfrm>
              <a:off x="2264244" y="4015788"/>
              <a:ext cx="1957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b) Node 4 </a:t>
              </a:r>
              <a:r>
                <a:rPr lang="fr-FR" sz="1600" dirty="0" err="1"/>
                <a:t>becomes</a:t>
              </a:r>
              <a:r>
                <a:rPr lang="fr-FR" sz="1600" dirty="0"/>
                <a:t> active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AF6A074-ACC3-4E1F-A65E-B2B9A0AF1CD0}"/>
              </a:ext>
            </a:extLst>
          </p:cNvPr>
          <p:cNvGrpSpPr/>
          <p:nvPr/>
        </p:nvGrpSpPr>
        <p:grpSpPr>
          <a:xfrm>
            <a:off x="4585396" y="2502037"/>
            <a:ext cx="1957115" cy="2151750"/>
            <a:chOff x="2264244" y="2448813"/>
            <a:chExt cx="1957115" cy="2151750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26B01A1B-69CD-43BD-87B6-54554D6F80F1}"/>
                </a:ext>
              </a:extLst>
            </p:cNvPr>
            <p:cNvGrpSpPr/>
            <p:nvPr/>
          </p:nvGrpSpPr>
          <p:grpSpPr>
            <a:xfrm>
              <a:off x="2418785" y="2448813"/>
              <a:ext cx="1481728" cy="1460583"/>
              <a:chOff x="426991" y="2436597"/>
              <a:chExt cx="1481728" cy="1460583"/>
            </a:xfrm>
          </p:grpSpPr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57C906F7-61BB-4F94-A1C1-A27F47CC7448}"/>
                  </a:ext>
                </a:extLst>
              </p:cNvPr>
              <p:cNvGrpSpPr/>
              <p:nvPr/>
            </p:nvGrpSpPr>
            <p:grpSpPr>
              <a:xfrm>
                <a:off x="620859" y="2636890"/>
                <a:ext cx="1287860" cy="1260290"/>
                <a:chOff x="620859" y="2636890"/>
                <a:chExt cx="1287860" cy="1260290"/>
              </a:xfrm>
            </p:grpSpPr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74F885B7-C49A-4DD4-9272-06712A06ABC2}"/>
                    </a:ext>
                  </a:extLst>
                </p:cNvPr>
                <p:cNvSpPr/>
                <p:nvPr/>
              </p:nvSpPr>
              <p:spPr>
                <a:xfrm>
                  <a:off x="1084764" y="2636890"/>
                  <a:ext cx="360050" cy="3600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B4FEF6FC-0E87-42A9-B269-186CB6A42572}"/>
                    </a:ext>
                  </a:extLst>
                </p:cNvPr>
                <p:cNvSpPr/>
                <p:nvPr/>
              </p:nvSpPr>
              <p:spPr>
                <a:xfrm>
                  <a:off x="62085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AFA1DA91-7A3C-4D35-A2F3-DC21B5C99650}"/>
                    </a:ext>
                  </a:extLst>
                </p:cNvPr>
                <p:cNvSpPr/>
                <p:nvPr/>
              </p:nvSpPr>
              <p:spPr>
                <a:xfrm>
                  <a:off x="1422096" y="3537130"/>
                  <a:ext cx="360050" cy="36005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8AE92CA1-B8A6-4EE1-A120-3D1755F911BB}"/>
                    </a:ext>
                  </a:extLst>
                </p:cNvPr>
                <p:cNvSpPr/>
                <p:nvPr/>
              </p:nvSpPr>
              <p:spPr>
                <a:xfrm>
                  <a:off x="154866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5FB26068-56DF-40B6-849C-A7263A4FDEDA}"/>
                    </a:ext>
                  </a:extLst>
                </p:cNvPr>
                <p:cNvSpPr/>
                <p:nvPr/>
              </p:nvSpPr>
              <p:spPr>
                <a:xfrm>
                  <a:off x="800884" y="353713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C13F0871-BD3D-4726-833F-4A896CF3542B}"/>
                  </a:ext>
                </a:extLst>
              </p:cNvPr>
              <p:cNvSpPr txBox="1"/>
              <p:nvPr/>
            </p:nvSpPr>
            <p:spPr>
              <a:xfrm>
                <a:off x="925634" y="2436597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1</a:t>
                </a:r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18DBE070-4C80-4FAC-9CBD-4234C544AE35}"/>
                  </a:ext>
                </a:extLst>
              </p:cNvPr>
              <p:cNvSpPr txBox="1"/>
              <p:nvPr/>
            </p:nvSpPr>
            <p:spPr>
              <a:xfrm>
                <a:off x="426991" y="2850746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2</a:t>
                </a:r>
              </a:p>
            </p:txBody>
          </p: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C7CC5289-C28F-4B91-9E14-256F0BC3D218}"/>
                  </a:ext>
                </a:extLst>
              </p:cNvPr>
              <p:cNvSpPr txBox="1"/>
              <p:nvPr/>
            </p:nvSpPr>
            <p:spPr>
              <a:xfrm>
                <a:off x="1422888" y="281781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5</a:t>
                </a:r>
              </a:p>
            </p:txBody>
          </p: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2D41882E-467B-4B37-986B-584E1DF7A7E8}"/>
                  </a:ext>
                </a:extLst>
              </p:cNvPr>
              <p:cNvSpPr txBox="1"/>
              <p:nvPr/>
            </p:nvSpPr>
            <p:spPr>
              <a:xfrm>
                <a:off x="616356" y="344807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3</a:t>
                </a:r>
              </a:p>
            </p:txBody>
          </p: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C57C63C3-ABA4-4833-BA89-5F7C58EBADC8}"/>
                  </a:ext>
                </a:extLst>
              </p:cNvPr>
              <p:cNvSpPr txBox="1"/>
              <p:nvPr/>
            </p:nvSpPr>
            <p:spPr>
              <a:xfrm>
                <a:off x="1242863" y="3423864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4</a:t>
                </a:r>
              </a:p>
            </p:txBody>
          </p:sp>
        </p:grp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1B61DA23-F2EB-4974-9775-76A8BDC967DC}"/>
                </a:ext>
              </a:extLst>
            </p:cNvPr>
            <p:cNvCxnSpPr>
              <a:stCxn id="82" idx="6"/>
              <a:endCxn id="80" idx="2"/>
            </p:cNvCxnSpPr>
            <p:nvPr/>
          </p:nvCxnSpPr>
          <p:spPr>
            <a:xfrm>
              <a:off x="3152728" y="3729371"/>
              <a:ext cx="261162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A307CE1F-15C4-4BF1-8F29-5A6E34D47EED}"/>
                </a:ext>
              </a:extLst>
            </p:cNvPr>
            <p:cNvCxnSpPr>
              <a:cxnSpLocks/>
              <a:stCxn id="80" idx="0"/>
              <a:endCxn id="78" idx="5"/>
            </p:cNvCxnSpPr>
            <p:nvPr/>
          </p:nvCxnSpPr>
          <p:spPr>
            <a:xfrm flipH="1" flipV="1">
              <a:off x="3383880" y="2956428"/>
              <a:ext cx="210035" cy="592918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D1ED4DA-47FD-4028-A602-4BA835F52117}"/>
                </a:ext>
              </a:extLst>
            </p:cNvPr>
            <p:cNvSpPr txBox="1"/>
            <p:nvPr/>
          </p:nvSpPr>
          <p:spPr>
            <a:xfrm>
              <a:off x="2264244" y="4015788"/>
              <a:ext cx="1957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c) Node 1 </a:t>
              </a:r>
              <a:r>
                <a:rPr lang="fr-FR" sz="1600" dirty="0" err="1"/>
                <a:t>becomes</a:t>
              </a:r>
              <a:r>
                <a:rPr lang="fr-FR" sz="1600" dirty="0"/>
                <a:t> </a:t>
              </a:r>
              <a:r>
                <a:rPr lang="fr-FR" sz="1600" dirty="0" err="1"/>
                <a:t>Exposed</a:t>
              </a:r>
              <a:endParaRPr lang="fr-FR" sz="1600" dirty="0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25A43680-3149-438A-923A-A702A8FCE937}"/>
              </a:ext>
            </a:extLst>
          </p:cNvPr>
          <p:cNvGrpSpPr/>
          <p:nvPr/>
        </p:nvGrpSpPr>
        <p:grpSpPr>
          <a:xfrm>
            <a:off x="6721744" y="2488186"/>
            <a:ext cx="1957115" cy="2151750"/>
            <a:chOff x="2264244" y="2448813"/>
            <a:chExt cx="1957115" cy="2151750"/>
          </a:xfrm>
        </p:grpSpPr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45AD5074-803D-41F6-969D-B223BA821849}"/>
                </a:ext>
              </a:extLst>
            </p:cNvPr>
            <p:cNvGrpSpPr/>
            <p:nvPr/>
          </p:nvGrpSpPr>
          <p:grpSpPr>
            <a:xfrm>
              <a:off x="2418785" y="2448813"/>
              <a:ext cx="1481728" cy="1460583"/>
              <a:chOff x="426991" y="2436597"/>
              <a:chExt cx="1481728" cy="1460583"/>
            </a:xfrm>
          </p:grpSpPr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B66E9060-3D1D-4817-8AF8-B2BA48B63B67}"/>
                  </a:ext>
                </a:extLst>
              </p:cNvPr>
              <p:cNvGrpSpPr/>
              <p:nvPr/>
            </p:nvGrpSpPr>
            <p:grpSpPr>
              <a:xfrm>
                <a:off x="620859" y="2636890"/>
                <a:ext cx="1287860" cy="1260290"/>
                <a:chOff x="620859" y="2636890"/>
                <a:chExt cx="1287860" cy="1260290"/>
              </a:xfrm>
            </p:grpSpPr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55139EE7-6DA2-4DAF-ABDB-E04DB902370E}"/>
                    </a:ext>
                  </a:extLst>
                </p:cNvPr>
                <p:cNvSpPr/>
                <p:nvPr/>
              </p:nvSpPr>
              <p:spPr>
                <a:xfrm>
                  <a:off x="1084764" y="2636890"/>
                  <a:ext cx="360050" cy="3600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95" name="Ellipse 94">
                  <a:extLst>
                    <a:ext uri="{FF2B5EF4-FFF2-40B4-BE49-F238E27FC236}">
                      <a16:creationId xmlns:a16="http://schemas.microsoft.com/office/drawing/2014/main" id="{FB894156-3AE4-4974-BCC5-2E0E46FD6540}"/>
                    </a:ext>
                  </a:extLst>
                </p:cNvPr>
                <p:cNvSpPr/>
                <p:nvPr/>
              </p:nvSpPr>
              <p:spPr>
                <a:xfrm>
                  <a:off x="62085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A4DAFE3C-8244-431E-BF1C-B3AFAF811235}"/>
                    </a:ext>
                  </a:extLst>
                </p:cNvPr>
                <p:cNvSpPr/>
                <p:nvPr/>
              </p:nvSpPr>
              <p:spPr>
                <a:xfrm>
                  <a:off x="1422096" y="3537130"/>
                  <a:ext cx="360050" cy="36005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68DECEDF-949B-4638-BF2C-2A9F18CB48FB}"/>
                    </a:ext>
                  </a:extLst>
                </p:cNvPr>
                <p:cNvSpPr/>
                <p:nvPr/>
              </p:nvSpPr>
              <p:spPr>
                <a:xfrm>
                  <a:off x="154866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6D3A91F0-6160-4731-B445-6C55137FDFE4}"/>
                    </a:ext>
                  </a:extLst>
                </p:cNvPr>
                <p:cNvSpPr/>
                <p:nvPr/>
              </p:nvSpPr>
              <p:spPr>
                <a:xfrm>
                  <a:off x="800884" y="353713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06305D87-D029-4DE2-96D0-D9DEDA27ED80}"/>
                  </a:ext>
                </a:extLst>
              </p:cNvPr>
              <p:cNvSpPr txBox="1"/>
              <p:nvPr/>
            </p:nvSpPr>
            <p:spPr>
              <a:xfrm>
                <a:off x="925634" y="2436597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1</a:t>
                </a:r>
              </a:p>
            </p:txBody>
          </p:sp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C11D6F2D-6128-43A3-B409-5C362EF69CBA}"/>
                  </a:ext>
                </a:extLst>
              </p:cNvPr>
              <p:cNvSpPr txBox="1"/>
              <p:nvPr/>
            </p:nvSpPr>
            <p:spPr>
              <a:xfrm>
                <a:off x="426991" y="2850746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2</a:t>
                </a:r>
              </a:p>
            </p:txBody>
          </p:sp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9AF995DF-22E9-4D94-AFB0-BFBCF66DE7A0}"/>
                  </a:ext>
                </a:extLst>
              </p:cNvPr>
              <p:cNvSpPr txBox="1"/>
              <p:nvPr/>
            </p:nvSpPr>
            <p:spPr>
              <a:xfrm>
                <a:off x="1422888" y="281781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5</a:t>
                </a:r>
              </a:p>
            </p:txBody>
          </p:sp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76A9690-4BFB-44F5-85EC-544E2531E337}"/>
                  </a:ext>
                </a:extLst>
              </p:cNvPr>
              <p:cNvSpPr txBox="1"/>
              <p:nvPr/>
            </p:nvSpPr>
            <p:spPr>
              <a:xfrm>
                <a:off x="616356" y="344807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3</a:t>
                </a:r>
              </a:p>
            </p:txBody>
          </p: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1002E3C3-2588-4F5E-A592-88320BA95D96}"/>
                  </a:ext>
                </a:extLst>
              </p:cNvPr>
              <p:cNvSpPr txBox="1"/>
              <p:nvPr/>
            </p:nvSpPr>
            <p:spPr>
              <a:xfrm>
                <a:off x="1242863" y="3423864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4</a:t>
                </a:r>
              </a:p>
            </p:txBody>
          </p:sp>
        </p:grp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5199CE2D-0DEB-4373-B480-26FC2960286F}"/>
                </a:ext>
              </a:extLst>
            </p:cNvPr>
            <p:cNvSpPr txBox="1"/>
            <p:nvPr/>
          </p:nvSpPr>
          <p:spPr>
            <a:xfrm>
              <a:off x="2264244" y="4015788"/>
              <a:ext cx="1957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d) Node 4 </a:t>
              </a:r>
              <a:r>
                <a:rPr lang="fr-FR" sz="1600" dirty="0" err="1"/>
                <a:t>becomes</a:t>
              </a:r>
              <a:r>
                <a:rPr lang="fr-FR" sz="1600" dirty="0"/>
                <a:t> </a:t>
              </a:r>
              <a:r>
                <a:rPr lang="fr-FR" sz="1600" dirty="0" err="1"/>
                <a:t>Recovered</a:t>
              </a:r>
              <a:endParaRPr lang="fr-FR" sz="1600" dirty="0"/>
            </a:p>
          </p:txBody>
        </p: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90D9991A-CEAE-4DBC-AB78-87EA5FE12C10}"/>
              </a:ext>
            </a:extLst>
          </p:cNvPr>
          <p:cNvCxnSpPr>
            <a:cxnSpLocks/>
            <a:stCxn id="98" idx="6"/>
            <a:endCxn id="96" idx="2"/>
          </p:cNvCxnSpPr>
          <p:nvPr/>
        </p:nvCxnSpPr>
        <p:spPr>
          <a:xfrm>
            <a:off x="7610228" y="3768744"/>
            <a:ext cx="261162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A0EDB513-0087-4761-B174-B370B996DE4F}"/>
              </a:ext>
            </a:extLst>
          </p:cNvPr>
          <p:cNvCxnSpPr>
            <a:cxnSpLocks/>
            <a:stCxn id="96" idx="0"/>
            <a:endCxn id="94" idx="5"/>
          </p:cNvCxnSpPr>
          <p:nvPr/>
        </p:nvCxnSpPr>
        <p:spPr>
          <a:xfrm flipH="1" flipV="1">
            <a:off x="7841380" y="2995801"/>
            <a:ext cx="210035" cy="592918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BB7EC656-51AB-4082-A253-8C381670D231}"/>
              </a:ext>
            </a:extLst>
          </p:cNvPr>
          <p:cNvGrpSpPr/>
          <p:nvPr/>
        </p:nvGrpSpPr>
        <p:grpSpPr>
          <a:xfrm>
            <a:off x="8883281" y="2488186"/>
            <a:ext cx="2207642" cy="1905529"/>
            <a:chOff x="2220848" y="2448813"/>
            <a:chExt cx="2207642" cy="1905529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FD0CF2C3-B546-487F-B9C0-D5B963008158}"/>
                </a:ext>
              </a:extLst>
            </p:cNvPr>
            <p:cNvGrpSpPr/>
            <p:nvPr/>
          </p:nvGrpSpPr>
          <p:grpSpPr>
            <a:xfrm>
              <a:off x="2418785" y="2448813"/>
              <a:ext cx="1481728" cy="1460583"/>
              <a:chOff x="426991" y="2436597"/>
              <a:chExt cx="1481728" cy="1460583"/>
            </a:xfrm>
          </p:grpSpPr>
          <p:grpSp>
            <p:nvGrpSpPr>
              <p:cNvPr id="110" name="Groupe 109">
                <a:extLst>
                  <a:ext uri="{FF2B5EF4-FFF2-40B4-BE49-F238E27FC236}">
                    <a16:creationId xmlns:a16="http://schemas.microsoft.com/office/drawing/2014/main" id="{55B00437-1D8A-425B-BAB8-1B6902F6DBCE}"/>
                  </a:ext>
                </a:extLst>
              </p:cNvPr>
              <p:cNvGrpSpPr/>
              <p:nvPr/>
            </p:nvGrpSpPr>
            <p:grpSpPr>
              <a:xfrm>
                <a:off x="620859" y="2636890"/>
                <a:ext cx="1287860" cy="1260290"/>
                <a:chOff x="620859" y="2636890"/>
                <a:chExt cx="1287860" cy="1260290"/>
              </a:xfrm>
            </p:grpSpPr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A0B17C89-844C-4708-8C3B-D6F5EC6B573B}"/>
                    </a:ext>
                  </a:extLst>
                </p:cNvPr>
                <p:cNvSpPr/>
                <p:nvPr/>
              </p:nvSpPr>
              <p:spPr>
                <a:xfrm>
                  <a:off x="1084764" y="2636890"/>
                  <a:ext cx="360050" cy="3600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17" name="Ellipse 116">
                  <a:extLst>
                    <a:ext uri="{FF2B5EF4-FFF2-40B4-BE49-F238E27FC236}">
                      <a16:creationId xmlns:a16="http://schemas.microsoft.com/office/drawing/2014/main" id="{2CAEB2FB-99FE-439D-8334-12D36081540E}"/>
                    </a:ext>
                  </a:extLst>
                </p:cNvPr>
                <p:cNvSpPr/>
                <p:nvPr/>
              </p:nvSpPr>
              <p:spPr>
                <a:xfrm>
                  <a:off x="62085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5E225AF3-5BC7-4BDD-A189-E73217AD2A31}"/>
                    </a:ext>
                  </a:extLst>
                </p:cNvPr>
                <p:cNvSpPr/>
                <p:nvPr/>
              </p:nvSpPr>
              <p:spPr>
                <a:xfrm>
                  <a:off x="1422096" y="3537130"/>
                  <a:ext cx="360050" cy="36005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5E6F6A95-0A9C-4FA3-B4F4-966A09F1D00E}"/>
                    </a:ext>
                  </a:extLst>
                </p:cNvPr>
                <p:cNvSpPr/>
                <p:nvPr/>
              </p:nvSpPr>
              <p:spPr>
                <a:xfrm>
                  <a:off x="1548669" y="299908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20" name="Ellipse 119">
                  <a:extLst>
                    <a:ext uri="{FF2B5EF4-FFF2-40B4-BE49-F238E27FC236}">
                      <a16:creationId xmlns:a16="http://schemas.microsoft.com/office/drawing/2014/main" id="{406499F3-D3A4-4668-8B3E-45D359DCDCEB}"/>
                    </a:ext>
                  </a:extLst>
                </p:cNvPr>
                <p:cNvSpPr/>
                <p:nvPr/>
              </p:nvSpPr>
              <p:spPr>
                <a:xfrm>
                  <a:off x="800884" y="3537130"/>
                  <a:ext cx="360050" cy="3600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D1185068-7FC1-4EB5-BB5F-E0CA6EB3DE80}"/>
                  </a:ext>
                </a:extLst>
              </p:cNvPr>
              <p:cNvSpPr txBox="1"/>
              <p:nvPr/>
            </p:nvSpPr>
            <p:spPr>
              <a:xfrm>
                <a:off x="925634" y="2436597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1</a:t>
                </a:r>
              </a:p>
            </p:txBody>
          </p:sp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6ABC6738-4256-438D-BBBF-3DD33EBBBF4E}"/>
                  </a:ext>
                </a:extLst>
              </p:cNvPr>
              <p:cNvSpPr txBox="1"/>
              <p:nvPr/>
            </p:nvSpPr>
            <p:spPr>
              <a:xfrm>
                <a:off x="426991" y="2850746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2</a:t>
                </a: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3427F85-7600-4502-898C-5EB3A9B76920}"/>
                  </a:ext>
                </a:extLst>
              </p:cNvPr>
              <p:cNvSpPr txBox="1"/>
              <p:nvPr/>
            </p:nvSpPr>
            <p:spPr>
              <a:xfrm>
                <a:off x="1422888" y="281781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5</a:t>
                </a:r>
              </a:p>
            </p:txBody>
          </p:sp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5D290F0-CF86-4928-B7D1-FC42255119D9}"/>
                  </a:ext>
                </a:extLst>
              </p:cNvPr>
              <p:cNvSpPr txBox="1"/>
              <p:nvPr/>
            </p:nvSpPr>
            <p:spPr>
              <a:xfrm>
                <a:off x="616356" y="3448078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3</a:t>
                </a:r>
              </a:p>
            </p:txBody>
          </p:sp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3A0DFED2-6D8D-4995-89C3-596F130BF184}"/>
                  </a:ext>
                </a:extLst>
              </p:cNvPr>
              <p:cNvSpPr txBox="1"/>
              <p:nvPr/>
            </p:nvSpPr>
            <p:spPr>
              <a:xfrm>
                <a:off x="1242863" y="3423864"/>
                <a:ext cx="18002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4</a:t>
                </a:r>
              </a:p>
            </p:txBody>
          </p:sp>
        </p:grp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1F6E5542-45F4-4F40-A501-DDCF75CD9454}"/>
                </a:ext>
              </a:extLst>
            </p:cNvPr>
            <p:cNvSpPr txBox="1"/>
            <p:nvPr/>
          </p:nvSpPr>
          <p:spPr>
            <a:xfrm>
              <a:off x="2220848" y="4015788"/>
              <a:ext cx="2207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e) </a:t>
              </a:r>
              <a:r>
                <a:rPr lang="fr-FR" sz="1600" dirty="0" err="1"/>
                <a:t>Edges</a:t>
              </a:r>
              <a:r>
                <a:rPr lang="fr-FR" sz="1600" dirty="0"/>
                <a:t> are </a:t>
              </a:r>
              <a:r>
                <a:rPr lang="fr-FR" sz="1600" dirty="0" err="1"/>
                <a:t>removed</a:t>
              </a:r>
              <a:endParaRPr lang="fr-FR" sz="1600" dirty="0"/>
            </a:p>
          </p:txBody>
        </p:sp>
      </p:grp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48E9E4A-27DB-43A5-A434-0DAE49578285}"/>
              </a:ext>
            </a:extLst>
          </p:cNvPr>
          <p:cNvSpPr txBox="1"/>
          <p:nvPr/>
        </p:nvSpPr>
        <p:spPr>
          <a:xfrm>
            <a:off x="479802" y="5085230"/>
            <a:ext cx="941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Virus </a:t>
            </a:r>
            <a:r>
              <a:rPr lang="fr-FR" dirty="0" err="1"/>
              <a:t>spreading</a:t>
            </a:r>
            <a:r>
              <a:rPr lang="fr-FR" dirty="0"/>
              <a:t> can come </a:t>
            </a:r>
            <a:r>
              <a:rPr lang="fr-FR" dirty="0" err="1"/>
              <a:t>from</a:t>
            </a:r>
            <a:r>
              <a:rPr lang="fr-FR" dirty="0"/>
              <a:t> contact </a:t>
            </a:r>
            <a:r>
              <a:rPr lang="fr-FR" dirty="0" err="1"/>
              <a:t>with</a:t>
            </a:r>
            <a:r>
              <a:rPr lang="fr-FR" dirty="0"/>
              <a:t> I, H and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Probabilities</a:t>
            </a:r>
            <a:r>
              <a:rPr lang="fr-FR" dirty="0"/>
              <a:t> of infection and rates of transition are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literature</a:t>
            </a:r>
            <a:r>
              <a:rPr lang="fr-FR" dirty="0"/>
              <a:t> [1]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61C821CA-4C49-4F51-B330-FF8B03EAE1AF}"/>
              </a:ext>
            </a:extLst>
          </p:cNvPr>
          <p:cNvSpPr txBox="1"/>
          <p:nvPr/>
        </p:nvSpPr>
        <p:spPr>
          <a:xfrm>
            <a:off x="234911" y="6009406"/>
            <a:ext cx="1104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[1] </a:t>
            </a:r>
            <a:r>
              <a:rPr lang="it-IT" sz="1200" dirty="0"/>
              <a:t>A. Rizzo, B. Pedalino, and M. Porri. A network model for ebola spreading. </a:t>
            </a:r>
            <a:r>
              <a:rPr lang="en-US" sz="1200" i="1" dirty="0"/>
              <a:t>Journal of Theoretical Biology</a:t>
            </a:r>
            <a:r>
              <a:rPr lang="en-US" sz="1200" dirty="0"/>
              <a:t>, 394:212-222, 2016.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711108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B272FF-A813-4599-8969-CA64707E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FED634-EF15-42A3-A99B-EA9343B7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7D51C3-C068-4D6C-B08E-E94CF092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9B1491B-E683-4EAF-A8EA-3C9832C5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Network </a:t>
            </a:r>
            <a:r>
              <a:rPr lang="fr-FR" dirty="0" err="1"/>
              <a:t>implementation</a:t>
            </a:r>
            <a:r>
              <a:rPr lang="fr-FR" dirty="0"/>
              <a:t> of SEIHFR</a:t>
            </a:r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B11217F3-B450-47A3-A3EE-C935C5B38072}"/>
              </a:ext>
            </a:extLst>
          </p:cNvPr>
          <p:cNvSpPr txBox="1">
            <a:spLocks/>
          </p:cNvSpPr>
          <p:nvPr/>
        </p:nvSpPr>
        <p:spPr>
          <a:xfrm>
            <a:off x="264685" y="1612132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Gephi</a:t>
            </a:r>
            <a:r>
              <a:rPr lang="fr-FR" dirty="0"/>
              <a:t> </a:t>
            </a:r>
            <a:r>
              <a:rPr lang="fr-FR" dirty="0" err="1"/>
              <a:t>Visualization</a:t>
            </a:r>
            <a:endParaRPr lang="fr-FR" dirty="0"/>
          </a:p>
        </p:txBody>
      </p:sp>
      <p:pic>
        <p:nvPicPr>
          <p:cNvPr id="8" name="100 People - size activity">
            <a:hlinkClick r:id="" action="ppaction://media"/>
            <a:extLst>
              <a:ext uri="{FF2B5EF4-FFF2-40B4-BE49-F238E27FC236}">
                <a16:creationId xmlns:a16="http://schemas.microsoft.com/office/drawing/2014/main" id="{826C665F-439A-43B1-934C-A9F4709FC7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5076" t="12664" r="34626" b="14038"/>
          <a:stretch/>
        </p:blipFill>
        <p:spPr>
          <a:xfrm>
            <a:off x="3738661" y="1566309"/>
            <a:ext cx="4764053" cy="4873753"/>
          </a:xfrm>
          <a:prstGeom prst="rect">
            <a:avLst/>
          </a:prstGeom>
        </p:spPr>
      </p:pic>
      <p:sp>
        <p:nvSpPr>
          <p:cNvPr id="2" name="Connettore 1">
            <a:extLst>
              <a:ext uri="{FF2B5EF4-FFF2-40B4-BE49-F238E27FC236}">
                <a16:creationId xmlns:a16="http://schemas.microsoft.com/office/drawing/2014/main" id="{CFA83843-57ED-4051-A31E-A53B830D0D19}"/>
              </a:ext>
            </a:extLst>
          </p:cNvPr>
          <p:cNvSpPr/>
          <p:nvPr/>
        </p:nvSpPr>
        <p:spPr>
          <a:xfrm>
            <a:off x="771624" y="2502319"/>
            <a:ext cx="288040" cy="28804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ZoneTexte 86">
            <a:extLst>
              <a:ext uri="{FF2B5EF4-FFF2-40B4-BE49-F238E27FC236}">
                <a16:creationId xmlns:a16="http://schemas.microsoft.com/office/drawing/2014/main" id="{0257BAFC-E1FB-4890-94FF-BBFDE56F9C98}"/>
              </a:ext>
            </a:extLst>
          </p:cNvPr>
          <p:cNvSpPr txBox="1"/>
          <p:nvPr/>
        </p:nvSpPr>
        <p:spPr>
          <a:xfrm>
            <a:off x="886730" y="2008739"/>
            <a:ext cx="119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Legend</a:t>
            </a:r>
            <a:r>
              <a:rPr lang="fr-FR" sz="2000" dirty="0"/>
              <a:t>: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24D8AAA-A3E9-4FFD-9A79-47855836C572}"/>
              </a:ext>
            </a:extLst>
          </p:cNvPr>
          <p:cNvSpPr/>
          <p:nvPr/>
        </p:nvSpPr>
        <p:spPr>
          <a:xfrm>
            <a:off x="1202430" y="249707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S: Susceptible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A125D8F-254D-4307-AE02-D401F3C83EAD}"/>
              </a:ext>
            </a:extLst>
          </p:cNvPr>
          <p:cNvSpPr/>
          <p:nvPr/>
        </p:nvSpPr>
        <p:spPr>
          <a:xfrm>
            <a:off x="1202430" y="2970474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E: </a:t>
            </a:r>
            <a:r>
              <a:rPr lang="fr-FR" dirty="0" err="1"/>
              <a:t>Exposed</a:t>
            </a:r>
            <a:endParaRPr lang="fr-FR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A8019A0-ABC1-4EDE-8D96-887AE7F84019}"/>
              </a:ext>
            </a:extLst>
          </p:cNvPr>
          <p:cNvSpPr/>
          <p:nvPr/>
        </p:nvSpPr>
        <p:spPr>
          <a:xfrm>
            <a:off x="1200818" y="348364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I: </a:t>
            </a:r>
            <a:r>
              <a:rPr lang="fr-FR" dirty="0" err="1"/>
              <a:t>Infected</a:t>
            </a:r>
            <a:endParaRPr lang="fr-FR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1C7C12E-947D-4EC6-A55D-14B76F325CC7}"/>
              </a:ext>
            </a:extLst>
          </p:cNvPr>
          <p:cNvSpPr/>
          <p:nvPr/>
        </p:nvSpPr>
        <p:spPr>
          <a:xfrm>
            <a:off x="1196939" y="399681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H: </a:t>
            </a:r>
            <a:r>
              <a:rPr lang="fr-FR" dirty="0" err="1"/>
              <a:t>Hospitalized</a:t>
            </a:r>
            <a:endParaRPr lang="fr-FR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C446283-21DD-4FD2-A81D-3F0052BFC3E5}"/>
              </a:ext>
            </a:extLst>
          </p:cNvPr>
          <p:cNvSpPr/>
          <p:nvPr/>
        </p:nvSpPr>
        <p:spPr>
          <a:xfrm>
            <a:off x="1196939" y="551145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D: Dead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5766D4E-F646-442B-A38A-0EE3BA6E3A56}"/>
              </a:ext>
            </a:extLst>
          </p:cNvPr>
          <p:cNvSpPr/>
          <p:nvPr/>
        </p:nvSpPr>
        <p:spPr>
          <a:xfrm>
            <a:off x="1196939" y="499828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R: </a:t>
            </a:r>
            <a:r>
              <a:rPr lang="fr-FR" dirty="0" err="1"/>
              <a:t>Recovered</a:t>
            </a:r>
            <a:endParaRPr lang="fr-FR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2E3464F-8AEB-4DA2-AC57-4D536DD25A9E}"/>
              </a:ext>
            </a:extLst>
          </p:cNvPr>
          <p:cNvSpPr/>
          <p:nvPr/>
        </p:nvSpPr>
        <p:spPr>
          <a:xfrm>
            <a:off x="1196939" y="4485110"/>
            <a:ext cx="240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F: </a:t>
            </a:r>
            <a:r>
              <a:rPr lang="fr-FR" dirty="0" err="1"/>
              <a:t>Traditional</a:t>
            </a:r>
            <a:r>
              <a:rPr lang="fr-FR" dirty="0"/>
              <a:t> </a:t>
            </a:r>
            <a:r>
              <a:rPr lang="fr-FR" dirty="0" err="1"/>
              <a:t>funerals</a:t>
            </a:r>
            <a:endParaRPr lang="fr-FR" dirty="0"/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50CAC168-0E90-4C36-B73F-5780369D53A7}"/>
              </a:ext>
            </a:extLst>
          </p:cNvPr>
          <p:cNvSpPr/>
          <p:nvPr/>
        </p:nvSpPr>
        <p:spPr>
          <a:xfrm>
            <a:off x="771624" y="3011338"/>
            <a:ext cx="288040" cy="28804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868745F5-1D24-45C2-B658-3778497C9EBB}"/>
              </a:ext>
            </a:extLst>
          </p:cNvPr>
          <p:cNvSpPr/>
          <p:nvPr/>
        </p:nvSpPr>
        <p:spPr>
          <a:xfrm>
            <a:off x="770464" y="3516456"/>
            <a:ext cx="288040" cy="28804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FF6ACEB-491F-494D-A328-9CB61A101A6E}"/>
              </a:ext>
            </a:extLst>
          </p:cNvPr>
          <p:cNvSpPr/>
          <p:nvPr/>
        </p:nvSpPr>
        <p:spPr>
          <a:xfrm>
            <a:off x="771624" y="4025133"/>
            <a:ext cx="288040" cy="288040"/>
          </a:xfrm>
          <a:prstGeom prst="flowChartConnector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143883E3-5367-483B-A83C-3E47347D1D61}"/>
              </a:ext>
            </a:extLst>
          </p:cNvPr>
          <p:cNvSpPr/>
          <p:nvPr/>
        </p:nvSpPr>
        <p:spPr>
          <a:xfrm>
            <a:off x="770464" y="4535193"/>
            <a:ext cx="288040" cy="28804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FD46FBC7-72CF-42D7-AF6E-32A1CDD58895}"/>
              </a:ext>
            </a:extLst>
          </p:cNvPr>
          <p:cNvSpPr/>
          <p:nvPr/>
        </p:nvSpPr>
        <p:spPr>
          <a:xfrm>
            <a:off x="771624" y="5038928"/>
            <a:ext cx="288040" cy="288040"/>
          </a:xfrm>
          <a:prstGeom prst="flowChartConnector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9C33B702-DF26-497A-99D5-6DA0211F522B}"/>
              </a:ext>
            </a:extLst>
          </p:cNvPr>
          <p:cNvSpPr/>
          <p:nvPr/>
        </p:nvSpPr>
        <p:spPr>
          <a:xfrm>
            <a:off x="771624" y="5550888"/>
            <a:ext cx="288040" cy="28804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0932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7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/>
              <a:t>ETH Zurich</a:t>
            </a:r>
          </a:p>
          <a:p>
            <a:pPr marL="0" indent="0">
              <a:buNone/>
            </a:pPr>
            <a:r>
              <a:rPr lang="en-GB" sz="1800" dirty="0"/>
              <a:t>Organisational unit</a:t>
            </a:r>
          </a:p>
          <a:p>
            <a:pPr marL="0" indent="0">
              <a:buNone/>
            </a:pPr>
            <a:r>
              <a:rPr lang="en-GB" sz="1800" dirty="0"/>
              <a:t>Street address</a:t>
            </a:r>
          </a:p>
          <a:p>
            <a:pPr marL="0" indent="0">
              <a:buNone/>
            </a:pPr>
            <a:r>
              <a:rPr lang="en-GB" sz="1800" dirty="0"/>
              <a:t>Postcode City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/>
              <a:t>Organisational</a:t>
            </a:r>
            <a:r>
              <a:rPr lang="en-US" sz="1800" dirty="0"/>
              <a:t> unit of ETH Zurich</a:t>
            </a:r>
          </a:p>
          <a:p>
            <a:pPr marL="0" indent="0">
              <a:buNone/>
            </a:pPr>
            <a:r>
              <a:rPr lang="en-GB" sz="1800" dirty="0"/>
              <a:t>Design: Designer Name</a:t>
            </a:r>
          </a:p>
          <a:p>
            <a:pPr marL="0" indent="0">
              <a:buNone/>
            </a:pPr>
            <a:r>
              <a:rPr lang="en-US" sz="1800" dirty="0"/>
              <a:t>Images: Credit (slide xx), Credit (slide xx)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Arthur Couteau and Marco Torredimare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904C47D6-D536-4DFE-ABA8-5433B85D845A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6F675637-2FF1-46A9-BD57-23884357A906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F41B2778-5900-4D01-A008-19866750D3F6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6ED4184E-64AF-4F8C-8E92-D448847AFB91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CFB9B49F-3534-438F-ADF0-EC72C82DBB92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49EF8777-C18A-4B8C-B8C1-C9CEDAC7495E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0095BCF7-BAD1-4ECB-B667-61B8AB2787EE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B4A21DDC-684F-4597-828D-18A02EB8C1B4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n" id="{E43F0B7E-9206-4780-83E2-19A1818E8FA5}" vid="{55507190-8689-461F-BD68-858921FCE0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407</Words>
  <Application>Microsoft Office PowerPoint</Application>
  <PresentationFormat>Personalizzato</PresentationFormat>
  <Paragraphs>135</Paragraphs>
  <Slides>10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9</vt:i4>
      </vt:variant>
      <vt:variant>
        <vt:lpstr>Titoli diapositive</vt:lpstr>
      </vt:variant>
      <vt:variant>
        <vt:i4>10</vt:i4>
      </vt:variant>
    </vt:vector>
  </HeadingPairs>
  <TitlesOfParts>
    <vt:vector size="21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Ebola Simulation using Networks</vt:lpstr>
      <vt:lpstr>SEIHFR Model</vt:lpstr>
      <vt:lpstr>Network implementation of SEIHFR</vt:lpstr>
      <vt:lpstr>Network implementation of SEIHFR</vt:lpstr>
      <vt:lpstr>Network implementation of SEIHFR</vt:lpstr>
      <vt:lpstr>Presentazione standard di PowerPoint</vt:lpstr>
      <vt:lpstr>Presentazione standard di PowerPoint</vt:lpstr>
      <vt:lpstr>Presentazione standard di PowerPoint</vt:lpstr>
      <vt:lpstr>Contact information and credits</vt:lpstr>
      <vt:lpstr>Presentazione standard di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Marco Torredimare</cp:lastModifiedBy>
  <cp:revision>130</cp:revision>
  <cp:lastPrinted>2013-06-08T11:22:51Z</cp:lastPrinted>
  <dcterms:created xsi:type="dcterms:W3CDTF">2013-05-24T16:23:39Z</dcterms:created>
  <dcterms:modified xsi:type="dcterms:W3CDTF">2018-12-10T17:23:38Z</dcterms:modified>
</cp:coreProperties>
</file>