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8288000" cy="10287000"/>
  <p:notesSz cx="6858000" cy="9144000"/>
  <p:embeddedFontLst>
    <p:embeddedFont>
      <p:font typeface="DM Sans Bold" charset="1" panose="00000000000000000000"/>
      <p:regular r:id="rId26"/>
    </p:embeddedFont>
    <p:embeddedFont>
      <p:font typeface="DM Sans" charset="1" panose="00000000000000000000"/>
      <p:regular r:id="rId27"/>
    </p:embeddedFont>
    <p:embeddedFont>
      <p:font typeface="Canva Sans Bold" charset="1" panose="020B0803030501040103"/>
      <p:regular r:id="rId28"/>
    </p:embeddedFont>
    <p:embeddedFont>
      <p:font typeface="Canva Sans" charset="1" panose="020B0503030501040103"/>
      <p:regular r:id="rId29"/>
    </p:embeddedFont>
    <p:embeddedFont>
      <p:font typeface="DM Sans Bold Italics" charset="1" panose="00000000000000000000"/>
      <p:regular r:id="rId30"/>
    </p:embeddedFont>
    <p:embeddedFont>
      <p:font typeface="Roboto Bold" charset="1" panose="02000000000000000000"/>
      <p:regular r:id="rId31"/>
    </p:embeddedFont>
    <p:embeddedFont>
      <p:font typeface="Roboto" charset="1" panose="02000000000000000000"/>
      <p:regular r:id="rId32"/>
    </p:embeddedFont>
    <p:embeddedFont>
      <p:font typeface="DM Sans Italics" charset="1" panose="00000000000000000000"/>
      <p:regular r:id="rId33"/>
    </p:embeddedFont>
    <p:embeddedFont>
      <p:font typeface="Open Sans Bold" charset="1" panose="020B0806030504020204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1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17.pn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19.pn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23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24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5.pn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8.png" Type="http://schemas.openxmlformats.org/officeDocument/2006/relationships/image"/><Relationship Id="rId11" Target="../media/image29.png" Type="http://schemas.openxmlformats.org/officeDocument/2006/relationships/image"/><Relationship Id="rId12" Target="../media/image30.png" Type="http://schemas.openxmlformats.org/officeDocument/2006/relationships/image"/><Relationship Id="rId13" Target="../media/image31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26.png" Type="http://schemas.openxmlformats.org/officeDocument/2006/relationships/image"/><Relationship Id="rId9" Target="../media/image27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11.jpeg" Type="http://schemas.openxmlformats.org/officeDocument/2006/relationships/image"/><Relationship Id="rId9" Target="../media/image12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3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4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898658" y="1589321"/>
            <a:ext cx="20763862" cy="793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b="true" sz="6999">
                <a:solidFill>
                  <a:srgbClr val="252930"/>
                </a:solidFill>
                <a:latin typeface="DM Sans Bold"/>
                <a:ea typeface="DM Sans Bold"/>
                <a:cs typeface="DM Sans Bold"/>
                <a:sym typeface="DM Sans Bold"/>
              </a:rPr>
              <a:t>IE402 - OPTIMIZATION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14297025" y="62960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8039083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657548" y="293921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711618" y="3263900"/>
            <a:ext cx="10864763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5000">
                <a:solidFill>
                  <a:srgbClr val="252930"/>
                </a:solidFill>
                <a:latin typeface="DM Sans"/>
                <a:ea typeface="DM Sans"/>
                <a:cs typeface="DM Sans"/>
                <a:sym typeface="DM Sans"/>
              </a:rPr>
              <a:t>Presented by Group - </a:t>
            </a:r>
            <a:r>
              <a:rPr lang="en-US" b="true" sz="5000">
                <a:solidFill>
                  <a:srgbClr val="252930"/>
                </a:solidFill>
                <a:latin typeface="DM Sans Bold"/>
                <a:ea typeface="DM Sans Bold"/>
                <a:cs typeface="DM Sans Bold"/>
                <a:sym typeface="DM Sans Bold"/>
              </a:rPr>
              <a:t>5</a:t>
            </a:r>
          </a:p>
        </p:txBody>
      </p:sp>
      <p:sp>
        <p:nvSpPr>
          <p:cNvPr name="Freeform 9" id="9"/>
          <p:cNvSpPr/>
          <p:nvPr/>
        </p:nvSpPr>
        <p:spPr>
          <a:xfrm flipH="false" flipV="true" rot="0">
            <a:off x="14542983" y="-104775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1358159"/>
                </a:moveTo>
                <a:lnTo>
                  <a:pt x="2716317" y="1358159"/>
                </a:lnTo>
                <a:lnTo>
                  <a:pt x="2716317" y="0"/>
                </a:lnTo>
                <a:lnTo>
                  <a:pt x="0" y="0"/>
                </a:lnTo>
                <a:lnTo>
                  <a:pt x="0" y="135815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509713" y="4676775"/>
            <a:ext cx="15325725" cy="2285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55"/>
              </a:lnSpc>
            </a:pPr>
            <a:r>
              <a:rPr lang="en-US" b="true" sz="6500" spc="65">
                <a:solidFill>
                  <a:srgbClr val="562607"/>
                </a:solidFill>
                <a:latin typeface="DM Sans Bold"/>
                <a:ea typeface="DM Sans Bold"/>
                <a:cs typeface="DM Sans Bold"/>
                <a:sym typeface="DM Sans Bold"/>
              </a:rPr>
              <a:t>IMAGE RESTORATION USING</a:t>
            </a:r>
          </a:p>
          <a:p>
            <a:pPr algn="ctr">
              <a:lnSpc>
                <a:spcPts val="5200"/>
              </a:lnSpc>
            </a:pPr>
            <a:r>
              <a:rPr lang="en-US" b="true" sz="6500" spc="65">
                <a:solidFill>
                  <a:srgbClr val="562607"/>
                </a:solidFill>
                <a:latin typeface="DM Sans Bold"/>
                <a:ea typeface="DM Sans Bold"/>
                <a:cs typeface="DM Sans Bold"/>
                <a:sym typeface="DM Sans Bold"/>
              </a:rPr>
              <a:t> CONVOLUTIONAL AUTOENCODERS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9258300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654819" y="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233678" y="2117725"/>
            <a:ext cx="17168622" cy="679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b="true">
                <a:solidFill>
                  <a:srgbClr val="252D37"/>
                </a:solidFill>
                <a:latin typeface="DM Sans Bold"/>
                <a:ea typeface="DM Sans Bold"/>
                <a:cs typeface="DM Sans Bold"/>
                <a:sym typeface="DM Sans Bold"/>
              </a:rPr>
              <a:t>Skip Connections: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b="true" sz="3500">
                <a:solidFill>
                  <a:srgbClr val="252D37"/>
                </a:solidFill>
                <a:latin typeface="DM Sans Bold"/>
                <a:ea typeface="DM Sans Bold"/>
                <a:cs typeface="DM Sans Bold"/>
                <a:sym typeface="DM Sans Bold"/>
              </a:rPr>
              <a:t>Purpose:</a:t>
            </a:r>
            <a:r>
              <a:rPr lang="en-US" sz="3500">
                <a:solidFill>
                  <a:srgbClr val="252D37"/>
                </a:solidFill>
                <a:latin typeface="DM Sans"/>
                <a:ea typeface="DM Sans"/>
                <a:cs typeface="DM Sans"/>
                <a:sym typeface="DM Sans"/>
              </a:rPr>
              <a:t> Preserve spatial information lost in downsampling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b="true" sz="3500">
                <a:solidFill>
                  <a:srgbClr val="252D37"/>
                </a:solidFill>
                <a:latin typeface="DM Sans Bold"/>
                <a:ea typeface="DM Sans Bold"/>
                <a:cs typeface="DM Sans Bold"/>
                <a:sym typeface="DM Sans Bold"/>
              </a:rPr>
              <a:t>Operation:</a:t>
            </a:r>
            <a:r>
              <a:rPr lang="en-US" sz="3500">
                <a:solidFill>
                  <a:srgbClr val="252D37"/>
                </a:solidFill>
                <a:latin typeface="DM Sans"/>
                <a:ea typeface="DM Sans"/>
                <a:cs typeface="DM Sans"/>
                <a:sym typeface="DM Sans"/>
              </a:rPr>
              <a:t> Concatenate encoder output with decoder input</a:t>
            </a:r>
          </a:p>
          <a:p>
            <a:pPr algn="l">
              <a:lnSpc>
                <a:spcPts val="4900"/>
              </a:lnSpc>
            </a:pPr>
          </a:p>
          <a:p>
            <a:pPr algn="l">
              <a:lnSpc>
                <a:spcPts val="4900"/>
              </a:lnSpc>
            </a:pPr>
            <a:r>
              <a:rPr lang="en-US" sz="3500" b="true">
                <a:solidFill>
                  <a:srgbClr val="252D37"/>
                </a:solidFill>
                <a:latin typeface="DM Sans Bold"/>
                <a:ea typeface="DM Sans Bold"/>
                <a:cs typeface="DM Sans Bold"/>
                <a:sym typeface="DM Sans Bold"/>
              </a:rPr>
              <a:t>Loss Function for Colorization Accuracy: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b="true" sz="3500">
                <a:solidFill>
                  <a:srgbClr val="252D37"/>
                </a:solidFill>
                <a:latin typeface="DM Sans Bold"/>
                <a:ea typeface="DM Sans Bold"/>
                <a:cs typeface="DM Sans Bold"/>
                <a:sym typeface="DM Sans Bold"/>
              </a:rPr>
              <a:t>Mean Absolute Error (MAE): </a:t>
            </a:r>
          </a:p>
          <a:p>
            <a:pPr algn="l">
              <a:lnSpc>
                <a:spcPts val="4900"/>
              </a:lnSpc>
            </a:pP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b="true" sz="3500">
                <a:solidFill>
                  <a:srgbClr val="252D37"/>
                </a:solidFill>
                <a:latin typeface="DM Sans Bold"/>
                <a:ea typeface="DM Sans Bold"/>
                <a:cs typeface="DM Sans Bold"/>
                <a:sym typeface="DM Sans Bold"/>
              </a:rPr>
              <a:t>Objective:</a:t>
            </a:r>
            <a:r>
              <a:rPr lang="en-US" sz="3500">
                <a:solidFill>
                  <a:srgbClr val="252D37"/>
                </a:solidFill>
                <a:latin typeface="DM Sans"/>
                <a:ea typeface="DM Sans"/>
                <a:cs typeface="DM Sans"/>
                <a:sym typeface="DM Sans"/>
              </a:rPr>
              <a:t> Minimize MAE for accurate colorization</a:t>
            </a:r>
          </a:p>
          <a:p>
            <a:pPr algn="l">
              <a:lnSpc>
                <a:spcPts val="4900"/>
              </a:lnSpc>
            </a:pPr>
          </a:p>
          <a:p>
            <a:pPr algn="l">
              <a:lnSpc>
                <a:spcPts val="4900"/>
              </a:lnSpc>
            </a:pPr>
            <a:r>
              <a:rPr lang="en-US" sz="3500" b="true">
                <a:solidFill>
                  <a:srgbClr val="252D37"/>
                </a:solidFill>
                <a:latin typeface="DM Sans Bold"/>
                <a:ea typeface="DM Sans Bold"/>
                <a:cs typeface="DM Sans Bold"/>
                <a:sym typeface="DM Sans Bold"/>
              </a:rPr>
              <a:t>Outcome: </a:t>
            </a:r>
            <a:r>
              <a:rPr lang="en-US" sz="3500">
                <a:solidFill>
                  <a:srgbClr val="252D37"/>
                </a:solidFill>
                <a:latin typeface="DM Sans"/>
                <a:ea typeface="DM Sans"/>
                <a:cs typeface="DM Sans"/>
                <a:sym typeface="DM Sans"/>
              </a:rPr>
              <a:t>High-quality colorization with fine-grained detail retention</a:t>
            </a:r>
            <a:r>
              <a:rPr lang="en-US" sz="3500" i="true" u="sng">
                <a:solidFill>
                  <a:srgbClr val="252D37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.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8212794" y="5245822"/>
            <a:ext cx="3532296" cy="1335594"/>
          </a:xfrm>
          <a:custGeom>
            <a:avLst/>
            <a:gdLst/>
            <a:ahLst/>
            <a:cxnLst/>
            <a:rect r="r" b="b" t="t" l="l"/>
            <a:pathLst>
              <a:path h="1335594" w="3532296">
                <a:moveTo>
                  <a:pt x="0" y="0"/>
                </a:moveTo>
                <a:lnTo>
                  <a:pt x="3532296" y="0"/>
                </a:lnTo>
                <a:lnTo>
                  <a:pt x="3532296" y="1335594"/>
                </a:lnTo>
                <a:lnTo>
                  <a:pt x="0" y="133559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86078" y="447675"/>
            <a:ext cx="14905818" cy="1182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66"/>
              </a:lnSpc>
              <a:spcBef>
                <a:spcPct val="0"/>
              </a:spcBef>
            </a:pPr>
            <a:r>
              <a:rPr lang="en-US" b="true" sz="6904">
                <a:solidFill>
                  <a:srgbClr val="252D37"/>
                </a:solidFill>
                <a:latin typeface="DM Sans Bold"/>
                <a:ea typeface="DM Sans Bold"/>
                <a:cs typeface="DM Sans Bold"/>
                <a:sym typeface="DM Sans Bold"/>
              </a:rPr>
              <a:t>ENHANCEMENTS AND EVALUATION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264162" y="757141"/>
            <a:ext cx="8167404" cy="909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89"/>
              </a:lnSpc>
            </a:pPr>
            <a:r>
              <a:rPr lang="en-US" b="true" sz="69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ADAM OPTIMIZER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285433" y="5701114"/>
            <a:ext cx="9531464" cy="541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4"/>
              </a:lnSpc>
            </a:pPr>
            <a:r>
              <a:rPr lang="en-US" sz="42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Loss Function: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2285433" y="6622397"/>
            <a:ext cx="13268603" cy="2041412"/>
          </a:xfrm>
          <a:custGeom>
            <a:avLst/>
            <a:gdLst/>
            <a:ahLst/>
            <a:cxnLst/>
            <a:rect r="r" b="b" t="t" l="l"/>
            <a:pathLst>
              <a:path h="2041412" w="13268603">
                <a:moveTo>
                  <a:pt x="0" y="0"/>
                </a:moveTo>
                <a:lnTo>
                  <a:pt x="13268603" y="0"/>
                </a:lnTo>
                <a:lnTo>
                  <a:pt x="13268603" y="2041412"/>
                </a:lnTo>
                <a:lnTo>
                  <a:pt x="0" y="204141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7149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436429" y="2235514"/>
            <a:ext cx="15822871" cy="299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4725"/>
              </a:lnSpc>
              <a:buFont typeface="Arial"/>
              <a:buChar char="•"/>
            </a:pPr>
            <a:r>
              <a:rPr lang="en-US" sz="3500" spc="21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Adam (Adaptive Moment Estimator) is a stochastic gradient descent (SGD) optimization algorithm used to train deep neural networks. </a:t>
            </a:r>
          </a:p>
          <a:p>
            <a:pPr algn="l" marL="755651" indent="-377825" lvl="1">
              <a:lnSpc>
                <a:spcPts val="4725"/>
              </a:lnSpc>
              <a:buFont typeface="Arial"/>
              <a:buChar char="•"/>
            </a:pPr>
            <a:r>
              <a:rPr lang="en-US" sz="3500" spc="21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It is a combination of the ‘gradient descent with momentum’ algorithm and the ‘RMSP’ algorithm.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9315450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230350" y="-1173701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392395" y="2399058"/>
            <a:ext cx="8655760" cy="6030567"/>
            <a:chOff x="0" y="0"/>
            <a:chExt cx="2279706" cy="158829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279706" cy="1588298"/>
            </a:xfrm>
            <a:custGeom>
              <a:avLst/>
              <a:gdLst/>
              <a:ahLst/>
              <a:cxnLst/>
              <a:rect r="r" b="b" t="t" l="l"/>
              <a:pathLst>
                <a:path h="1588298" w="2279706">
                  <a:moveTo>
                    <a:pt x="89442" y="0"/>
                  </a:moveTo>
                  <a:lnTo>
                    <a:pt x="2190264" y="0"/>
                  </a:lnTo>
                  <a:cubicBezTo>
                    <a:pt x="2213986" y="0"/>
                    <a:pt x="2236736" y="9423"/>
                    <a:pt x="2253509" y="26197"/>
                  </a:cubicBezTo>
                  <a:cubicBezTo>
                    <a:pt x="2270283" y="42971"/>
                    <a:pt x="2279706" y="65721"/>
                    <a:pt x="2279706" y="89442"/>
                  </a:cubicBezTo>
                  <a:lnTo>
                    <a:pt x="2279706" y="1498855"/>
                  </a:lnTo>
                  <a:cubicBezTo>
                    <a:pt x="2279706" y="1522577"/>
                    <a:pt x="2270283" y="1545327"/>
                    <a:pt x="2253509" y="1562100"/>
                  </a:cubicBezTo>
                  <a:cubicBezTo>
                    <a:pt x="2236736" y="1578874"/>
                    <a:pt x="2213986" y="1588298"/>
                    <a:pt x="2190264" y="1588298"/>
                  </a:cubicBezTo>
                  <a:lnTo>
                    <a:pt x="89442" y="1588298"/>
                  </a:lnTo>
                  <a:cubicBezTo>
                    <a:pt x="65721" y="1588298"/>
                    <a:pt x="42971" y="1578874"/>
                    <a:pt x="26197" y="1562100"/>
                  </a:cubicBezTo>
                  <a:cubicBezTo>
                    <a:pt x="9423" y="1545327"/>
                    <a:pt x="0" y="1522577"/>
                    <a:pt x="0" y="1498855"/>
                  </a:cubicBezTo>
                  <a:lnTo>
                    <a:pt x="0" y="89442"/>
                  </a:lnTo>
                  <a:cubicBezTo>
                    <a:pt x="0" y="65721"/>
                    <a:pt x="9423" y="42971"/>
                    <a:pt x="26197" y="26197"/>
                  </a:cubicBezTo>
                  <a:cubicBezTo>
                    <a:pt x="42971" y="9423"/>
                    <a:pt x="65721" y="0"/>
                    <a:pt x="89442" y="0"/>
                  </a:cubicBezTo>
                  <a:close/>
                </a:path>
              </a:pathLst>
            </a:custGeom>
            <a:solidFill>
              <a:srgbClr val="C0C0C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279706" cy="16263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864316" y="6170011"/>
            <a:ext cx="7711919" cy="1621480"/>
          </a:xfrm>
          <a:custGeom>
            <a:avLst/>
            <a:gdLst/>
            <a:ahLst/>
            <a:cxnLst/>
            <a:rect r="r" b="b" t="t" l="l"/>
            <a:pathLst>
              <a:path h="1621480" w="7711919">
                <a:moveTo>
                  <a:pt x="0" y="0"/>
                </a:moveTo>
                <a:lnTo>
                  <a:pt x="7711919" y="0"/>
                </a:lnTo>
                <a:lnTo>
                  <a:pt x="7711919" y="1621480"/>
                </a:lnTo>
                <a:lnTo>
                  <a:pt x="0" y="162148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9246446" y="2399058"/>
            <a:ext cx="8649171" cy="6030567"/>
            <a:chOff x="0" y="0"/>
            <a:chExt cx="2277971" cy="158829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277971" cy="1588298"/>
            </a:xfrm>
            <a:custGeom>
              <a:avLst/>
              <a:gdLst/>
              <a:ahLst/>
              <a:cxnLst/>
              <a:rect r="r" b="b" t="t" l="l"/>
              <a:pathLst>
                <a:path h="1588298" w="2277971">
                  <a:moveTo>
                    <a:pt x="89511" y="0"/>
                  </a:moveTo>
                  <a:lnTo>
                    <a:pt x="2188460" y="0"/>
                  </a:lnTo>
                  <a:cubicBezTo>
                    <a:pt x="2237896" y="0"/>
                    <a:pt x="2277971" y="40075"/>
                    <a:pt x="2277971" y="89511"/>
                  </a:cubicBezTo>
                  <a:lnTo>
                    <a:pt x="2277971" y="1498787"/>
                  </a:lnTo>
                  <a:cubicBezTo>
                    <a:pt x="2277971" y="1548222"/>
                    <a:pt x="2237896" y="1588298"/>
                    <a:pt x="2188460" y="1588298"/>
                  </a:cubicBezTo>
                  <a:lnTo>
                    <a:pt x="89511" y="1588298"/>
                  </a:lnTo>
                  <a:cubicBezTo>
                    <a:pt x="40075" y="1588298"/>
                    <a:pt x="0" y="1548222"/>
                    <a:pt x="0" y="1498787"/>
                  </a:cubicBezTo>
                  <a:lnTo>
                    <a:pt x="0" y="89511"/>
                  </a:lnTo>
                  <a:cubicBezTo>
                    <a:pt x="0" y="40075"/>
                    <a:pt x="40075" y="0"/>
                    <a:pt x="89511" y="0"/>
                  </a:cubicBezTo>
                  <a:close/>
                </a:path>
              </a:pathLst>
            </a:custGeom>
            <a:solidFill>
              <a:srgbClr val="C0C0C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277971" cy="16263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9708643" y="6096490"/>
            <a:ext cx="7724777" cy="1768523"/>
          </a:xfrm>
          <a:custGeom>
            <a:avLst/>
            <a:gdLst/>
            <a:ahLst/>
            <a:cxnLst/>
            <a:rect r="r" b="b" t="t" l="l"/>
            <a:pathLst>
              <a:path h="1768523" w="7724777">
                <a:moveTo>
                  <a:pt x="0" y="0"/>
                </a:moveTo>
                <a:lnTo>
                  <a:pt x="7724776" y="0"/>
                </a:lnTo>
                <a:lnTo>
                  <a:pt x="7724776" y="1768523"/>
                </a:lnTo>
                <a:lnTo>
                  <a:pt x="0" y="176852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98279" y="385224"/>
            <a:ext cx="14955912" cy="243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99"/>
              </a:lnSpc>
            </a:pPr>
            <a:r>
              <a:rPr lang="en-US" sz="69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69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TWO KEY COMPONENTS OF ADAM </a:t>
            </a:r>
          </a:p>
          <a:p>
            <a:pPr algn="ctr">
              <a:lnSpc>
                <a:spcPts val="9799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076325" y="2998249"/>
            <a:ext cx="8149546" cy="2795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1. Momentum</a:t>
            </a:r>
            <a:r>
              <a:rPr lang="en-US" sz="32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 Accelerates the gradient descent algorithm by using the exponentially weighted average of the gradients, which helps the algorithm converge faster.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915954" y="2941099"/>
            <a:ext cx="7466341" cy="2795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2. RMSprop</a:t>
            </a:r>
            <a:r>
              <a:rPr lang="en-US" sz="32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 An adaptive learning algorithm that improves on AdaGrad by using the exponential moving average of squared gradients instead of their cumulative sum.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344650" y="-1238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643609" y="888447"/>
            <a:ext cx="8500391" cy="5862155"/>
            <a:chOff x="0" y="0"/>
            <a:chExt cx="2238786" cy="154394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238786" cy="1543942"/>
            </a:xfrm>
            <a:custGeom>
              <a:avLst/>
              <a:gdLst/>
              <a:ahLst/>
              <a:cxnLst/>
              <a:rect r="r" b="b" t="t" l="l"/>
              <a:pathLst>
                <a:path h="1543942" w="2238786">
                  <a:moveTo>
                    <a:pt x="91077" y="0"/>
                  </a:moveTo>
                  <a:lnTo>
                    <a:pt x="2147709" y="0"/>
                  </a:lnTo>
                  <a:cubicBezTo>
                    <a:pt x="2198010" y="0"/>
                    <a:pt x="2238786" y="40777"/>
                    <a:pt x="2238786" y="91077"/>
                  </a:cubicBezTo>
                  <a:lnTo>
                    <a:pt x="2238786" y="1452865"/>
                  </a:lnTo>
                  <a:cubicBezTo>
                    <a:pt x="2238786" y="1477020"/>
                    <a:pt x="2229191" y="1500186"/>
                    <a:pt x="2212110" y="1517266"/>
                  </a:cubicBezTo>
                  <a:cubicBezTo>
                    <a:pt x="2195030" y="1534346"/>
                    <a:pt x="2171864" y="1543942"/>
                    <a:pt x="2147709" y="1543942"/>
                  </a:cubicBezTo>
                  <a:lnTo>
                    <a:pt x="91077" y="1543942"/>
                  </a:lnTo>
                  <a:cubicBezTo>
                    <a:pt x="40777" y="1543942"/>
                    <a:pt x="0" y="1503165"/>
                    <a:pt x="0" y="1452865"/>
                  </a:cubicBezTo>
                  <a:lnTo>
                    <a:pt x="0" y="91077"/>
                  </a:lnTo>
                  <a:cubicBezTo>
                    <a:pt x="0" y="40777"/>
                    <a:pt x="40777" y="0"/>
                    <a:pt x="91077" y="0"/>
                  </a:cubicBezTo>
                  <a:close/>
                </a:path>
              </a:pathLst>
            </a:custGeom>
            <a:solidFill>
              <a:srgbClr val="C0C0C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238786" cy="15820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95111" y="1253097"/>
            <a:ext cx="7378442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0" indent="-323850" lvl="1">
              <a:lnSpc>
                <a:spcPts val="4050"/>
              </a:lnSpc>
              <a:buAutoNum type="arabicPeriod" startAt="1"/>
            </a:pPr>
            <a:r>
              <a:rPr lang="en-US" b="true" sz="3000" spc="17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Bias-Corrected First Moment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2330303" y="2110347"/>
            <a:ext cx="4272945" cy="1709178"/>
          </a:xfrm>
          <a:custGeom>
            <a:avLst/>
            <a:gdLst/>
            <a:ahLst/>
            <a:cxnLst/>
            <a:rect r="r" b="b" t="t" l="l"/>
            <a:pathLst>
              <a:path h="1709178" w="4272945">
                <a:moveTo>
                  <a:pt x="0" y="0"/>
                </a:moveTo>
                <a:lnTo>
                  <a:pt x="4272945" y="0"/>
                </a:lnTo>
                <a:lnTo>
                  <a:pt x="4272945" y="1709178"/>
                </a:lnTo>
                <a:lnTo>
                  <a:pt x="0" y="170917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95111" y="4263390"/>
            <a:ext cx="6980108" cy="1741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1341" indent="-280670" lvl="1">
              <a:lnSpc>
                <a:spcPts val="3510"/>
              </a:lnSpc>
              <a:buFont typeface="Arial"/>
              <a:buChar char="•"/>
            </a:pPr>
            <a:r>
              <a:rPr lang="en-US" sz="2600" spc="1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This correction scales mt so that its expected value E[ˆmt] aligns with the true gradient g, yielding an unbiased estimate of the gradient’s mean.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9319025" y="3750027"/>
            <a:ext cx="8500391" cy="5862155"/>
            <a:chOff x="0" y="0"/>
            <a:chExt cx="2238786" cy="154394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238786" cy="1543942"/>
            </a:xfrm>
            <a:custGeom>
              <a:avLst/>
              <a:gdLst/>
              <a:ahLst/>
              <a:cxnLst/>
              <a:rect r="r" b="b" t="t" l="l"/>
              <a:pathLst>
                <a:path h="1543942" w="2238786">
                  <a:moveTo>
                    <a:pt x="91077" y="0"/>
                  </a:moveTo>
                  <a:lnTo>
                    <a:pt x="2147709" y="0"/>
                  </a:lnTo>
                  <a:cubicBezTo>
                    <a:pt x="2198010" y="0"/>
                    <a:pt x="2238786" y="40777"/>
                    <a:pt x="2238786" y="91077"/>
                  </a:cubicBezTo>
                  <a:lnTo>
                    <a:pt x="2238786" y="1452865"/>
                  </a:lnTo>
                  <a:cubicBezTo>
                    <a:pt x="2238786" y="1477020"/>
                    <a:pt x="2229191" y="1500186"/>
                    <a:pt x="2212110" y="1517266"/>
                  </a:cubicBezTo>
                  <a:cubicBezTo>
                    <a:pt x="2195030" y="1534346"/>
                    <a:pt x="2171864" y="1543942"/>
                    <a:pt x="2147709" y="1543942"/>
                  </a:cubicBezTo>
                  <a:lnTo>
                    <a:pt x="91077" y="1543942"/>
                  </a:lnTo>
                  <a:cubicBezTo>
                    <a:pt x="40777" y="1543942"/>
                    <a:pt x="0" y="1503165"/>
                    <a:pt x="0" y="1452865"/>
                  </a:cubicBezTo>
                  <a:lnTo>
                    <a:pt x="0" y="91077"/>
                  </a:lnTo>
                  <a:cubicBezTo>
                    <a:pt x="0" y="40777"/>
                    <a:pt x="40777" y="0"/>
                    <a:pt x="91077" y="0"/>
                  </a:cubicBezTo>
                  <a:close/>
                </a:path>
              </a:pathLst>
            </a:custGeom>
            <a:solidFill>
              <a:srgbClr val="C0C0C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238786" cy="15820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1649492" y="5149663"/>
            <a:ext cx="3934707" cy="1763834"/>
          </a:xfrm>
          <a:custGeom>
            <a:avLst/>
            <a:gdLst/>
            <a:ahLst/>
            <a:cxnLst/>
            <a:rect r="r" b="b" t="t" l="l"/>
            <a:pathLst>
              <a:path h="1763834" w="3934707">
                <a:moveTo>
                  <a:pt x="0" y="0"/>
                </a:moveTo>
                <a:lnTo>
                  <a:pt x="3934707" y="0"/>
                </a:lnTo>
                <a:lnTo>
                  <a:pt x="3934707" y="1763835"/>
                </a:lnTo>
                <a:lnTo>
                  <a:pt x="0" y="176383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0002967" y="7251931"/>
            <a:ext cx="6980108" cy="1741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1341" indent="-280670" lvl="1">
              <a:lnSpc>
                <a:spcPts val="3510"/>
              </a:lnSpc>
              <a:buFont typeface="Arial"/>
              <a:buChar char="•"/>
            </a:pPr>
            <a:r>
              <a:rPr lang="en-US" sz="2600" spc="1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This correction adjusts vt so that E[ˆ vt] approximates the square of the gradient, g2, providing an unbiased estimate of the gradient’s variance.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746721" y="4280290"/>
            <a:ext cx="7740250" cy="539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19"/>
              </a:lnSpc>
            </a:pPr>
            <a:r>
              <a:rPr lang="en-US" b="true" sz="3199" spc="19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2. Bias-Corrected Second Moment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15972490" y="900019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927071" y="912964"/>
            <a:ext cx="11015323" cy="909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89"/>
              </a:lnSpc>
            </a:pPr>
            <a:r>
              <a:rPr lang="en-US" b="true" sz="69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WEIGHT UPDATE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17379" y="2635184"/>
            <a:ext cx="15822871" cy="6246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85191" indent="-442595" lvl="1">
              <a:lnSpc>
                <a:spcPts val="5535"/>
              </a:lnSpc>
              <a:buFont typeface="Arial"/>
              <a:buChar char="•"/>
            </a:pPr>
            <a:r>
              <a:rPr lang="en-US" sz="4100" spc="24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Adam updates each weight based on the adjusted first and second moments:</a:t>
            </a:r>
          </a:p>
          <a:p>
            <a:pPr algn="l">
              <a:lnSpc>
                <a:spcPts val="5535"/>
              </a:lnSpc>
            </a:pPr>
          </a:p>
          <a:p>
            <a:pPr algn="l">
              <a:lnSpc>
                <a:spcPts val="5535"/>
              </a:lnSpc>
            </a:pPr>
          </a:p>
          <a:p>
            <a:pPr algn="l">
              <a:lnSpc>
                <a:spcPts val="5535"/>
              </a:lnSpc>
            </a:pPr>
          </a:p>
          <a:p>
            <a:pPr algn="l">
              <a:lnSpc>
                <a:spcPts val="5535"/>
              </a:lnSpc>
            </a:pPr>
          </a:p>
          <a:p>
            <a:pPr algn="l" marL="885191" indent="-442595" lvl="1">
              <a:lnSpc>
                <a:spcPts val="5535"/>
              </a:lnSpc>
              <a:buFont typeface="Arial"/>
              <a:buChar char="•"/>
            </a:pPr>
            <a:r>
              <a:rPr lang="en-US" sz="4100" spc="24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This adaptive update means weights associated with large gradients get smaller updates, while weights with smaller gradients get larger updates.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5739967" y="4264861"/>
            <a:ext cx="6047623" cy="2288290"/>
          </a:xfrm>
          <a:custGeom>
            <a:avLst/>
            <a:gdLst/>
            <a:ahLst/>
            <a:cxnLst/>
            <a:rect r="r" b="b" t="t" l="l"/>
            <a:pathLst>
              <a:path h="2288290" w="6047623">
                <a:moveTo>
                  <a:pt x="0" y="0"/>
                </a:moveTo>
                <a:lnTo>
                  <a:pt x="6047623" y="0"/>
                </a:lnTo>
                <a:lnTo>
                  <a:pt x="6047623" y="2288290"/>
                </a:lnTo>
                <a:lnTo>
                  <a:pt x="0" y="228829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211950" y="-304800"/>
            <a:ext cx="2783531" cy="2783531"/>
          </a:xfrm>
          <a:custGeom>
            <a:avLst/>
            <a:gdLst/>
            <a:ahLst/>
            <a:cxnLst/>
            <a:rect r="r" b="b" t="t" l="l"/>
            <a:pathLst>
              <a:path h="2783531" w="2783531">
                <a:moveTo>
                  <a:pt x="2783532" y="0"/>
                </a:moveTo>
                <a:lnTo>
                  <a:pt x="0" y="0"/>
                </a:lnTo>
                <a:lnTo>
                  <a:pt x="0" y="2783531"/>
                </a:lnTo>
                <a:lnTo>
                  <a:pt x="2783532" y="2783531"/>
                </a:lnTo>
                <a:lnTo>
                  <a:pt x="278353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771780" y="6695377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529161" y="9157441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8" y="0"/>
                </a:lnTo>
                <a:lnTo>
                  <a:pt x="2716318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45584" y="1569302"/>
            <a:ext cx="14783577" cy="7946173"/>
          </a:xfrm>
          <a:custGeom>
            <a:avLst/>
            <a:gdLst/>
            <a:ahLst/>
            <a:cxnLst/>
            <a:rect r="r" b="b" t="t" l="l"/>
            <a:pathLst>
              <a:path h="7946173" w="14783577">
                <a:moveTo>
                  <a:pt x="0" y="0"/>
                </a:moveTo>
                <a:lnTo>
                  <a:pt x="14783577" y="0"/>
                </a:lnTo>
                <a:lnTo>
                  <a:pt x="14783577" y="7946173"/>
                </a:lnTo>
                <a:lnTo>
                  <a:pt x="0" y="794617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281268" y="482446"/>
            <a:ext cx="15920071" cy="909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89"/>
              </a:lnSpc>
            </a:pPr>
            <a:r>
              <a:rPr lang="en-US" sz="69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ADAM OPTIMIZER PSEUDOCODE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211950" y="-104775"/>
            <a:ext cx="2783531" cy="2783531"/>
          </a:xfrm>
          <a:custGeom>
            <a:avLst/>
            <a:gdLst/>
            <a:ahLst/>
            <a:cxnLst/>
            <a:rect r="r" b="b" t="t" l="l"/>
            <a:pathLst>
              <a:path h="2783531" w="2783531">
                <a:moveTo>
                  <a:pt x="2783532" y="0"/>
                </a:moveTo>
                <a:lnTo>
                  <a:pt x="0" y="0"/>
                </a:lnTo>
                <a:lnTo>
                  <a:pt x="0" y="2783531"/>
                </a:lnTo>
                <a:lnTo>
                  <a:pt x="2783532" y="2783531"/>
                </a:lnTo>
                <a:lnTo>
                  <a:pt x="278353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654505" y="1286991"/>
            <a:ext cx="10868601" cy="8568611"/>
          </a:xfrm>
          <a:custGeom>
            <a:avLst/>
            <a:gdLst/>
            <a:ahLst/>
            <a:cxnLst/>
            <a:rect r="r" b="b" t="t" l="l"/>
            <a:pathLst>
              <a:path h="8568611" w="10868601">
                <a:moveTo>
                  <a:pt x="0" y="0"/>
                </a:moveTo>
                <a:lnTo>
                  <a:pt x="10868602" y="0"/>
                </a:lnTo>
                <a:lnTo>
                  <a:pt x="10868602" y="8568611"/>
                </a:lnTo>
                <a:lnTo>
                  <a:pt x="0" y="85686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156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186991" y="377671"/>
            <a:ext cx="15920071" cy="909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89"/>
              </a:lnSpc>
            </a:pPr>
            <a:r>
              <a:rPr lang="en-US" sz="69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MODEL FLOW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7771780" y="6695377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529161" y="9157441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8" y="0"/>
                </a:lnTo>
                <a:lnTo>
                  <a:pt x="2716318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17001190" y="900019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530966" y="5979855"/>
            <a:ext cx="3790924" cy="3790924"/>
          </a:xfrm>
          <a:custGeom>
            <a:avLst/>
            <a:gdLst/>
            <a:ahLst/>
            <a:cxnLst/>
            <a:rect r="r" b="b" t="t" l="l"/>
            <a:pathLst>
              <a:path h="3790924" w="3790924">
                <a:moveTo>
                  <a:pt x="0" y="0"/>
                </a:moveTo>
                <a:lnTo>
                  <a:pt x="3790924" y="0"/>
                </a:lnTo>
                <a:lnTo>
                  <a:pt x="3790924" y="3790925"/>
                </a:lnTo>
                <a:lnTo>
                  <a:pt x="0" y="379092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521441" y="1796945"/>
            <a:ext cx="3847074" cy="3847074"/>
          </a:xfrm>
          <a:custGeom>
            <a:avLst/>
            <a:gdLst/>
            <a:ahLst/>
            <a:cxnLst/>
            <a:rect r="r" b="b" t="t" l="l"/>
            <a:pathLst>
              <a:path h="3847074" w="3847074">
                <a:moveTo>
                  <a:pt x="0" y="0"/>
                </a:moveTo>
                <a:lnTo>
                  <a:pt x="3847073" y="0"/>
                </a:lnTo>
                <a:lnTo>
                  <a:pt x="3847073" y="3847074"/>
                </a:lnTo>
                <a:lnTo>
                  <a:pt x="0" y="384707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254339" y="1817232"/>
            <a:ext cx="3810965" cy="3810965"/>
          </a:xfrm>
          <a:custGeom>
            <a:avLst/>
            <a:gdLst/>
            <a:ahLst/>
            <a:cxnLst/>
            <a:rect r="r" b="b" t="t" l="l"/>
            <a:pathLst>
              <a:path h="3810965" w="3810965">
                <a:moveTo>
                  <a:pt x="0" y="0"/>
                </a:moveTo>
                <a:lnTo>
                  <a:pt x="3810966" y="0"/>
                </a:lnTo>
                <a:lnTo>
                  <a:pt x="3810966" y="3810965"/>
                </a:lnTo>
                <a:lnTo>
                  <a:pt x="0" y="381096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019697" y="1812768"/>
            <a:ext cx="3815430" cy="3815430"/>
          </a:xfrm>
          <a:custGeom>
            <a:avLst/>
            <a:gdLst/>
            <a:ahLst/>
            <a:cxnLst/>
            <a:rect r="r" b="b" t="t" l="l"/>
            <a:pathLst>
              <a:path h="3815430" w="3815430">
                <a:moveTo>
                  <a:pt x="0" y="0"/>
                </a:moveTo>
                <a:lnTo>
                  <a:pt x="3815429" y="0"/>
                </a:lnTo>
                <a:lnTo>
                  <a:pt x="3815429" y="3815429"/>
                </a:lnTo>
                <a:lnTo>
                  <a:pt x="0" y="381542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035781" y="5957922"/>
            <a:ext cx="3799345" cy="3799345"/>
          </a:xfrm>
          <a:custGeom>
            <a:avLst/>
            <a:gdLst/>
            <a:ahLst/>
            <a:cxnLst/>
            <a:rect r="r" b="b" t="t" l="l"/>
            <a:pathLst>
              <a:path h="3799345" w="3799345">
                <a:moveTo>
                  <a:pt x="0" y="0"/>
                </a:moveTo>
                <a:lnTo>
                  <a:pt x="3799345" y="0"/>
                </a:lnTo>
                <a:lnTo>
                  <a:pt x="3799345" y="3799346"/>
                </a:lnTo>
                <a:lnTo>
                  <a:pt x="0" y="3799346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263864" y="5957922"/>
            <a:ext cx="3812857" cy="3812858"/>
          </a:xfrm>
          <a:custGeom>
            <a:avLst/>
            <a:gdLst/>
            <a:ahLst/>
            <a:cxnLst/>
            <a:rect r="r" b="b" t="t" l="l"/>
            <a:pathLst>
              <a:path h="3812858" w="3812857">
                <a:moveTo>
                  <a:pt x="0" y="0"/>
                </a:moveTo>
                <a:lnTo>
                  <a:pt x="3812858" y="0"/>
                </a:lnTo>
                <a:lnTo>
                  <a:pt x="3812858" y="3812858"/>
                </a:lnTo>
                <a:lnTo>
                  <a:pt x="0" y="3812858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392038" y="269135"/>
            <a:ext cx="12467337" cy="784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20"/>
              </a:lnSpc>
            </a:pPr>
            <a:r>
              <a:rPr lang="en-US" b="true" sz="6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RESULT AND ANALYSIS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438195" y="1192108"/>
            <a:ext cx="2013565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COLOR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970307" y="1192108"/>
            <a:ext cx="2013565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GRAY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807992" y="1192108"/>
            <a:ext cx="2254923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PREDICTED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11623" y="441325"/>
            <a:ext cx="13264754" cy="2887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b="true" sz="6999">
                <a:solidFill>
                  <a:srgbClr val="252930"/>
                </a:solidFill>
                <a:latin typeface="DM Sans Bold"/>
                <a:ea typeface="DM Sans Bold"/>
                <a:cs typeface="DM Sans Bold"/>
                <a:sym typeface="DM Sans Bold"/>
              </a:rPr>
              <a:t>WHY ARE WE GETTING ONLY 50% ACCURACY ?</a:t>
            </a:r>
          </a:p>
          <a:p>
            <a:pPr algn="ctr">
              <a:lnSpc>
                <a:spcPts val="7559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535150" y="-4667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400000">
            <a:off x="1799290" y="900019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4270" y="2716361"/>
            <a:ext cx="18133730" cy="12007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81"/>
              </a:lnSpc>
            </a:pPr>
            <a:r>
              <a:rPr lang="en-US" sz="4272" b="true">
                <a:solidFill>
                  <a:srgbClr val="252930"/>
                </a:solidFill>
                <a:latin typeface="DM Sans Bold"/>
                <a:ea typeface="DM Sans Bold"/>
                <a:cs typeface="DM Sans Bold"/>
                <a:sym typeface="DM Sans Bold"/>
              </a:rPr>
              <a:t> Performance Metrics </a:t>
            </a:r>
          </a:p>
          <a:p>
            <a:pPr algn="ctr">
              <a:lnSpc>
                <a:spcPts val="5981"/>
              </a:lnSpc>
            </a:pPr>
            <a:r>
              <a:rPr lang="en-US" sz="4272" b="true">
                <a:solidFill>
                  <a:srgbClr val="252930"/>
                </a:solidFill>
                <a:latin typeface="DM Sans Bold"/>
                <a:ea typeface="DM Sans Bold"/>
                <a:cs typeface="DM Sans Bold"/>
                <a:sym typeface="DM Sans Bold"/>
              </a:rPr>
              <a:t>Accuracy:</a:t>
            </a:r>
          </a:p>
          <a:p>
            <a:pPr algn="ctr">
              <a:lnSpc>
                <a:spcPts val="5981"/>
              </a:lnSpc>
            </a:pPr>
            <a:r>
              <a:rPr lang="en-US" sz="4272" b="true">
                <a:solidFill>
                  <a:srgbClr val="252930"/>
                </a:solidFill>
                <a:latin typeface="DM Sans Bold"/>
                <a:ea typeface="DM Sans Bold"/>
                <a:cs typeface="DM Sans Bold"/>
                <a:sym typeface="DM Sans Bold"/>
              </a:rPr>
              <a:t>Achieved: 50%</a:t>
            </a:r>
          </a:p>
          <a:p>
            <a:pPr algn="ctr">
              <a:lnSpc>
                <a:spcPts val="5981"/>
              </a:lnSpc>
            </a:pPr>
            <a:r>
              <a:rPr lang="en-US" sz="4272" b="true">
                <a:solidFill>
                  <a:srgbClr val="252930"/>
                </a:solidFill>
                <a:latin typeface="DM Sans Bold"/>
                <a:ea typeface="DM Sans Bold"/>
                <a:cs typeface="DM Sans Bold"/>
                <a:sym typeface="DM Sans Bold"/>
              </a:rPr>
              <a:t>Limitations: </a:t>
            </a:r>
            <a:r>
              <a:rPr lang="en-US" sz="4272">
                <a:solidFill>
                  <a:srgbClr val="252930"/>
                </a:solidFill>
                <a:latin typeface="DM Sans"/>
                <a:ea typeface="DM Sans"/>
                <a:cs typeface="DM Sans"/>
                <a:sym typeface="DM Sans"/>
              </a:rPr>
              <a:t>Doesn’t fully capture human visual perception</a:t>
            </a:r>
            <a:r>
              <a:rPr lang="en-US" sz="4272" b="true">
                <a:solidFill>
                  <a:srgbClr val="252930"/>
                </a:solidFill>
                <a:latin typeface="DM Sans Bold"/>
                <a:ea typeface="DM Sans Bold"/>
                <a:cs typeface="DM Sans Bold"/>
                <a:sym typeface="DM Sans Bold"/>
              </a:rPr>
              <a:t>.</a:t>
            </a:r>
          </a:p>
          <a:p>
            <a:pPr algn="ctr">
              <a:lnSpc>
                <a:spcPts val="5981"/>
              </a:lnSpc>
            </a:pPr>
          </a:p>
          <a:p>
            <a:pPr algn="ctr">
              <a:lnSpc>
                <a:spcPts val="5981"/>
              </a:lnSpc>
            </a:pPr>
            <a:r>
              <a:rPr lang="en-US" sz="4272" b="true">
                <a:solidFill>
                  <a:srgbClr val="252930"/>
                </a:solidFill>
                <a:latin typeface="DM Sans Bold"/>
                <a:ea typeface="DM Sans Bold"/>
                <a:cs typeface="DM Sans Bold"/>
                <a:sym typeface="DM Sans Bold"/>
              </a:rPr>
              <a:t>SSIM (Structural Similarity Index):</a:t>
            </a:r>
          </a:p>
          <a:p>
            <a:pPr algn="ctr">
              <a:lnSpc>
                <a:spcPts val="5981"/>
              </a:lnSpc>
            </a:pPr>
            <a:r>
              <a:rPr lang="en-US" sz="4272" b="true">
                <a:solidFill>
                  <a:srgbClr val="252930"/>
                </a:solidFill>
                <a:latin typeface="DM Sans Bold"/>
                <a:ea typeface="DM Sans Bold"/>
                <a:cs typeface="DM Sans Bold"/>
                <a:sym typeface="DM Sans Bold"/>
              </a:rPr>
              <a:t>Achieved: </a:t>
            </a:r>
            <a:r>
              <a:rPr lang="en-US" sz="4272">
                <a:solidFill>
                  <a:srgbClr val="252930"/>
                </a:solidFill>
                <a:latin typeface="DM Sans"/>
                <a:ea typeface="DM Sans"/>
                <a:cs typeface="DM Sans"/>
                <a:sym typeface="DM Sans"/>
              </a:rPr>
              <a:t>High SSIM value around </a:t>
            </a:r>
            <a:r>
              <a:rPr lang="en-US" sz="4272" b="true">
                <a:solidFill>
                  <a:srgbClr val="252930"/>
                </a:solidFill>
                <a:latin typeface="DM Sans Bold"/>
                <a:ea typeface="DM Sans Bold"/>
                <a:cs typeface="DM Sans Bold"/>
                <a:sym typeface="DM Sans Bold"/>
              </a:rPr>
              <a:t>95</a:t>
            </a:r>
            <a:r>
              <a:rPr lang="en-US" sz="4272">
                <a:solidFill>
                  <a:srgbClr val="252930"/>
                </a:solidFill>
                <a:latin typeface="DM Sans"/>
                <a:ea typeface="DM Sans"/>
                <a:cs typeface="DM Sans"/>
                <a:sym typeface="DM Sans"/>
              </a:rPr>
              <a:t>%</a:t>
            </a:r>
          </a:p>
          <a:p>
            <a:pPr algn="ctr">
              <a:lnSpc>
                <a:spcPts val="5981"/>
              </a:lnSpc>
            </a:pPr>
            <a:r>
              <a:rPr lang="en-US" sz="4272" b="true">
                <a:solidFill>
                  <a:srgbClr val="252930"/>
                </a:solidFill>
                <a:latin typeface="DM Sans Bold"/>
                <a:ea typeface="DM Sans Bold"/>
                <a:cs typeface="DM Sans Bold"/>
                <a:sym typeface="DM Sans Bold"/>
              </a:rPr>
              <a:t>Benefit: </a:t>
            </a:r>
            <a:r>
              <a:rPr lang="en-US" sz="4272">
                <a:solidFill>
                  <a:srgbClr val="252930"/>
                </a:solidFill>
                <a:latin typeface="DM Sans"/>
                <a:ea typeface="DM Sans"/>
                <a:cs typeface="DM Sans"/>
                <a:sym typeface="DM Sans"/>
              </a:rPr>
              <a:t>Reflects perceptual similarity, better aligns with human judgment.</a:t>
            </a:r>
          </a:p>
          <a:p>
            <a:pPr algn="ctr">
              <a:lnSpc>
                <a:spcPts val="5981"/>
              </a:lnSpc>
            </a:pPr>
          </a:p>
          <a:p>
            <a:pPr algn="ctr">
              <a:lnSpc>
                <a:spcPts val="5981"/>
              </a:lnSpc>
            </a:pPr>
          </a:p>
          <a:p>
            <a:pPr algn="ctr">
              <a:lnSpc>
                <a:spcPts val="5981"/>
              </a:lnSpc>
            </a:pPr>
          </a:p>
          <a:p>
            <a:pPr algn="ctr">
              <a:lnSpc>
                <a:spcPts val="5981"/>
              </a:lnSpc>
            </a:pPr>
          </a:p>
          <a:p>
            <a:pPr algn="ctr">
              <a:lnSpc>
                <a:spcPts val="5981"/>
              </a:lnSpc>
            </a:pPr>
            <a:r>
              <a:rPr lang="en-US" sz="4272" b="true">
                <a:solidFill>
                  <a:srgbClr val="252930"/>
                </a:solidFill>
                <a:latin typeface="DM Sans Bold"/>
                <a:ea typeface="DM Sans Bold"/>
                <a:cs typeface="DM Sans Bold"/>
                <a:sym typeface="DM Sans Bold"/>
              </a:rPr>
              <a:t>---</a:t>
            </a:r>
          </a:p>
          <a:p>
            <a:pPr algn="ctr">
              <a:lnSpc>
                <a:spcPts val="5981"/>
              </a:lnSpc>
            </a:pPr>
          </a:p>
          <a:p>
            <a:pPr algn="ctr">
              <a:lnSpc>
                <a:spcPts val="598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354175" y="-10668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1799290" y="900019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8100" y="1398375"/>
            <a:ext cx="18288000" cy="7136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79"/>
              </a:lnSpc>
            </a:pPr>
            <a:r>
              <a:rPr lang="en-US" sz="41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Observations</a:t>
            </a:r>
            <a:r>
              <a:rPr lang="en-US" sz="41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</a:t>
            </a:r>
          </a:p>
          <a:p>
            <a:pPr algn="ctr">
              <a:lnSpc>
                <a:spcPts val="2800"/>
              </a:lnSpc>
            </a:pPr>
          </a:p>
          <a:p>
            <a:pPr algn="ctr">
              <a:lnSpc>
                <a:spcPts val="4115"/>
              </a:lnSpc>
            </a:pPr>
            <a:r>
              <a:rPr lang="en-US" sz="41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Accuracy</a:t>
            </a:r>
            <a:r>
              <a:rPr lang="en-US" sz="41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 Limited due to strict pixel-by-pixel color match requirement.</a:t>
            </a:r>
          </a:p>
          <a:p>
            <a:pPr algn="ctr">
              <a:lnSpc>
                <a:spcPts val="4115"/>
              </a:lnSpc>
            </a:pPr>
          </a:p>
          <a:p>
            <a:pPr algn="ctr">
              <a:lnSpc>
                <a:spcPts val="4115"/>
              </a:lnSpc>
            </a:pPr>
            <a:r>
              <a:rPr lang="en-US" sz="41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High SSIM</a:t>
            </a:r>
            <a:r>
              <a:rPr lang="en-US" sz="41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 Indicates realistic and perceptually accurate colorization.</a:t>
            </a:r>
          </a:p>
          <a:p>
            <a:pPr algn="ctr">
              <a:lnSpc>
                <a:spcPts val="4480"/>
              </a:lnSpc>
            </a:pPr>
          </a:p>
          <a:p>
            <a:pPr algn="ctr">
              <a:lnSpc>
                <a:spcPts val="5879"/>
              </a:lnSpc>
            </a:pPr>
          </a:p>
          <a:p>
            <a:pPr algn="ctr">
              <a:lnSpc>
                <a:spcPts val="5879"/>
              </a:lnSpc>
            </a:pPr>
            <a:r>
              <a:rPr lang="en-US" sz="41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Conclusion:</a:t>
            </a:r>
          </a:p>
          <a:p>
            <a:pPr algn="ctr">
              <a:lnSpc>
                <a:spcPts val="2100"/>
              </a:lnSpc>
            </a:pPr>
          </a:p>
          <a:p>
            <a:pPr algn="ctr">
              <a:lnSpc>
                <a:spcPts val="4913"/>
              </a:lnSpc>
            </a:pPr>
            <a:r>
              <a:rPr lang="en-US" sz="41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SSIM &gt; Accuracy for evaluating colorization quality.</a:t>
            </a:r>
          </a:p>
          <a:p>
            <a:pPr algn="ctr">
              <a:lnSpc>
                <a:spcPts val="2340"/>
              </a:lnSpc>
            </a:pPr>
          </a:p>
          <a:p>
            <a:pPr algn="ctr">
              <a:lnSpc>
                <a:spcPts val="4913"/>
              </a:lnSpc>
            </a:pPr>
            <a:r>
              <a:rPr lang="en-US" sz="41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High SSIM score shows effectiveness in producing visually accurate images.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495578" y="765175"/>
            <a:ext cx="9095826" cy="793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b="true" sz="6999">
                <a:solidFill>
                  <a:srgbClr val="252D37"/>
                </a:solidFill>
                <a:latin typeface="DM Sans Bold"/>
                <a:ea typeface="DM Sans Bold"/>
                <a:cs typeface="DM Sans Bold"/>
                <a:sym typeface="DM Sans Bold"/>
              </a:rPr>
              <a:t>INTRODUCTION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354175" y="-1238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203989" y="1857375"/>
            <a:ext cx="15822871" cy="4882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5" indent="-345443" lvl="1">
              <a:lnSpc>
                <a:spcPts val="4320"/>
              </a:lnSpc>
              <a:buFont typeface="Arial"/>
              <a:buChar char="•"/>
            </a:pPr>
            <a:r>
              <a:rPr lang="en-US" sz="3200" spc="19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Image restoration aims to involve recovering a high-quality image from a degraded or distorted version. This is a significant challenge in computer vision, particularly in digital photography, video processing, and medical imaging applications.</a:t>
            </a:r>
          </a:p>
          <a:p>
            <a:pPr algn="l">
              <a:lnSpc>
                <a:spcPts val="4320"/>
              </a:lnSpc>
            </a:pPr>
          </a:p>
          <a:p>
            <a:pPr algn="l" marL="690885" indent="-345443" lvl="1">
              <a:lnSpc>
                <a:spcPts val="4320"/>
              </a:lnSpc>
              <a:buFont typeface="Arial"/>
              <a:buChar char="•"/>
            </a:pPr>
            <a:r>
              <a:rPr lang="en-US" sz="3200" spc="19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Autoencoders are a learning architecture comprising of two networks:</a:t>
            </a:r>
            <a:r>
              <a:rPr lang="en-US" sz="3200" spc="19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   </a:t>
            </a:r>
          </a:p>
          <a:p>
            <a:pPr algn="l">
              <a:lnSpc>
                <a:spcPts val="4320"/>
              </a:lnSpc>
            </a:pPr>
            <a:r>
              <a:rPr lang="en-US" sz="3200" spc="19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</a:t>
            </a:r>
          </a:p>
          <a:p>
            <a:pPr algn="l">
              <a:lnSpc>
                <a:spcPts val="4320"/>
              </a:lnSpc>
            </a:pPr>
          </a:p>
          <a:p>
            <a:pPr algn="l">
              <a:lnSpc>
                <a:spcPts val="432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2087569" y="5353100"/>
            <a:ext cx="15724430" cy="3580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Encoder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- Compresses the input data into a lower-dimensional representation.</a:t>
            </a: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Decoder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- Reconstructs the original data from this compressed representation.</a:t>
            </a:r>
          </a:p>
          <a:p>
            <a:pPr algn="l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13969" y="2422405"/>
            <a:ext cx="15544814" cy="1298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17"/>
              </a:lnSpc>
            </a:pPr>
            <a:r>
              <a:rPr lang="en-US" b="true" sz="11397">
                <a:solidFill>
                  <a:srgbClr val="252D37"/>
                </a:solidFill>
                <a:latin typeface="DM Sans Bold"/>
                <a:ea typeface="DM Sans Bold"/>
                <a:cs typeface="DM Sans Bold"/>
                <a:sym typeface="DM Sans Bold"/>
              </a:rPr>
              <a:t>Thank You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0" y="6974593"/>
            <a:ext cx="809919" cy="3227938"/>
          </a:xfrm>
          <a:custGeom>
            <a:avLst/>
            <a:gdLst/>
            <a:ahLst/>
            <a:cxnLst/>
            <a:rect r="r" b="b" t="t" l="l"/>
            <a:pathLst>
              <a:path h="3227938" w="809919">
                <a:moveTo>
                  <a:pt x="0" y="0"/>
                </a:moveTo>
                <a:lnTo>
                  <a:pt x="809919" y="0"/>
                </a:lnTo>
                <a:lnTo>
                  <a:pt x="809919" y="3227938"/>
                </a:lnTo>
                <a:lnTo>
                  <a:pt x="0" y="3227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13969" y="8800529"/>
            <a:ext cx="3269876" cy="1634938"/>
          </a:xfrm>
          <a:custGeom>
            <a:avLst/>
            <a:gdLst/>
            <a:ahLst/>
            <a:cxnLst/>
            <a:rect r="r" b="b" t="t" l="l"/>
            <a:pathLst>
              <a:path h="1634938" w="3269876">
                <a:moveTo>
                  <a:pt x="0" y="0"/>
                </a:moveTo>
                <a:lnTo>
                  <a:pt x="3269876" y="0"/>
                </a:lnTo>
                <a:lnTo>
                  <a:pt x="3269876" y="1634938"/>
                </a:lnTo>
                <a:lnTo>
                  <a:pt x="0" y="16349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17582856" y="118636"/>
            <a:ext cx="809919" cy="3227938"/>
          </a:xfrm>
          <a:custGeom>
            <a:avLst/>
            <a:gdLst/>
            <a:ahLst/>
            <a:cxnLst/>
            <a:rect r="r" b="b" t="t" l="l"/>
            <a:pathLst>
              <a:path h="3227938" w="809919">
                <a:moveTo>
                  <a:pt x="0" y="0"/>
                </a:moveTo>
                <a:lnTo>
                  <a:pt x="809919" y="0"/>
                </a:lnTo>
                <a:lnTo>
                  <a:pt x="809919" y="3227938"/>
                </a:lnTo>
                <a:lnTo>
                  <a:pt x="0" y="3227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12517066" y="-114300"/>
            <a:ext cx="3693810" cy="1846905"/>
          </a:xfrm>
          <a:custGeom>
            <a:avLst/>
            <a:gdLst/>
            <a:ahLst/>
            <a:cxnLst/>
            <a:rect r="r" b="b" t="t" l="l"/>
            <a:pathLst>
              <a:path h="1846905" w="3693810">
                <a:moveTo>
                  <a:pt x="0" y="0"/>
                </a:moveTo>
                <a:lnTo>
                  <a:pt x="3693810" y="0"/>
                </a:lnTo>
                <a:lnTo>
                  <a:pt x="3693810" y="1846905"/>
                </a:lnTo>
                <a:lnTo>
                  <a:pt x="0" y="18469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573083" y="4141533"/>
            <a:ext cx="7165077" cy="5116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20"/>
              </a:lnSpc>
            </a:pPr>
            <a:r>
              <a:rPr lang="en-US" sz="3699" b="true">
                <a:solidFill>
                  <a:srgbClr val="252D37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</a:p>
          <a:p>
            <a:pPr algn="l">
              <a:lnSpc>
                <a:spcPts val="5179"/>
              </a:lnSpc>
            </a:pPr>
            <a:r>
              <a:rPr lang="en-US" sz="3699" b="true">
                <a:solidFill>
                  <a:srgbClr val="252D37"/>
                </a:solidFill>
                <a:latin typeface="DM Sans Bold"/>
                <a:ea typeface="DM Sans Bold"/>
                <a:cs typeface="DM Sans Bold"/>
                <a:sym typeface="DM Sans Bold"/>
              </a:rPr>
              <a:t>202201129 </a:t>
            </a:r>
            <a:r>
              <a:rPr lang="en-US" sz="3699">
                <a:solidFill>
                  <a:srgbClr val="252D37"/>
                </a:solidFill>
                <a:latin typeface="DM Sans"/>
                <a:ea typeface="DM Sans"/>
                <a:cs typeface="DM Sans"/>
                <a:sym typeface="DM Sans"/>
              </a:rPr>
              <a:t>- Tasmay Patel</a:t>
            </a:r>
          </a:p>
          <a:p>
            <a:pPr algn="l">
              <a:lnSpc>
                <a:spcPts val="5179"/>
              </a:lnSpc>
            </a:pPr>
            <a:r>
              <a:rPr lang="en-US" sz="3699" b="true">
                <a:solidFill>
                  <a:srgbClr val="252D37"/>
                </a:solidFill>
                <a:latin typeface="DM Sans Bold"/>
                <a:ea typeface="DM Sans Bold"/>
                <a:cs typeface="DM Sans Bold"/>
                <a:sym typeface="DM Sans Bold"/>
              </a:rPr>
              <a:t>202201207 </a:t>
            </a:r>
            <a:r>
              <a:rPr lang="en-US" sz="3699">
                <a:solidFill>
                  <a:srgbClr val="252D37"/>
                </a:solidFill>
                <a:latin typeface="DM Sans"/>
                <a:ea typeface="DM Sans"/>
                <a:cs typeface="DM Sans"/>
                <a:sym typeface="DM Sans"/>
              </a:rPr>
              <a:t>- Swayam Hingu</a:t>
            </a:r>
          </a:p>
          <a:p>
            <a:pPr algn="l">
              <a:lnSpc>
                <a:spcPts val="5179"/>
              </a:lnSpc>
            </a:pPr>
            <a:r>
              <a:rPr lang="en-US" sz="3699" b="true">
                <a:solidFill>
                  <a:srgbClr val="252D37"/>
                </a:solidFill>
                <a:latin typeface="DM Sans Bold"/>
                <a:ea typeface="DM Sans Bold"/>
                <a:cs typeface="DM Sans Bold"/>
                <a:sym typeface="DM Sans Bold"/>
              </a:rPr>
              <a:t>202201253 </a:t>
            </a:r>
            <a:r>
              <a:rPr lang="en-US" sz="3699">
                <a:solidFill>
                  <a:srgbClr val="252D37"/>
                </a:solidFill>
                <a:latin typeface="DM Sans"/>
                <a:ea typeface="DM Sans"/>
                <a:cs typeface="DM Sans"/>
                <a:sym typeface="DM Sans"/>
              </a:rPr>
              <a:t>- Smit Fefar</a:t>
            </a:r>
          </a:p>
          <a:p>
            <a:pPr algn="l">
              <a:lnSpc>
                <a:spcPts val="5179"/>
              </a:lnSpc>
            </a:pPr>
            <a:r>
              <a:rPr lang="en-US" sz="3699" b="true">
                <a:solidFill>
                  <a:srgbClr val="252D37"/>
                </a:solidFill>
                <a:latin typeface="DM Sans Bold"/>
                <a:ea typeface="DM Sans Bold"/>
                <a:cs typeface="DM Sans Bold"/>
                <a:sym typeface="DM Sans Bold"/>
              </a:rPr>
              <a:t>202201504 </a:t>
            </a:r>
            <a:r>
              <a:rPr lang="en-US" sz="3699">
                <a:solidFill>
                  <a:srgbClr val="252D37"/>
                </a:solidFill>
                <a:latin typeface="DM Sans"/>
                <a:ea typeface="DM Sans"/>
                <a:cs typeface="DM Sans"/>
                <a:sym typeface="DM Sans"/>
              </a:rPr>
              <a:t>- Kishan Pansuriya</a:t>
            </a:r>
          </a:p>
          <a:p>
            <a:pPr algn="l">
              <a:lnSpc>
                <a:spcPts val="5179"/>
              </a:lnSpc>
            </a:pPr>
            <a:r>
              <a:rPr lang="en-US" sz="3699" b="true">
                <a:solidFill>
                  <a:srgbClr val="252D37"/>
                </a:solidFill>
                <a:latin typeface="DM Sans Bold"/>
                <a:ea typeface="DM Sans Bold"/>
                <a:cs typeface="DM Sans Bold"/>
                <a:sym typeface="DM Sans Bold"/>
              </a:rPr>
              <a:t>202201525 </a:t>
            </a:r>
            <a:r>
              <a:rPr lang="en-US" sz="3699">
                <a:solidFill>
                  <a:srgbClr val="252D37"/>
                </a:solidFill>
                <a:latin typeface="DM Sans"/>
                <a:ea typeface="DM Sans"/>
                <a:cs typeface="DM Sans"/>
                <a:sym typeface="DM Sans"/>
              </a:rPr>
              <a:t>- Heer Shah</a:t>
            </a:r>
          </a:p>
          <a:p>
            <a:pPr algn="l">
              <a:lnSpc>
                <a:spcPts val="517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6573083" y="3991931"/>
            <a:ext cx="5469491" cy="917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01"/>
              </a:lnSpc>
              <a:spcBef>
                <a:spcPct val="0"/>
              </a:spcBef>
            </a:pPr>
            <a:r>
              <a:rPr lang="en-US" b="true" sz="5358">
                <a:solidFill>
                  <a:srgbClr val="252D3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Group Members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70685" y="727075"/>
            <a:ext cx="12836609" cy="793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b="true" sz="6999">
                <a:solidFill>
                  <a:srgbClr val="252D37"/>
                </a:solidFill>
                <a:latin typeface="DM Sans Bold"/>
                <a:ea typeface="DM Sans Bold"/>
                <a:cs typeface="DM Sans Bold"/>
                <a:sym typeface="DM Sans Bold"/>
              </a:rPr>
              <a:t>PROBLEM STATEMENT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49400" y="-40061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04580" y="1721168"/>
            <a:ext cx="15302220" cy="7054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</a:p>
          <a:p>
            <a:pPr algn="l" marL="690885" indent="-345443" lvl="1">
              <a:lnSpc>
                <a:spcPts val="4320"/>
              </a:lnSpc>
              <a:buFont typeface="Arial"/>
              <a:buChar char="•"/>
            </a:pPr>
            <a:r>
              <a:rPr lang="en-US" b="true" sz="3200" spc="19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Dataset</a:t>
            </a:r>
            <a:r>
              <a:rPr lang="en-US" sz="3200" spc="19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 Pairs of grayscale images      and color images     </a:t>
            </a:r>
          </a:p>
          <a:p>
            <a:pPr algn="l">
              <a:lnSpc>
                <a:spcPts val="4320"/>
              </a:lnSpc>
            </a:pPr>
            <a:r>
              <a:rPr lang="en-US" sz="3200" spc="19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</a:t>
            </a:r>
          </a:p>
          <a:p>
            <a:pPr algn="l" marL="690885" indent="-345443" lvl="1">
              <a:lnSpc>
                <a:spcPts val="4320"/>
              </a:lnSpc>
              <a:buFont typeface="Arial"/>
              <a:buChar char="•"/>
            </a:pPr>
            <a:r>
              <a:rPr lang="en-US" b="true" sz="3200" spc="19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Objective:</a:t>
            </a:r>
            <a:r>
              <a:rPr lang="en-US" sz="3200" spc="19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Learn a function </a:t>
            </a:r>
            <a:r>
              <a:rPr lang="en-US" b="true" sz="3200" i="true" spc="192">
                <a:solidFill>
                  <a:srgbClr val="000000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f</a:t>
            </a:r>
            <a:r>
              <a:rPr lang="en-US" sz="3200" spc="19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to map grayscale     ​ to color    ​.</a:t>
            </a:r>
          </a:p>
          <a:p>
            <a:pPr algn="l">
              <a:lnSpc>
                <a:spcPts val="4320"/>
              </a:lnSpc>
            </a:pPr>
          </a:p>
          <a:p>
            <a:pPr algn="l" marL="690885" indent="-345443" lvl="1">
              <a:lnSpc>
                <a:spcPts val="4320"/>
              </a:lnSpc>
              <a:buFont typeface="Arial"/>
              <a:buChar char="•"/>
            </a:pPr>
            <a:r>
              <a:rPr lang="en-US" b="true" sz="3200" spc="19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Model:</a:t>
            </a:r>
            <a:r>
              <a:rPr lang="en-US" sz="3200" spc="19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                    where 𝑦̂𝑖 - is the predicted color image generated by the model given the parameters θ</a:t>
            </a:r>
          </a:p>
          <a:p>
            <a:pPr algn="l">
              <a:lnSpc>
                <a:spcPts val="4320"/>
              </a:lnSpc>
            </a:pPr>
          </a:p>
          <a:p>
            <a:pPr algn="l" marL="690885" indent="-345443" lvl="1">
              <a:lnSpc>
                <a:spcPts val="4320"/>
              </a:lnSpc>
              <a:buFont typeface="Arial"/>
              <a:buChar char="•"/>
            </a:pPr>
            <a:r>
              <a:rPr lang="en-US" b="true" sz="3200" spc="19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Loss Function:</a:t>
            </a:r>
            <a:r>
              <a:rPr lang="en-US" sz="3200" spc="19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b="true" sz="3200" spc="19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Mean Absolute Error (MAE)</a:t>
            </a:r>
          </a:p>
          <a:p>
            <a:pPr algn="l">
              <a:lnSpc>
                <a:spcPts val="4320"/>
              </a:lnSpc>
            </a:pPr>
            <a:r>
              <a:rPr lang="en-US" sz="3200" spc="19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​</a:t>
            </a:r>
          </a:p>
          <a:p>
            <a:pPr algn="l">
              <a:lnSpc>
                <a:spcPts val="4320"/>
              </a:lnSpc>
            </a:pPr>
          </a:p>
          <a:p>
            <a:pPr algn="l" marL="690885" indent="-345443" lvl="1">
              <a:lnSpc>
                <a:spcPts val="4320"/>
              </a:lnSpc>
              <a:buFont typeface="Arial"/>
              <a:buChar char="•"/>
            </a:pPr>
            <a:r>
              <a:rPr lang="en-US" b="true" sz="3200" spc="19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Goal:</a:t>
            </a:r>
            <a:r>
              <a:rPr lang="en-US" sz="3200" spc="19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Minimize this loss to improve color prediction accuracy.</a:t>
            </a:r>
          </a:p>
          <a:p>
            <a:pPr algn="l">
              <a:lnSpc>
                <a:spcPts val="4320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9109531" y="2375306"/>
            <a:ext cx="618926" cy="417775"/>
          </a:xfrm>
          <a:custGeom>
            <a:avLst/>
            <a:gdLst/>
            <a:ahLst/>
            <a:cxnLst/>
            <a:rect r="r" b="b" t="t" l="l"/>
            <a:pathLst>
              <a:path h="417775" w="618926">
                <a:moveTo>
                  <a:pt x="0" y="0"/>
                </a:moveTo>
                <a:lnTo>
                  <a:pt x="618926" y="0"/>
                </a:lnTo>
                <a:lnTo>
                  <a:pt x="618926" y="417775"/>
                </a:lnTo>
                <a:lnTo>
                  <a:pt x="0" y="41777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510963" y="2375306"/>
            <a:ext cx="485158" cy="417775"/>
          </a:xfrm>
          <a:custGeom>
            <a:avLst/>
            <a:gdLst/>
            <a:ahLst/>
            <a:cxnLst/>
            <a:rect r="r" b="b" t="t" l="l"/>
            <a:pathLst>
              <a:path h="417775" w="485158">
                <a:moveTo>
                  <a:pt x="0" y="0"/>
                </a:moveTo>
                <a:lnTo>
                  <a:pt x="485158" y="0"/>
                </a:lnTo>
                <a:lnTo>
                  <a:pt x="485158" y="417775"/>
                </a:lnTo>
                <a:lnTo>
                  <a:pt x="0" y="41777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706541" y="3448077"/>
            <a:ext cx="618926" cy="417775"/>
          </a:xfrm>
          <a:custGeom>
            <a:avLst/>
            <a:gdLst/>
            <a:ahLst/>
            <a:cxnLst/>
            <a:rect r="r" b="b" t="t" l="l"/>
            <a:pathLst>
              <a:path h="417775" w="618926">
                <a:moveTo>
                  <a:pt x="0" y="0"/>
                </a:moveTo>
                <a:lnTo>
                  <a:pt x="618926" y="0"/>
                </a:lnTo>
                <a:lnTo>
                  <a:pt x="618926" y="417775"/>
                </a:lnTo>
                <a:lnTo>
                  <a:pt x="0" y="41777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249400" y="3448077"/>
            <a:ext cx="485158" cy="417775"/>
          </a:xfrm>
          <a:custGeom>
            <a:avLst/>
            <a:gdLst/>
            <a:ahLst/>
            <a:cxnLst/>
            <a:rect r="r" b="b" t="t" l="l"/>
            <a:pathLst>
              <a:path h="417775" w="485158">
                <a:moveTo>
                  <a:pt x="0" y="0"/>
                </a:moveTo>
                <a:lnTo>
                  <a:pt x="485158" y="0"/>
                </a:lnTo>
                <a:lnTo>
                  <a:pt x="485158" y="417775"/>
                </a:lnTo>
                <a:lnTo>
                  <a:pt x="0" y="41777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653709" y="4244382"/>
            <a:ext cx="2232532" cy="883710"/>
          </a:xfrm>
          <a:custGeom>
            <a:avLst/>
            <a:gdLst/>
            <a:ahLst/>
            <a:cxnLst/>
            <a:rect r="r" b="b" t="t" l="l"/>
            <a:pathLst>
              <a:path h="883710" w="2232532">
                <a:moveTo>
                  <a:pt x="0" y="0"/>
                </a:moveTo>
                <a:lnTo>
                  <a:pt x="2232531" y="0"/>
                </a:lnTo>
                <a:lnTo>
                  <a:pt x="2232531" y="883710"/>
                </a:lnTo>
                <a:lnTo>
                  <a:pt x="0" y="88371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706541" y="5630817"/>
            <a:ext cx="5063272" cy="1629271"/>
          </a:xfrm>
          <a:custGeom>
            <a:avLst/>
            <a:gdLst/>
            <a:ahLst/>
            <a:cxnLst/>
            <a:rect r="r" b="b" t="t" l="l"/>
            <a:pathLst>
              <a:path h="1629271" w="5063272">
                <a:moveTo>
                  <a:pt x="0" y="0"/>
                </a:moveTo>
                <a:lnTo>
                  <a:pt x="5063272" y="0"/>
                </a:lnTo>
                <a:lnTo>
                  <a:pt x="5063272" y="1629271"/>
                </a:lnTo>
                <a:lnTo>
                  <a:pt x="0" y="1629271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38153" y="-173411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2681701"/>
            <a:ext cx="8280245" cy="4595536"/>
          </a:xfrm>
          <a:custGeom>
            <a:avLst/>
            <a:gdLst/>
            <a:ahLst/>
            <a:cxnLst/>
            <a:rect r="r" b="b" t="t" l="l"/>
            <a:pathLst>
              <a:path h="4595536" w="8280245">
                <a:moveTo>
                  <a:pt x="0" y="0"/>
                </a:moveTo>
                <a:lnTo>
                  <a:pt x="8280245" y="0"/>
                </a:lnTo>
                <a:lnTo>
                  <a:pt x="8280245" y="4595536"/>
                </a:lnTo>
                <a:lnTo>
                  <a:pt x="0" y="459553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851791" y="2727886"/>
            <a:ext cx="6943762" cy="4626282"/>
          </a:xfrm>
          <a:custGeom>
            <a:avLst/>
            <a:gdLst/>
            <a:ahLst/>
            <a:cxnLst/>
            <a:rect r="r" b="b" t="t" l="l"/>
            <a:pathLst>
              <a:path h="4626282" w="6943762">
                <a:moveTo>
                  <a:pt x="0" y="0"/>
                </a:moveTo>
                <a:lnTo>
                  <a:pt x="6943762" y="0"/>
                </a:lnTo>
                <a:lnTo>
                  <a:pt x="6943762" y="4626281"/>
                </a:lnTo>
                <a:lnTo>
                  <a:pt x="0" y="462628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020451" y="320120"/>
            <a:ext cx="6618469" cy="2407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66"/>
              </a:lnSpc>
            </a:pPr>
            <a:r>
              <a:rPr lang="en-US" b="true" sz="6904">
                <a:solidFill>
                  <a:srgbClr val="252D37"/>
                </a:solidFill>
                <a:latin typeface="DM Sans Bold"/>
                <a:ea typeface="DM Sans Bold"/>
                <a:cs typeface="DM Sans Bold"/>
                <a:sym typeface="DM Sans Bold"/>
              </a:rPr>
              <a:t>COLOR SPACES</a:t>
            </a:r>
          </a:p>
          <a:p>
            <a:pPr algn="ctr">
              <a:lnSpc>
                <a:spcPts val="9666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244568" y="7582535"/>
            <a:ext cx="1022146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52D37"/>
                </a:solidFill>
                <a:latin typeface="Canva Sans"/>
                <a:ea typeface="Canva Sans"/>
                <a:cs typeface="Canva Sans"/>
                <a:sym typeface="Canva Sans"/>
              </a:rPr>
              <a:t>LAB Space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107610" y="7573010"/>
            <a:ext cx="1022146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52D37"/>
                </a:solidFill>
                <a:latin typeface="Canva Sans"/>
                <a:ea typeface="Canva Sans"/>
                <a:cs typeface="Canva Sans"/>
                <a:sym typeface="Canva Sans"/>
              </a:rPr>
              <a:t>RGB Space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5578603"/>
            <a:ext cx="18153771" cy="4047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0002" indent="-380001" lvl="1">
              <a:lnSpc>
                <a:spcPts val="4928"/>
              </a:lnSpc>
              <a:buFont typeface="Arial"/>
              <a:buChar char="•"/>
            </a:pPr>
            <a:r>
              <a:rPr lang="en-US" b="true" sz="352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Non-linear transformations: </a:t>
            </a:r>
            <a:r>
              <a:rPr lang="en-US" sz="352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Capture complex patterns beyond linear relationships.</a:t>
            </a:r>
          </a:p>
          <a:p>
            <a:pPr algn="l">
              <a:lnSpc>
                <a:spcPts val="4928"/>
              </a:lnSpc>
            </a:pPr>
          </a:p>
          <a:p>
            <a:pPr algn="l" marL="760002" indent="-380001" lvl="1">
              <a:lnSpc>
                <a:spcPts val="4928"/>
              </a:lnSpc>
              <a:buFont typeface="Arial"/>
              <a:buChar char="•"/>
            </a:pPr>
            <a:r>
              <a:rPr lang="en-US" b="true" sz="352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High-dimensional capability: </a:t>
            </a:r>
            <a:r>
              <a:rPr lang="en-US" sz="352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Better suited for complex, high-dimensional data.</a:t>
            </a:r>
          </a:p>
          <a:p>
            <a:pPr algn="l">
              <a:lnSpc>
                <a:spcPts val="4928"/>
              </a:lnSpc>
            </a:pPr>
          </a:p>
          <a:p>
            <a:pPr algn="l" marL="760002" indent="-380001" lvl="1">
              <a:lnSpc>
                <a:spcPts val="4928"/>
              </a:lnSpc>
              <a:buFont typeface="Arial"/>
              <a:buChar char="•"/>
            </a:pPr>
            <a:r>
              <a:rPr lang="en-US" b="true" sz="352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Denoising:</a:t>
            </a:r>
            <a:r>
              <a:rPr lang="en-US" sz="352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Easily adaptable for noise reduction tasks.</a:t>
            </a:r>
          </a:p>
          <a:p>
            <a:pPr algn="l">
              <a:lnSpc>
                <a:spcPts val="7758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4084998" y="204765"/>
            <a:ext cx="10385202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b="true" sz="69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WHY AUTOENCODERS 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02629" y="2566500"/>
            <a:ext cx="17785371" cy="1844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27"/>
              </a:lnSpc>
              <a:spcBef>
                <a:spcPct val="0"/>
              </a:spcBef>
            </a:pPr>
            <a:r>
              <a:rPr lang="en-US" sz="35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An autoencoder is a type of artificial neural network used primarily for unsupervised learning tasks, such as data compression, noise reduction, and dimensionality reduction.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354175" y="-1238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71255" y="2017232"/>
            <a:ext cx="13771244" cy="741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b="true">
                <a:solidFill>
                  <a:srgbClr val="252D37"/>
                </a:solidFill>
                <a:latin typeface="DM Sans Bold"/>
                <a:ea typeface="DM Sans Bold"/>
                <a:cs typeface="DM Sans Bold"/>
                <a:sym typeface="DM Sans Bold"/>
              </a:rPr>
              <a:t>Autoencoder Structure: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b="true" sz="3500">
                <a:solidFill>
                  <a:srgbClr val="252D37"/>
                </a:solidFill>
                <a:latin typeface="DM Sans Bold"/>
                <a:ea typeface="DM Sans Bold"/>
                <a:cs typeface="DM Sans Bold"/>
                <a:sym typeface="DM Sans Bold"/>
              </a:rPr>
              <a:t>Input:</a:t>
            </a:r>
            <a:r>
              <a:rPr lang="en-US" sz="3500">
                <a:solidFill>
                  <a:srgbClr val="252D37"/>
                </a:solidFill>
                <a:latin typeface="DM Sans"/>
                <a:ea typeface="DM Sans"/>
                <a:cs typeface="DM Sans"/>
                <a:sym typeface="DM Sans"/>
              </a:rPr>
              <a:t> Grayscale Image (G)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b="true" sz="3500">
                <a:solidFill>
                  <a:srgbClr val="252D37"/>
                </a:solidFill>
                <a:latin typeface="DM Sans Bold"/>
                <a:ea typeface="DM Sans Bold"/>
                <a:cs typeface="DM Sans Bold"/>
                <a:sym typeface="DM Sans Bold"/>
              </a:rPr>
              <a:t>Encoder:</a:t>
            </a:r>
            <a:r>
              <a:rPr lang="en-US" sz="3500">
                <a:solidFill>
                  <a:srgbClr val="252D37"/>
                </a:solidFill>
                <a:latin typeface="DM Sans"/>
                <a:ea typeface="DM Sans"/>
                <a:cs typeface="DM Sans"/>
                <a:sym typeface="DM Sans"/>
              </a:rPr>
              <a:t> Extracts Features via Convolutions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b="true" sz="3500">
                <a:solidFill>
                  <a:srgbClr val="252D37"/>
                </a:solidFill>
                <a:latin typeface="DM Sans Bold"/>
                <a:ea typeface="DM Sans Bold"/>
                <a:cs typeface="DM Sans Bold"/>
                <a:sym typeface="DM Sans Bold"/>
              </a:rPr>
              <a:t>Decoder:</a:t>
            </a:r>
            <a:r>
              <a:rPr lang="en-US" sz="3500">
                <a:solidFill>
                  <a:srgbClr val="252D37"/>
                </a:solidFill>
                <a:latin typeface="DM Sans"/>
                <a:ea typeface="DM Sans"/>
                <a:cs typeface="DM Sans"/>
                <a:sym typeface="DM Sans"/>
              </a:rPr>
              <a:t> Reconstructs Colorized Image</a:t>
            </a:r>
          </a:p>
          <a:p>
            <a:pPr algn="l">
              <a:lnSpc>
                <a:spcPts val="4900"/>
              </a:lnSpc>
            </a:pPr>
          </a:p>
          <a:p>
            <a:pPr algn="l">
              <a:lnSpc>
                <a:spcPts val="4900"/>
              </a:lnSpc>
            </a:pPr>
            <a:r>
              <a:rPr lang="en-US" sz="3500" b="true">
                <a:solidFill>
                  <a:srgbClr val="252D37"/>
                </a:solidFill>
                <a:latin typeface="DM Sans Bold"/>
                <a:ea typeface="DM Sans Bold"/>
                <a:cs typeface="DM Sans Bold"/>
                <a:sym typeface="DM Sans Bold"/>
              </a:rPr>
              <a:t>Key Components: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252D37"/>
                </a:solidFill>
                <a:latin typeface="DM Sans"/>
                <a:ea typeface="DM Sans"/>
                <a:cs typeface="DM Sans"/>
                <a:sym typeface="DM Sans"/>
              </a:rPr>
              <a:t>Convolutional Layers (for feature extraction)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252D37"/>
                </a:solidFill>
                <a:latin typeface="DM Sans"/>
                <a:ea typeface="DM Sans"/>
                <a:cs typeface="DM Sans"/>
                <a:sym typeface="DM Sans"/>
              </a:rPr>
              <a:t>Activation Functions (introducing non-linearity)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252D37"/>
                </a:solidFill>
                <a:latin typeface="DM Sans"/>
                <a:ea typeface="DM Sans"/>
                <a:cs typeface="DM Sans"/>
                <a:sym typeface="DM Sans"/>
              </a:rPr>
              <a:t>Downsampling and Upsampling (to manage spatial dimensions)</a:t>
            </a:r>
          </a:p>
          <a:p>
            <a:pPr algn="l">
              <a:lnSpc>
                <a:spcPts val="4900"/>
              </a:lnSpc>
            </a:pPr>
          </a:p>
          <a:p>
            <a:pPr algn="ctr">
              <a:lnSpc>
                <a:spcPts val="4900"/>
              </a:lnSpc>
            </a:pPr>
            <a:r>
              <a:rPr lang="en-US" sz="3500" b="true">
                <a:solidFill>
                  <a:srgbClr val="252D37"/>
                </a:solidFill>
                <a:latin typeface="Roboto Bold"/>
                <a:ea typeface="Roboto Bold"/>
                <a:cs typeface="Roboto Bold"/>
                <a:sym typeface="Roboto Bold"/>
              </a:rPr>
              <a:t>Purpose: </a:t>
            </a:r>
            <a:r>
              <a:rPr lang="en-US" sz="3500">
                <a:solidFill>
                  <a:srgbClr val="252D37"/>
                </a:solidFill>
                <a:latin typeface="Roboto"/>
                <a:ea typeface="Roboto"/>
                <a:cs typeface="Roboto"/>
                <a:sym typeface="Roboto"/>
              </a:rPr>
              <a:t>Capture essential features for accurate colorization.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2815484" y="373439"/>
            <a:ext cx="12301347" cy="11771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66"/>
              </a:lnSpc>
              <a:spcBef>
                <a:spcPct val="0"/>
              </a:spcBef>
            </a:pPr>
            <a:r>
              <a:rPr lang="en-US" b="true" sz="6904">
                <a:solidFill>
                  <a:srgbClr val="252D37"/>
                </a:solidFill>
                <a:latin typeface="DM Sans Bold"/>
                <a:ea typeface="DM Sans Bold"/>
                <a:cs typeface="DM Sans Bold"/>
                <a:sym typeface="DM Sans Bold"/>
              </a:rPr>
              <a:t>AUTOENCODER PROCESSING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211950" y="-104775"/>
            <a:ext cx="2783531" cy="2783531"/>
          </a:xfrm>
          <a:custGeom>
            <a:avLst/>
            <a:gdLst/>
            <a:ahLst/>
            <a:cxnLst/>
            <a:rect r="r" b="b" t="t" l="l"/>
            <a:pathLst>
              <a:path h="2783531" w="2783531">
                <a:moveTo>
                  <a:pt x="2783532" y="0"/>
                </a:moveTo>
                <a:lnTo>
                  <a:pt x="0" y="0"/>
                </a:lnTo>
                <a:lnTo>
                  <a:pt x="0" y="2783531"/>
                </a:lnTo>
                <a:lnTo>
                  <a:pt x="2783532" y="2783531"/>
                </a:lnTo>
                <a:lnTo>
                  <a:pt x="278353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542983" y="9607921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8"/>
                </a:lnTo>
                <a:lnTo>
                  <a:pt x="0" y="13581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605189" y="589280"/>
            <a:ext cx="15920071" cy="1766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89"/>
              </a:lnSpc>
            </a:pPr>
            <a:r>
              <a:rPr lang="en-US" b="true" sz="69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KEY TECHNIQUES IN AUTOENCODER PROCESSING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18391" y="2619560"/>
            <a:ext cx="15850434" cy="6943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1. Downsampling</a:t>
            </a:r>
          </a:p>
          <a:p>
            <a:pPr algn="l" marL="755651" indent="-377825" lvl="1">
              <a:lnSpc>
                <a:spcPts val="4200"/>
              </a:lnSpc>
              <a:buFont typeface="Arial"/>
              <a:buChar char="•"/>
            </a:pPr>
            <a:r>
              <a:rPr lang="en-US" b="true" sz="35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Strided Convolutions</a:t>
            </a:r>
            <a:r>
              <a:rPr lang="en-US" sz="3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 Reduces spatial dimensions with stride &gt; 1</a:t>
            </a:r>
          </a:p>
          <a:p>
            <a:pPr algn="l" marL="755651" indent="-377825" lvl="1">
              <a:lnSpc>
                <a:spcPts val="4200"/>
              </a:lnSpc>
              <a:buFont typeface="Arial"/>
              <a:buChar char="•"/>
            </a:pPr>
            <a:r>
              <a:rPr lang="en-US" b="true" sz="35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Max Pooling</a:t>
            </a:r>
            <a:r>
              <a:rPr lang="en-US" sz="3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 Retains critical features via max values in pooling window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5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2. Activation Functions</a:t>
            </a:r>
          </a:p>
          <a:p>
            <a:pPr algn="l" marL="755651" indent="-377825" lvl="1">
              <a:lnSpc>
                <a:spcPts val="4200"/>
              </a:lnSpc>
              <a:buFont typeface="Arial"/>
              <a:buChar char="•"/>
            </a:pPr>
            <a:r>
              <a:rPr lang="en-US" b="true" sz="35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ReLU:</a:t>
            </a:r>
            <a:r>
              <a:rPr lang="en-US" sz="3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f(x)=max⁡(0,x)</a:t>
            </a:r>
          </a:p>
          <a:p>
            <a:pPr algn="l" marL="755651" indent="-377825" lvl="1">
              <a:lnSpc>
                <a:spcPts val="4200"/>
              </a:lnSpc>
              <a:buFont typeface="Arial"/>
              <a:buChar char="•"/>
            </a:pPr>
            <a:r>
              <a:rPr lang="en-US" b="true" sz="35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Leaky ReLU:</a:t>
            </a:r>
            <a:r>
              <a:rPr lang="en-US" sz="3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Allows gradient flow for negative inputs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5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3. Upsampling</a:t>
            </a:r>
          </a:p>
          <a:p>
            <a:pPr algn="l" marL="755651" indent="-377825" lvl="1">
              <a:lnSpc>
                <a:spcPts val="4200"/>
              </a:lnSpc>
              <a:buFont typeface="Arial"/>
              <a:buChar char="•"/>
            </a:pPr>
            <a:r>
              <a:rPr lang="en-US" b="true" sz="35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Transposed Convolutions:</a:t>
            </a:r>
            <a:r>
              <a:rPr lang="en-US" sz="3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Reverses downsampling to restore image size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5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Goal:</a:t>
            </a:r>
            <a:r>
              <a:rPr lang="en-US" sz="3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Efficiently compress and reconstruct image details.</a:t>
            </a:r>
          </a:p>
          <a:p>
            <a:pPr algn="l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211950" y="-104775"/>
            <a:ext cx="2783531" cy="2783531"/>
          </a:xfrm>
          <a:custGeom>
            <a:avLst/>
            <a:gdLst/>
            <a:ahLst/>
            <a:cxnLst/>
            <a:rect r="r" b="b" t="t" l="l"/>
            <a:pathLst>
              <a:path h="2783531" w="2783531">
                <a:moveTo>
                  <a:pt x="2783532" y="0"/>
                </a:moveTo>
                <a:lnTo>
                  <a:pt x="0" y="0"/>
                </a:lnTo>
                <a:lnTo>
                  <a:pt x="0" y="2783531"/>
                </a:lnTo>
                <a:lnTo>
                  <a:pt x="2783532" y="2783531"/>
                </a:lnTo>
                <a:lnTo>
                  <a:pt x="278353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771780" y="6872735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129112" y="9258300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48789" y="2087619"/>
            <a:ext cx="15790422" cy="6842516"/>
          </a:xfrm>
          <a:custGeom>
            <a:avLst/>
            <a:gdLst/>
            <a:ahLst/>
            <a:cxnLst/>
            <a:rect r="r" b="b" t="t" l="l"/>
            <a:pathLst>
              <a:path h="6842516" w="15790422">
                <a:moveTo>
                  <a:pt x="0" y="0"/>
                </a:moveTo>
                <a:lnTo>
                  <a:pt x="15790422" y="0"/>
                </a:lnTo>
                <a:lnTo>
                  <a:pt x="15790422" y="6842516"/>
                </a:lnTo>
                <a:lnTo>
                  <a:pt x="0" y="684251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422189" y="650240"/>
            <a:ext cx="15920071" cy="909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89"/>
              </a:lnSpc>
            </a:pPr>
            <a:r>
              <a:rPr lang="en-US" sz="69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DOWNSAMPLING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211950" y="-104775"/>
            <a:ext cx="2783531" cy="2783531"/>
          </a:xfrm>
          <a:custGeom>
            <a:avLst/>
            <a:gdLst/>
            <a:ahLst/>
            <a:cxnLst/>
            <a:rect r="r" b="b" t="t" l="l"/>
            <a:pathLst>
              <a:path h="2783531" w="2783531">
                <a:moveTo>
                  <a:pt x="2783532" y="0"/>
                </a:moveTo>
                <a:lnTo>
                  <a:pt x="0" y="0"/>
                </a:lnTo>
                <a:lnTo>
                  <a:pt x="0" y="2783531"/>
                </a:lnTo>
                <a:lnTo>
                  <a:pt x="2783532" y="2783531"/>
                </a:lnTo>
                <a:lnTo>
                  <a:pt x="278353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771780" y="68349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356361" y="9258300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30200" y="1753952"/>
            <a:ext cx="15084896" cy="7542448"/>
          </a:xfrm>
          <a:custGeom>
            <a:avLst/>
            <a:gdLst/>
            <a:ahLst/>
            <a:cxnLst/>
            <a:rect r="r" b="b" t="t" l="l"/>
            <a:pathLst>
              <a:path h="7542448" w="15084896">
                <a:moveTo>
                  <a:pt x="0" y="0"/>
                </a:moveTo>
                <a:lnTo>
                  <a:pt x="15084896" y="0"/>
                </a:lnTo>
                <a:lnTo>
                  <a:pt x="15084896" y="7542448"/>
                </a:lnTo>
                <a:lnTo>
                  <a:pt x="0" y="754244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258548" y="482682"/>
            <a:ext cx="15920071" cy="909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89"/>
              </a:lnSpc>
            </a:pPr>
            <a:r>
              <a:rPr lang="en-US" sz="69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UPSAMPLING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DAGWLXZ93Po</dc:identifier>
  <dcterms:modified xsi:type="dcterms:W3CDTF">2011-08-01T06:04:30Z</dcterms:modified>
  <cp:revision>1</cp:revision>
  <dc:title>Adam (Adaptive Moment Estimator) is a stochastic gradient descent (SGD) optimization algorithm used to train deep neural networks. It is a combination of the ‘gradient descent with momentum’ algorithm and the ‘RMSP’ algorithm.</dc:title>
</cp:coreProperties>
</file>