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Shrikhand" charset="1" panose="02000000000000000000"/>
      <p:regular r:id="rId17"/>
    </p:embeddedFont>
    <p:embeddedFont>
      <p:font typeface="Muli" charset="1" panose="00000500000000000000"/>
      <p:regular r:id="rId18"/>
    </p:embeddedFont>
    <p:embeddedFont>
      <p:font typeface="Muli Bold" charset="1" panose="00000800000000000000"/>
      <p:regular r:id="rId19"/>
    </p:embeddedFont>
    <p:embeddedFont>
      <p:font typeface="Arimo" charset="1" panose="020B0604020202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Relationship Id="rId8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https://compsci290-s2016.github.io/CoursePage/Materials/EulerAnglesViz/" TargetMode="External" Type="http://schemas.openxmlformats.org/officeDocument/2006/relationships/hyperlink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2D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384325" y="-308312"/>
            <a:ext cx="7903675" cy="11562784"/>
          </a:xfrm>
          <a:custGeom>
            <a:avLst/>
            <a:gdLst/>
            <a:ahLst/>
            <a:cxnLst/>
            <a:rect r="r" b="b" t="t" l="l"/>
            <a:pathLst>
              <a:path h="11562784" w="7903675">
                <a:moveTo>
                  <a:pt x="0" y="0"/>
                </a:moveTo>
                <a:lnTo>
                  <a:pt x="7903675" y="0"/>
                </a:lnTo>
                <a:lnTo>
                  <a:pt x="7903675" y="11562784"/>
                </a:lnTo>
                <a:lnTo>
                  <a:pt x="0" y="11562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63260" y="3391947"/>
            <a:ext cx="11694175" cy="3322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39"/>
              </a:lnSpc>
            </a:pPr>
            <a:r>
              <a:rPr lang="en-US" sz="9528">
                <a:solidFill>
                  <a:srgbClr val="232B38"/>
                </a:solidFill>
                <a:latin typeface="Shrikhand"/>
                <a:ea typeface="Shrikhand"/>
                <a:cs typeface="Shrikhand"/>
                <a:sym typeface="Shrikhand"/>
              </a:rPr>
              <a:t>Satellite Attitude Control System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63260" y="7019824"/>
            <a:ext cx="8171541" cy="1146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21"/>
              </a:lnSpc>
            </a:pPr>
            <a:r>
              <a:rPr lang="en-US" sz="6658">
                <a:solidFill>
                  <a:srgbClr val="3A4031"/>
                </a:solidFill>
                <a:latin typeface="Muli"/>
                <a:ea typeface="Muli"/>
                <a:cs typeface="Muli"/>
                <a:sym typeface="Muli"/>
              </a:rPr>
              <a:t>By Tasmay Patel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2D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260758" y="9388426"/>
            <a:ext cx="3903912" cy="2129406"/>
          </a:xfrm>
          <a:custGeom>
            <a:avLst/>
            <a:gdLst/>
            <a:ahLst/>
            <a:cxnLst/>
            <a:rect r="r" b="b" t="t" l="l"/>
            <a:pathLst>
              <a:path h="2129406" w="3903912">
                <a:moveTo>
                  <a:pt x="3903912" y="0"/>
                </a:moveTo>
                <a:lnTo>
                  <a:pt x="0" y="0"/>
                </a:lnTo>
                <a:lnTo>
                  <a:pt x="0" y="2129407"/>
                </a:lnTo>
                <a:lnTo>
                  <a:pt x="3903912" y="2129407"/>
                </a:lnTo>
                <a:lnTo>
                  <a:pt x="390391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35426" y="-248203"/>
            <a:ext cx="3453247" cy="2079620"/>
          </a:xfrm>
          <a:custGeom>
            <a:avLst/>
            <a:gdLst/>
            <a:ahLst/>
            <a:cxnLst/>
            <a:rect r="r" b="b" t="t" l="l"/>
            <a:pathLst>
              <a:path h="2079620" w="3453247">
                <a:moveTo>
                  <a:pt x="0" y="0"/>
                </a:moveTo>
                <a:lnTo>
                  <a:pt x="3453247" y="0"/>
                </a:lnTo>
                <a:lnTo>
                  <a:pt x="3453247" y="2079620"/>
                </a:lnTo>
                <a:lnTo>
                  <a:pt x="0" y="20796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154396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3842609" y="9316715"/>
            <a:ext cx="4696945" cy="1006288"/>
          </a:xfrm>
          <a:custGeom>
            <a:avLst/>
            <a:gdLst/>
            <a:ahLst/>
            <a:cxnLst/>
            <a:rect r="r" b="b" t="t" l="l"/>
            <a:pathLst>
              <a:path h="1006288" w="4696945">
                <a:moveTo>
                  <a:pt x="0" y="0"/>
                </a:moveTo>
                <a:lnTo>
                  <a:pt x="4696945" y="0"/>
                </a:lnTo>
                <a:lnTo>
                  <a:pt x="4696945" y="1006288"/>
                </a:lnTo>
                <a:lnTo>
                  <a:pt x="0" y="100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61509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-827943" y="1017983"/>
            <a:ext cx="10184798" cy="2778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198"/>
              </a:lnSpc>
            </a:pPr>
            <a:r>
              <a:rPr lang="en-US" sz="7998">
                <a:solidFill>
                  <a:srgbClr val="232B38"/>
                </a:solidFill>
                <a:latin typeface="Shrikhand"/>
                <a:ea typeface="Shrikhand"/>
                <a:cs typeface="Shrikhand"/>
                <a:sym typeface="Shrikhand"/>
              </a:rPr>
              <a:t>Future Work</a:t>
            </a:r>
          </a:p>
          <a:p>
            <a:pPr algn="r">
              <a:lnSpc>
                <a:spcPts val="11198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579906" y="3494818"/>
            <a:ext cx="15553896" cy="3183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309134" indent="-654567" lvl="1">
              <a:lnSpc>
                <a:spcPts val="8489"/>
              </a:lnSpc>
              <a:buFont typeface="Arial"/>
              <a:buChar char="•"/>
            </a:pPr>
            <a:r>
              <a:rPr lang="en-US" sz="6063">
                <a:solidFill>
                  <a:srgbClr val="232B38"/>
                </a:solidFill>
                <a:latin typeface="Muli"/>
                <a:ea typeface="Muli"/>
                <a:cs typeface="Muli"/>
                <a:sym typeface="Muli"/>
              </a:rPr>
              <a:t>Explore nonlinear control techniques.</a:t>
            </a:r>
          </a:p>
          <a:p>
            <a:pPr algn="just" marL="1309134" indent="-654567" lvl="1">
              <a:lnSpc>
                <a:spcPts val="8489"/>
              </a:lnSpc>
              <a:buFont typeface="Arial"/>
              <a:buChar char="•"/>
            </a:pPr>
            <a:r>
              <a:rPr lang="en-US" sz="6063">
                <a:solidFill>
                  <a:srgbClr val="232B38"/>
                </a:solidFill>
                <a:latin typeface="Muli"/>
                <a:ea typeface="Muli"/>
                <a:cs typeface="Muli"/>
                <a:sym typeface="Muli"/>
              </a:rPr>
              <a:t>Hardware-in-the-loop (HIL) simulations.</a:t>
            </a:r>
          </a:p>
          <a:p>
            <a:pPr algn="just" marL="1309134" indent="-654567" lvl="1">
              <a:lnSpc>
                <a:spcPts val="8489"/>
              </a:lnSpc>
              <a:buFont typeface="Arial"/>
              <a:buChar char="•"/>
            </a:pPr>
            <a:r>
              <a:rPr lang="en-US" sz="6063">
                <a:solidFill>
                  <a:srgbClr val="232B38"/>
                </a:solidFill>
                <a:latin typeface="Muli"/>
                <a:ea typeface="Muli"/>
                <a:cs typeface="Muli"/>
                <a:sym typeface="Muli"/>
              </a:rPr>
              <a:t>Enhance disturbance rejection methods.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2D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384325" y="-308312"/>
            <a:ext cx="7903675" cy="11562784"/>
          </a:xfrm>
          <a:custGeom>
            <a:avLst/>
            <a:gdLst/>
            <a:ahLst/>
            <a:cxnLst/>
            <a:rect r="r" b="b" t="t" l="l"/>
            <a:pathLst>
              <a:path h="11562784" w="7903675">
                <a:moveTo>
                  <a:pt x="0" y="0"/>
                </a:moveTo>
                <a:lnTo>
                  <a:pt x="7903675" y="0"/>
                </a:lnTo>
                <a:lnTo>
                  <a:pt x="7903675" y="11562784"/>
                </a:lnTo>
                <a:lnTo>
                  <a:pt x="0" y="11562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425572" y="3003533"/>
            <a:ext cx="7436856" cy="2139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501"/>
              </a:lnSpc>
            </a:pPr>
            <a:r>
              <a:rPr lang="en-US" sz="12501">
                <a:solidFill>
                  <a:srgbClr val="232B38"/>
                </a:solidFill>
                <a:latin typeface="Shrikhand"/>
                <a:ea typeface="Shrikhand"/>
                <a:cs typeface="Shrikhand"/>
                <a:sym typeface="Shrikhand"/>
              </a:rPr>
              <a:t>THANK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148317" y="4456656"/>
            <a:ext cx="10940124" cy="3150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46"/>
              </a:lnSpc>
            </a:pPr>
            <a:r>
              <a:rPr lang="en-US" sz="18390">
                <a:solidFill>
                  <a:srgbClr val="232B38"/>
                </a:solidFill>
                <a:latin typeface="Shrikhand"/>
                <a:ea typeface="Shrikhand"/>
                <a:cs typeface="Shrikhand"/>
                <a:sym typeface="Shrikhand"/>
              </a:rPr>
              <a:t>YOU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-4652854" y="-308312"/>
            <a:ext cx="7903675" cy="11562784"/>
          </a:xfrm>
          <a:custGeom>
            <a:avLst/>
            <a:gdLst/>
            <a:ahLst/>
            <a:cxnLst/>
            <a:rect r="r" b="b" t="t" l="l"/>
            <a:pathLst>
              <a:path h="11562784" w="7903675">
                <a:moveTo>
                  <a:pt x="7903675" y="0"/>
                </a:moveTo>
                <a:lnTo>
                  <a:pt x="0" y="0"/>
                </a:lnTo>
                <a:lnTo>
                  <a:pt x="0" y="11562784"/>
                </a:lnTo>
                <a:lnTo>
                  <a:pt x="7903675" y="11562784"/>
                </a:lnTo>
                <a:lnTo>
                  <a:pt x="790367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2D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84088" y="9258300"/>
            <a:ext cx="3903912" cy="2129406"/>
          </a:xfrm>
          <a:custGeom>
            <a:avLst/>
            <a:gdLst/>
            <a:ahLst/>
            <a:cxnLst/>
            <a:rect r="r" b="b" t="t" l="l"/>
            <a:pathLst>
              <a:path h="2129406" w="3903912">
                <a:moveTo>
                  <a:pt x="0" y="0"/>
                </a:moveTo>
                <a:lnTo>
                  <a:pt x="3903912" y="0"/>
                </a:lnTo>
                <a:lnTo>
                  <a:pt x="3903912" y="2129406"/>
                </a:lnTo>
                <a:lnTo>
                  <a:pt x="0" y="2129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true" flipV="false" rot="0">
            <a:off x="14834753" y="-11110"/>
            <a:ext cx="3453247" cy="2079620"/>
          </a:xfrm>
          <a:custGeom>
            <a:avLst/>
            <a:gdLst/>
            <a:ahLst/>
            <a:cxnLst/>
            <a:rect r="r" b="b" t="t" l="l"/>
            <a:pathLst>
              <a:path h="2079620" w="3453247">
                <a:moveTo>
                  <a:pt x="3453247" y="0"/>
                </a:moveTo>
                <a:lnTo>
                  <a:pt x="0" y="0"/>
                </a:lnTo>
                <a:lnTo>
                  <a:pt x="0" y="2079620"/>
                </a:lnTo>
                <a:lnTo>
                  <a:pt x="3453247" y="2079620"/>
                </a:lnTo>
                <a:lnTo>
                  <a:pt x="345324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154396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0" y="9280712"/>
            <a:ext cx="4696945" cy="1006288"/>
          </a:xfrm>
          <a:custGeom>
            <a:avLst/>
            <a:gdLst/>
            <a:ahLst/>
            <a:cxnLst/>
            <a:rect r="r" b="b" t="t" l="l"/>
            <a:pathLst>
              <a:path h="1006288" w="4696945">
                <a:moveTo>
                  <a:pt x="0" y="0"/>
                </a:moveTo>
                <a:lnTo>
                  <a:pt x="4696945" y="0"/>
                </a:lnTo>
                <a:lnTo>
                  <a:pt x="4696945" y="1006288"/>
                </a:lnTo>
                <a:lnTo>
                  <a:pt x="0" y="100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61509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3232502"/>
            <a:ext cx="13806053" cy="569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3950" indent="-341975" lvl="1">
              <a:lnSpc>
                <a:spcPts val="4435"/>
              </a:lnSpc>
              <a:buFont typeface="Arial"/>
              <a:buChar char="•"/>
            </a:pPr>
            <a:r>
              <a:rPr lang="en-US" sz="3167">
                <a:solidFill>
                  <a:srgbClr val="3A4031"/>
                </a:solidFill>
                <a:latin typeface="Muli"/>
                <a:ea typeface="Muli"/>
                <a:cs typeface="Muli"/>
                <a:sym typeface="Muli"/>
              </a:rPr>
              <a:t>Satellite attitude control ensures proper orientation in orbit.</a:t>
            </a:r>
          </a:p>
          <a:p>
            <a:pPr algn="l">
              <a:lnSpc>
                <a:spcPts val="4435"/>
              </a:lnSpc>
            </a:pPr>
          </a:p>
          <a:p>
            <a:pPr algn="l" marL="683950" indent="-341975" lvl="1">
              <a:lnSpc>
                <a:spcPts val="4435"/>
              </a:lnSpc>
              <a:buFont typeface="Arial"/>
              <a:buChar char="•"/>
            </a:pPr>
            <a:r>
              <a:rPr lang="en-US" sz="3167">
                <a:solidFill>
                  <a:srgbClr val="3A4031"/>
                </a:solidFill>
                <a:latin typeface="Muli"/>
                <a:ea typeface="Muli"/>
                <a:cs typeface="Muli"/>
                <a:sym typeface="Muli"/>
              </a:rPr>
              <a:t>Essential for communication, navigation, and remote sensing satellites.</a:t>
            </a:r>
          </a:p>
          <a:p>
            <a:pPr algn="l">
              <a:lnSpc>
                <a:spcPts val="4435"/>
              </a:lnSpc>
            </a:pPr>
          </a:p>
          <a:p>
            <a:pPr algn="l">
              <a:lnSpc>
                <a:spcPts val="5695"/>
              </a:lnSpc>
            </a:pPr>
            <a:r>
              <a:rPr lang="en-US" sz="4067">
                <a:solidFill>
                  <a:srgbClr val="3A4031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4067" b="true">
                <a:solidFill>
                  <a:srgbClr val="3A4031"/>
                </a:solidFill>
                <a:latin typeface="Muli Bold"/>
                <a:ea typeface="Muli Bold"/>
                <a:cs typeface="Muli Bold"/>
                <a:sym typeface="Muli Bold"/>
              </a:rPr>
              <a:t>Key challenges:</a:t>
            </a:r>
          </a:p>
          <a:p>
            <a:pPr algn="l">
              <a:lnSpc>
                <a:spcPts val="4435"/>
              </a:lnSpc>
            </a:pPr>
          </a:p>
          <a:p>
            <a:pPr algn="l" marL="683950" indent="-341975" lvl="1">
              <a:lnSpc>
                <a:spcPts val="4435"/>
              </a:lnSpc>
              <a:buFont typeface="Arial"/>
              <a:buChar char="•"/>
            </a:pPr>
            <a:r>
              <a:rPr lang="en-US" sz="3167">
                <a:solidFill>
                  <a:srgbClr val="3A4031"/>
                </a:solidFill>
                <a:latin typeface="Muli"/>
                <a:ea typeface="Muli"/>
                <a:cs typeface="Muli"/>
                <a:sym typeface="Muli"/>
              </a:rPr>
              <a:t>Precise angular position (Roll, Pitch, Yaw).</a:t>
            </a:r>
          </a:p>
          <a:p>
            <a:pPr algn="l">
              <a:lnSpc>
                <a:spcPts val="4435"/>
              </a:lnSpc>
            </a:pPr>
          </a:p>
          <a:p>
            <a:pPr algn="l" marL="683950" indent="-341975" lvl="1">
              <a:lnSpc>
                <a:spcPts val="4435"/>
              </a:lnSpc>
              <a:buFont typeface="Arial"/>
              <a:buChar char="•"/>
            </a:pPr>
            <a:r>
              <a:rPr lang="en-US" sz="3167">
                <a:solidFill>
                  <a:srgbClr val="3A4031"/>
                </a:solidFill>
                <a:latin typeface="Muli"/>
                <a:ea typeface="Muli"/>
                <a:cs typeface="Muli"/>
                <a:sym typeface="Muli"/>
              </a:rPr>
              <a:t>Overcoming disturbances in space.</a:t>
            </a:r>
          </a:p>
          <a:p>
            <a:pPr algn="l">
              <a:lnSpc>
                <a:spcPts val="3915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101970"/>
            <a:ext cx="10184798" cy="1358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99"/>
              </a:lnSpc>
            </a:pPr>
            <a:r>
              <a:rPr lang="en-US" sz="7999">
                <a:solidFill>
                  <a:srgbClr val="232B38"/>
                </a:solidFill>
                <a:latin typeface="Shrikhand"/>
                <a:ea typeface="Shrikhand"/>
                <a:cs typeface="Shrikhand"/>
                <a:sym typeface="Shrikhand"/>
              </a:rPr>
              <a:t>BACKGROUND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2D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260758" y="9388426"/>
            <a:ext cx="3903912" cy="2129406"/>
          </a:xfrm>
          <a:custGeom>
            <a:avLst/>
            <a:gdLst/>
            <a:ahLst/>
            <a:cxnLst/>
            <a:rect r="r" b="b" t="t" l="l"/>
            <a:pathLst>
              <a:path h="2129406" w="3903912">
                <a:moveTo>
                  <a:pt x="3903912" y="0"/>
                </a:moveTo>
                <a:lnTo>
                  <a:pt x="0" y="0"/>
                </a:lnTo>
                <a:lnTo>
                  <a:pt x="0" y="2129407"/>
                </a:lnTo>
                <a:lnTo>
                  <a:pt x="3903912" y="2129407"/>
                </a:lnTo>
                <a:lnTo>
                  <a:pt x="390391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35426" y="-248203"/>
            <a:ext cx="3453247" cy="2079620"/>
          </a:xfrm>
          <a:custGeom>
            <a:avLst/>
            <a:gdLst/>
            <a:ahLst/>
            <a:cxnLst/>
            <a:rect r="r" b="b" t="t" l="l"/>
            <a:pathLst>
              <a:path h="2079620" w="3453247">
                <a:moveTo>
                  <a:pt x="0" y="0"/>
                </a:moveTo>
                <a:lnTo>
                  <a:pt x="3453247" y="0"/>
                </a:lnTo>
                <a:lnTo>
                  <a:pt x="3453247" y="2079620"/>
                </a:lnTo>
                <a:lnTo>
                  <a:pt x="0" y="20796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154396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3842609" y="9316715"/>
            <a:ext cx="4696945" cy="1006288"/>
          </a:xfrm>
          <a:custGeom>
            <a:avLst/>
            <a:gdLst/>
            <a:ahLst/>
            <a:cxnLst/>
            <a:rect r="r" b="b" t="t" l="l"/>
            <a:pathLst>
              <a:path h="1006288" w="4696945">
                <a:moveTo>
                  <a:pt x="0" y="0"/>
                </a:moveTo>
                <a:lnTo>
                  <a:pt x="4696945" y="0"/>
                </a:lnTo>
                <a:lnTo>
                  <a:pt x="4696945" y="1006288"/>
                </a:lnTo>
                <a:lnTo>
                  <a:pt x="0" y="100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61509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1050984"/>
            <a:ext cx="16230600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200"/>
              </a:lnSpc>
            </a:pPr>
            <a:r>
              <a:rPr lang="en-US" sz="8000">
                <a:solidFill>
                  <a:srgbClr val="232B38"/>
                </a:solidFill>
                <a:latin typeface="Shrikhand"/>
                <a:ea typeface="Shrikhand"/>
                <a:cs typeface="Shrikhand"/>
                <a:sym typeface="Shrikhand"/>
              </a:rPr>
              <a:t>Satellite Dynamics and Orbits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99295" y="3049999"/>
            <a:ext cx="17788705" cy="6301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4421" indent="-422211" lvl="1">
              <a:lnSpc>
                <a:spcPts val="5475"/>
              </a:lnSpc>
              <a:buFont typeface="Arial"/>
              <a:buChar char="•"/>
            </a:pPr>
            <a:r>
              <a:rPr lang="en-US" sz="3911">
                <a:solidFill>
                  <a:srgbClr val="232B38"/>
                </a:solidFill>
                <a:latin typeface="Muli"/>
                <a:ea typeface="Muli"/>
                <a:cs typeface="Muli"/>
                <a:sym typeface="Muli"/>
              </a:rPr>
              <a:t>Common Satellite Orbits: Geostationary (24-hour period at 35,786 km altitude).</a:t>
            </a:r>
          </a:p>
          <a:p>
            <a:pPr algn="ctr">
              <a:lnSpc>
                <a:spcPts val="5475"/>
              </a:lnSpc>
            </a:pPr>
          </a:p>
          <a:p>
            <a:pPr algn="l">
              <a:lnSpc>
                <a:spcPts val="6035"/>
              </a:lnSpc>
            </a:pPr>
            <a:r>
              <a:rPr lang="en-US" sz="4311">
                <a:solidFill>
                  <a:srgbClr val="232B38"/>
                </a:solidFill>
                <a:latin typeface="Muli"/>
                <a:ea typeface="Muli"/>
                <a:cs typeface="Muli"/>
                <a:sym typeface="Muli"/>
              </a:rPr>
              <a:t>     </a:t>
            </a:r>
            <a:r>
              <a:rPr lang="en-US" sz="4311" b="true">
                <a:solidFill>
                  <a:srgbClr val="232B38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lang="en-US" sz="4311" b="true">
                <a:solidFill>
                  <a:srgbClr val="232B38"/>
                </a:solidFill>
                <a:latin typeface="Muli Bold"/>
                <a:ea typeface="Muli Bold"/>
                <a:cs typeface="Muli Bold"/>
                <a:sym typeface="Muli Bold"/>
              </a:rPr>
              <a:t>Forces affecting satellites:</a:t>
            </a:r>
          </a:p>
          <a:p>
            <a:pPr algn="l" marL="844421" indent="-422211" lvl="1">
              <a:lnSpc>
                <a:spcPts val="5475"/>
              </a:lnSpc>
              <a:buFont typeface="Arial"/>
              <a:buChar char="•"/>
            </a:pPr>
            <a:r>
              <a:rPr lang="en-US" sz="3911">
                <a:solidFill>
                  <a:srgbClr val="232B38"/>
                </a:solidFill>
                <a:latin typeface="Muli"/>
                <a:ea typeface="Muli"/>
                <a:cs typeface="Muli"/>
                <a:sym typeface="Muli"/>
              </a:rPr>
              <a:t>Centripetal force (gravity). </a:t>
            </a:r>
          </a:p>
          <a:p>
            <a:pPr algn="l" marL="844421" indent="-422211" lvl="1">
              <a:lnSpc>
                <a:spcPts val="5475"/>
              </a:lnSpc>
              <a:buFont typeface="Arial"/>
              <a:buChar char="•"/>
            </a:pPr>
            <a:r>
              <a:rPr lang="en-US" sz="3911">
                <a:solidFill>
                  <a:srgbClr val="232B38"/>
                </a:solidFill>
                <a:latin typeface="Muli"/>
                <a:ea typeface="Muli"/>
                <a:cs typeface="Muli"/>
                <a:sym typeface="Muli"/>
              </a:rPr>
              <a:t>Centrifugal force (inertia).</a:t>
            </a:r>
          </a:p>
          <a:p>
            <a:pPr algn="l">
              <a:lnSpc>
                <a:spcPts val="5475"/>
              </a:lnSpc>
            </a:pPr>
          </a:p>
          <a:p>
            <a:pPr algn="l">
              <a:lnSpc>
                <a:spcPts val="5475"/>
              </a:lnSpc>
            </a:pPr>
            <a:r>
              <a:rPr lang="en-US" sz="3911">
                <a:solidFill>
                  <a:srgbClr val="232B38"/>
                </a:solidFill>
                <a:latin typeface="Muli"/>
                <a:ea typeface="Muli"/>
                <a:cs typeface="Muli"/>
                <a:sym typeface="Muli"/>
              </a:rPr>
              <a:t>      Control systems maintain stability.</a:t>
            </a:r>
          </a:p>
          <a:p>
            <a:pPr algn="l">
              <a:lnSpc>
                <a:spcPts val="5475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2D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4834753" y="-11110"/>
            <a:ext cx="3453247" cy="2079620"/>
          </a:xfrm>
          <a:custGeom>
            <a:avLst/>
            <a:gdLst/>
            <a:ahLst/>
            <a:cxnLst/>
            <a:rect r="r" b="b" t="t" l="l"/>
            <a:pathLst>
              <a:path h="2079620" w="3453247">
                <a:moveTo>
                  <a:pt x="3453247" y="0"/>
                </a:moveTo>
                <a:lnTo>
                  <a:pt x="0" y="0"/>
                </a:lnTo>
                <a:lnTo>
                  <a:pt x="0" y="2079620"/>
                </a:lnTo>
                <a:lnTo>
                  <a:pt x="3453247" y="2079620"/>
                </a:lnTo>
                <a:lnTo>
                  <a:pt x="34532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154396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7764229" y="1636728"/>
            <a:ext cx="10523771" cy="3745439"/>
          </a:xfrm>
          <a:custGeom>
            <a:avLst/>
            <a:gdLst/>
            <a:ahLst/>
            <a:cxnLst/>
            <a:rect r="r" b="b" t="t" l="l"/>
            <a:pathLst>
              <a:path h="3745439" w="10523771">
                <a:moveTo>
                  <a:pt x="0" y="0"/>
                </a:moveTo>
                <a:lnTo>
                  <a:pt x="10523771" y="0"/>
                </a:lnTo>
                <a:lnTo>
                  <a:pt x="10523771" y="3745440"/>
                </a:lnTo>
                <a:lnTo>
                  <a:pt x="0" y="37454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961164" y="5978592"/>
            <a:ext cx="8326836" cy="3536596"/>
          </a:xfrm>
          <a:custGeom>
            <a:avLst/>
            <a:gdLst/>
            <a:ahLst/>
            <a:cxnLst/>
            <a:rect r="r" b="b" t="t" l="l"/>
            <a:pathLst>
              <a:path h="3536596" w="8326836">
                <a:moveTo>
                  <a:pt x="0" y="0"/>
                </a:moveTo>
                <a:lnTo>
                  <a:pt x="8326836" y="0"/>
                </a:lnTo>
                <a:lnTo>
                  <a:pt x="8326836" y="3536596"/>
                </a:lnTo>
                <a:lnTo>
                  <a:pt x="0" y="35365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6235480"/>
            <a:ext cx="9928283" cy="3022820"/>
          </a:xfrm>
          <a:custGeom>
            <a:avLst/>
            <a:gdLst/>
            <a:ahLst/>
            <a:cxnLst/>
            <a:rect r="r" b="b" t="t" l="l"/>
            <a:pathLst>
              <a:path h="3022820" w="9928283">
                <a:moveTo>
                  <a:pt x="0" y="0"/>
                </a:moveTo>
                <a:lnTo>
                  <a:pt x="9928283" y="0"/>
                </a:lnTo>
                <a:lnTo>
                  <a:pt x="9928283" y="3022820"/>
                </a:lnTo>
                <a:lnTo>
                  <a:pt x="0" y="30228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011360"/>
            <a:ext cx="10544321" cy="3690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7"/>
              </a:lnSpc>
            </a:pPr>
            <a:r>
              <a:rPr lang="en-US" sz="2362">
                <a:solidFill>
                  <a:srgbClr val="3A4031"/>
                </a:solidFill>
                <a:latin typeface="Muli"/>
                <a:ea typeface="Muli"/>
                <a:cs typeface="Muli"/>
                <a:sym typeface="Muli"/>
              </a:rPr>
              <a:t> State-space representation:</a:t>
            </a:r>
          </a:p>
          <a:p>
            <a:pPr algn="l" marL="510122" indent="-255061" lvl="1">
              <a:lnSpc>
                <a:spcPts val="3307"/>
              </a:lnSpc>
              <a:buFont typeface="Arial"/>
              <a:buChar char="•"/>
            </a:pPr>
            <a:r>
              <a:rPr lang="en-US" sz="2362">
                <a:solidFill>
                  <a:srgbClr val="3A4031"/>
                </a:solidFill>
                <a:latin typeface="Muli"/>
                <a:ea typeface="Muli"/>
                <a:cs typeface="Muli"/>
                <a:sym typeface="Muli"/>
              </a:rPr>
              <a:t> ẋ(t) = Ax(t) + Bu(t), </a:t>
            </a:r>
          </a:p>
          <a:p>
            <a:pPr algn="l" marL="510122" indent="-255061" lvl="1">
              <a:lnSpc>
                <a:spcPts val="3307"/>
              </a:lnSpc>
              <a:buFont typeface="Arial"/>
              <a:buChar char="•"/>
            </a:pPr>
            <a:r>
              <a:rPr lang="en-US" sz="2362">
                <a:solidFill>
                  <a:srgbClr val="3A4031"/>
                </a:solidFill>
                <a:latin typeface="Muli"/>
                <a:ea typeface="Muli"/>
                <a:cs typeface="Muli"/>
                <a:sym typeface="Muli"/>
              </a:rPr>
              <a:t> y(t) = Cx(t) + Du(t)</a:t>
            </a:r>
          </a:p>
          <a:p>
            <a:pPr algn="l">
              <a:lnSpc>
                <a:spcPts val="3307"/>
              </a:lnSpc>
            </a:pPr>
          </a:p>
          <a:p>
            <a:pPr algn="l">
              <a:lnSpc>
                <a:spcPts val="3307"/>
              </a:lnSpc>
            </a:pPr>
            <a:r>
              <a:rPr lang="en-US" sz="2362">
                <a:solidFill>
                  <a:srgbClr val="3A4031"/>
                </a:solidFill>
                <a:latin typeface="Muli"/>
                <a:ea typeface="Muli"/>
                <a:cs typeface="Muli"/>
                <a:sym typeface="Muli"/>
              </a:rPr>
              <a:t> State variables:</a:t>
            </a:r>
          </a:p>
          <a:p>
            <a:pPr algn="l" marL="510122" indent="-255061" lvl="1">
              <a:lnSpc>
                <a:spcPts val="3307"/>
              </a:lnSpc>
              <a:buFont typeface="Arial"/>
              <a:buChar char="•"/>
            </a:pPr>
            <a:r>
              <a:rPr lang="en-US" sz="2362">
                <a:solidFill>
                  <a:srgbClr val="3A4031"/>
                </a:solidFill>
                <a:latin typeface="Muli"/>
                <a:ea typeface="Muli"/>
                <a:cs typeface="Muli"/>
                <a:sym typeface="Muli"/>
              </a:rPr>
              <a:t>θ(t) (angular position), ω(t) (angular speed).</a:t>
            </a:r>
          </a:p>
          <a:p>
            <a:pPr algn="l" marL="510122" indent="-255061" lvl="1">
              <a:lnSpc>
                <a:spcPts val="3307"/>
              </a:lnSpc>
              <a:buFont typeface="Arial"/>
              <a:buChar char="•"/>
            </a:pPr>
            <a:r>
              <a:rPr lang="en-US" sz="2362">
                <a:solidFill>
                  <a:srgbClr val="3A4031"/>
                </a:solidFill>
                <a:latin typeface="Muli"/>
                <a:ea typeface="Muli"/>
                <a:cs typeface="Muli"/>
                <a:sym typeface="Muli"/>
              </a:rPr>
              <a:t> Inputs: Roll, Pitch, Yaw.</a:t>
            </a:r>
          </a:p>
          <a:p>
            <a:pPr algn="l">
              <a:lnSpc>
                <a:spcPts val="3307"/>
              </a:lnSpc>
            </a:pPr>
          </a:p>
          <a:p>
            <a:pPr algn="l">
              <a:lnSpc>
                <a:spcPts val="299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77797"/>
            <a:ext cx="10184798" cy="135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98"/>
              </a:lnSpc>
            </a:pPr>
            <a:r>
              <a:rPr lang="en-US" sz="7998">
                <a:solidFill>
                  <a:srgbClr val="232B38"/>
                </a:solidFill>
                <a:latin typeface="Shrikhand"/>
                <a:ea typeface="Shrikhand"/>
                <a:cs typeface="Shrikhand"/>
                <a:sym typeface="Shrikhand"/>
              </a:rPr>
              <a:t>State Space Model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2D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260758" y="9388426"/>
            <a:ext cx="3903912" cy="2129406"/>
          </a:xfrm>
          <a:custGeom>
            <a:avLst/>
            <a:gdLst/>
            <a:ahLst/>
            <a:cxnLst/>
            <a:rect r="r" b="b" t="t" l="l"/>
            <a:pathLst>
              <a:path h="2129406" w="3903912">
                <a:moveTo>
                  <a:pt x="3903912" y="0"/>
                </a:moveTo>
                <a:lnTo>
                  <a:pt x="0" y="0"/>
                </a:lnTo>
                <a:lnTo>
                  <a:pt x="0" y="2129407"/>
                </a:lnTo>
                <a:lnTo>
                  <a:pt x="3903912" y="2129407"/>
                </a:lnTo>
                <a:lnTo>
                  <a:pt x="390391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35426" y="-248203"/>
            <a:ext cx="3453247" cy="2079620"/>
          </a:xfrm>
          <a:custGeom>
            <a:avLst/>
            <a:gdLst/>
            <a:ahLst/>
            <a:cxnLst/>
            <a:rect r="r" b="b" t="t" l="l"/>
            <a:pathLst>
              <a:path h="2079620" w="3453247">
                <a:moveTo>
                  <a:pt x="0" y="0"/>
                </a:moveTo>
                <a:lnTo>
                  <a:pt x="3453247" y="0"/>
                </a:lnTo>
                <a:lnTo>
                  <a:pt x="3453247" y="2079620"/>
                </a:lnTo>
                <a:lnTo>
                  <a:pt x="0" y="20796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154396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260758" y="3647859"/>
            <a:ext cx="9563625" cy="2833155"/>
          </a:xfrm>
          <a:custGeom>
            <a:avLst/>
            <a:gdLst/>
            <a:ahLst/>
            <a:cxnLst/>
            <a:rect r="r" b="b" t="t" l="l"/>
            <a:pathLst>
              <a:path h="2833155" w="9563625">
                <a:moveTo>
                  <a:pt x="0" y="0"/>
                </a:moveTo>
                <a:lnTo>
                  <a:pt x="9563625" y="0"/>
                </a:lnTo>
                <a:lnTo>
                  <a:pt x="9563625" y="2833155"/>
                </a:lnTo>
                <a:lnTo>
                  <a:pt x="0" y="28331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425961" y="6823914"/>
            <a:ext cx="11301259" cy="3121973"/>
          </a:xfrm>
          <a:custGeom>
            <a:avLst/>
            <a:gdLst/>
            <a:ahLst/>
            <a:cxnLst/>
            <a:rect r="r" b="b" t="t" l="l"/>
            <a:pathLst>
              <a:path h="3121973" w="11301259">
                <a:moveTo>
                  <a:pt x="0" y="0"/>
                </a:moveTo>
                <a:lnTo>
                  <a:pt x="11301259" y="0"/>
                </a:lnTo>
                <a:lnTo>
                  <a:pt x="11301259" y="3121973"/>
                </a:lnTo>
                <a:lnTo>
                  <a:pt x="0" y="312197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699113" y="3836495"/>
            <a:ext cx="5770606" cy="1756271"/>
          </a:xfrm>
          <a:custGeom>
            <a:avLst/>
            <a:gdLst/>
            <a:ahLst/>
            <a:cxnLst/>
            <a:rect r="r" b="b" t="t" l="l"/>
            <a:pathLst>
              <a:path h="1756271" w="5770606">
                <a:moveTo>
                  <a:pt x="0" y="0"/>
                </a:moveTo>
                <a:lnTo>
                  <a:pt x="5770606" y="0"/>
                </a:lnTo>
                <a:lnTo>
                  <a:pt x="5770606" y="1756272"/>
                </a:lnTo>
                <a:lnTo>
                  <a:pt x="0" y="175627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66767" y="1080512"/>
            <a:ext cx="16584945" cy="1358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198"/>
              </a:lnSpc>
            </a:pPr>
            <a:r>
              <a:rPr lang="en-US" sz="7998">
                <a:solidFill>
                  <a:srgbClr val="232B38"/>
                </a:solidFill>
                <a:latin typeface="Shrikhand"/>
                <a:ea typeface="Shrikhand"/>
                <a:cs typeface="Shrikhand"/>
                <a:sym typeface="Shrikhand"/>
              </a:rPr>
              <a:t>PID-Based Feedback Control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105323" y="2660556"/>
            <a:ext cx="10395089" cy="644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08"/>
              </a:lnSpc>
              <a:spcBef>
                <a:spcPct val="0"/>
              </a:spcBef>
            </a:pPr>
            <a:r>
              <a:rPr lang="en-US" sz="3791">
                <a:solidFill>
                  <a:srgbClr val="232B38"/>
                </a:solidFill>
                <a:latin typeface="Muli"/>
                <a:ea typeface="Muli"/>
                <a:cs typeface="Muli"/>
                <a:sym typeface="Muli"/>
              </a:rPr>
              <a:t>Regulates angular position (θ) and velocity (ω).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2D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83985" y="1742529"/>
            <a:ext cx="11301259" cy="5142073"/>
          </a:xfrm>
          <a:custGeom>
            <a:avLst/>
            <a:gdLst/>
            <a:ahLst/>
            <a:cxnLst/>
            <a:rect r="r" b="b" t="t" l="l"/>
            <a:pathLst>
              <a:path h="5142073" w="11301259">
                <a:moveTo>
                  <a:pt x="0" y="0"/>
                </a:moveTo>
                <a:lnTo>
                  <a:pt x="11301259" y="0"/>
                </a:lnTo>
                <a:lnTo>
                  <a:pt x="11301259" y="5142072"/>
                </a:lnTo>
                <a:lnTo>
                  <a:pt x="0" y="51420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696945" y="6990402"/>
            <a:ext cx="11205691" cy="3332602"/>
          </a:xfrm>
          <a:custGeom>
            <a:avLst/>
            <a:gdLst/>
            <a:ahLst/>
            <a:cxnLst/>
            <a:rect r="r" b="b" t="t" l="l"/>
            <a:pathLst>
              <a:path h="3332602" w="11205691">
                <a:moveTo>
                  <a:pt x="0" y="0"/>
                </a:moveTo>
                <a:lnTo>
                  <a:pt x="11205691" y="0"/>
                </a:lnTo>
                <a:lnTo>
                  <a:pt x="11205691" y="3332601"/>
                </a:lnTo>
                <a:lnTo>
                  <a:pt x="0" y="33326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83985" y="277797"/>
            <a:ext cx="16920031" cy="135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98"/>
              </a:lnSpc>
            </a:pPr>
            <a:r>
              <a:rPr lang="en-US" sz="7998">
                <a:solidFill>
                  <a:srgbClr val="232B38"/>
                </a:solidFill>
                <a:latin typeface="Shrikhand"/>
                <a:ea typeface="Shrikhand"/>
                <a:cs typeface="Shrikhand"/>
                <a:sym typeface="Shrikhand"/>
              </a:rPr>
              <a:t> Roll, Pitch, and Yaw Dynamics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2D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026071"/>
            <a:ext cx="6263567" cy="5564685"/>
          </a:xfrm>
          <a:custGeom>
            <a:avLst/>
            <a:gdLst/>
            <a:ahLst/>
            <a:cxnLst/>
            <a:rect r="r" b="b" t="t" l="l"/>
            <a:pathLst>
              <a:path h="5564685" w="6263567">
                <a:moveTo>
                  <a:pt x="0" y="0"/>
                </a:moveTo>
                <a:lnTo>
                  <a:pt x="6263567" y="0"/>
                </a:lnTo>
                <a:lnTo>
                  <a:pt x="6263567" y="5564685"/>
                </a:lnTo>
                <a:lnTo>
                  <a:pt x="0" y="55646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789837" y="2736873"/>
            <a:ext cx="11276017" cy="4143082"/>
          </a:xfrm>
          <a:custGeom>
            <a:avLst/>
            <a:gdLst/>
            <a:ahLst/>
            <a:cxnLst/>
            <a:rect r="r" b="b" t="t" l="l"/>
            <a:pathLst>
              <a:path h="4143082" w="11276017">
                <a:moveTo>
                  <a:pt x="0" y="0"/>
                </a:moveTo>
                <a:lnTo>
                  <a:pt x="11276016" y="0"/>
                </a:lnTo>
                <a:lnTo>
                  <a:pt x="11276016" y="4143082"/>
                </a:lnTo>
                <a:lnTo>
                  <a:pt x="0" y="41430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83985" y="277797"/>
            <a:ext cx="16920031" cy="135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98"/>
              </a:lnSpc>
            </a:pPr>
            <a:r>
              <a:rPr lang="en-US" sz="7998">
                <a:solidFill>
                  <a:srgbClr val="232B38"/>
                </a:solidFill>
                <a:latin typeface="Shrikhand"/>
                <a:ea typeface="Shrikhand"/>
                <a:cs typeface="Shrikhand"/>
                <a:sym typeface="Shrikhand"/>
              </a:rPr>
              <a:t> Roll, Pitch, and Yaw Dynamics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57400" y="7866981"/>
            <a:ext cx="16230600" cy="161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 u="sng">
                <a:solidFill>
                  <a:srgbClr val="232B38"/>
                </a:solidFill>
                <a:latin typeface="Arimo"/>
                <a:ea typeface="Arimo"/>
                <a:cs typeface="Arimo"/>
                <a:sym typeface="Arimo"/>
                <a:hlinkClick r:id="rId4" tooltip="https://compsci290-s2016.github.io/CoursePage/Materials/EulerAnglesViz/"/>
              </a:rPr>
              <a:t>https://compsci290-s2016.github.io/CoursePage/Materials/EulerAnglesViz/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2D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260758" y="9388426"/>
            <a:ext cx="3903912" cy="2129406"/>
          </a:xfrm>
          <a:custGeom>
            <a:avLst/>
            <a:gdLst/>
            <a:ahLst/>
            <a:cxnLst/>
            <a:rect r="r" b="b" t="t" l="l"/>
            <a:pathLst>
              <a:path h="2129406" w="3903912">
                <a:moveTo>
                  <a:pt x="3903912" y="0"/>
                </a:moveTo>
                <a:lnTo>
                  <a:pt x="0" y="0"/>
                </a:lnTo>
                <a:lnTo>
                  <a:pt x="0" y="2129407"/>
                </a:lnTo>
                <a:lnTo>
                  <a:pt x="3903912" y="2129407"/>
                </a:lnTo>
                <a:lnTo>
                  <a:pt x="390391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35426" y="-248203"/>
            <a:ext cx="3453247" cy="2079620"/>
          </a:xfrm>
          <a:custGeom>
            <a:avLst/>
            <a:gdLst/>
            <a:ahLst/>
            <a:cxnLst/>
            <a:rect r="r" b="b" t="t" l="l"/>
            <a:pathLst>
              <a:path h="2079620" w="3453247">
                <a:moveTo>
                  <a:pt x="0" y="0"/>
                </a:moveTo>
                <a:lnTo>
                  <a:pt x="3453247" y="0"/>
                </a:lnTo>
                <a:lnTo>
                  <a:pt x="3453247" y="2079620"/>
                </a:lnTo>
                <a:lnTo>
                  <a:pt x="0" y="20796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154396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981931" y="1981200"/>
            <a:ext cx="9835273" cy="8028041"/>
          </a:xfrm>
          <a:custGeom>
            <a:avLst/>
            <a:gdLst/>
            <a:ahLst/>
            <a:cxnLst/>
            <a:rect r="r" b="b" t="t" l="l"/>
            <a:pathLst>
              <a:path h="8028041" w="9835273">
                <a:moveTo>
                  <a:pt x="0" y="0"/>
                </a:moveTo>
                <a:lnTo>
                  <a:pt x="9835273" y="0"/>
                </a:lnTo>
                <a:lnTo>
                  <a:pt x="9835273" y="8028041"/>
                </a:lnTo>
                <a:lnTo>
                  <a:pt x="0" y="802804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42060" y="871418"/>
            <a:ext cx="16402720" cy="1109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069"/>
              </a:lnSpc>
            </a:pPr>
            <a:r>
              <a:rPr lang="en-US" sz="6478">
                <a:solidFill>
                  <a:srgbClr val="232B38"/>
                </a:solidFill>
                <a:latin typeface="Shrikhand"/>
                <a:ea typeface="Shrikhand"/>
                <a:cs typeface="Shrikhand"/>
                <a:sym typeface="Shrikhand"/>
              </a:rPr>
              <a:t>State Estimation Using Kalman Filter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2D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84088" y="9258300"/>
            <a:ext cx="3903912" cy="2129406"/>
          </a:xfrm>
          <a:custGeom>
            <a:avLst/>
            <a:gdLst/>
            <a:ahLst/>
            <a:cxnLst/>
            <a:rect r="r" b="b" t="t" l="l"/>
            <a:pathLst>
              <a:path h="2129406" w="3903912">
                <a:moveTo>
                  <a:pt x="0" y="0"/>
                </a:moveTo>
                <a:lnTo>
                  <a:pt x="3903912" y="0"/>
                </a:lnTo>
                <a:lnTo>
                  <a:pt x="3903912" y="2129406"/>
                </a:lnTo>
                <a:lnTo>
                  <a:pt x="0" y="2129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true" flipV="false" rot="0">
            <a:off x="14834753" y="-11110"/>
            <a:ext cx="3453247" cy="2079620"/>
          </a:xfrm>
          <a:custGeom>
            <a:avLst/>
            <a:gdLst/>
            <a:ahLst/>
            <a:cxnLst/>
            <a:rect r="r" b="b" t="t" l="l"/>
            <a:pathLst>
              <a:path h="2079620" w="3453247">
                <a:moveTo>
                  <a:pt x="3453247" y="0"/>
                </a:moveTo>
                <a:lnTo>
                  <a:pt x="0" y="0"/>
                </a:lnTo>
                <a:lnTo>
                  <a:pt x="0" y="2079620"/>
                </a:lnTo>
                <a:lnTo>
                  <a:pt x="3453247" y="2079620"/>
                </a:lnTo>
                <a:lnTo>
                  <a:pt x="345324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154396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0" y="9280712"/>
            <a:ext cx="4696945" cy="1006288"/>
          </a:xfrm>
          <a:custGeom>
            <a:avLst/>
            <a:gdLst/>
            <a:ahLst/>
            <a:cxnLst/>
            <a:rect r="r" b="b" t="t" l="l"/>
            <a:pathLst>
              <a:path h="1006288" w="4696945">
                <a:moveTo>
                  <a:pt x="0" y="0"/>
                </a:moveTo>
                <a:lnTo>
                  <a:pt x="4696945" y="0"/>
                </a:lnTo>
                <a:lnTo>
                  <a:pt x="4696945" y="1006288"/>
                </a:lnTo>
                <a:lnTo>
                  <a:pt x="0" y="100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61509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349424" y="2434223"/>
            <a:ext cx="9055050" cy="5542741"/>
          </a:xfrm>
          <a:custGeom>
            <a:avLst/>
            <a:gdLst/>
            <a:ahLst/>
            <a:cxnLst/>
            <a:rect r="r" b="b" t="t" l="l"/>
            <a:pathLst>
              <a:path h="5542741" w="9055050">
                <a:moveTo>
                  <a:pt x="0" y="0"/>
                </a:moveTo>
                <a:lnTo>
                  <a:pt x="9055050" y="0"/>
                </a:lnTo>
                <a:lnTo>
                  <a:pt x="9055050" y="5542741"/>
                </a:lnTo>
                <a:lnTo>
                  <a:pt x="0" y="554274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667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97866" y="277797"/>
            <a:ext cx="13036445" cy="135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98"/>
              </a:lnSpc>
            </a:pPr>
            <a:r>
              <a:rPr lang="en-US" sz="7998">
                <a:solidFill>
                  <a:srgbClr val="232B38"/>
                </a:solidFill>
                <a:latin typeface="Shrikhand"/>
                <a:ea typeface="Shrikhand"/>
                <a:cs typeface="Shrikhand"/>
                <a:sym typeface="Shrikhand"/>
              </a:rPr>
              <a:t>Simulation Results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629277" y="3823846"/>
            <a:ext cx="8658723" cy="260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32B38"/>
                </a:solidFill>
                <a:latin typeface="Muli"/>
                <a:ea typeface="Muli"/>
                <a:cs typeface="Muli"/>
                <a:sym typeface="Muli"/>
              </a:rPr>
              <a:t>Initial Overshoot: Roll, Pitch, and Yaw exceed desired values briefly.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32B38"/>
                </a:solidFill>
                <a:latin typeface="Muli"/>
                <a:ea typeface="Muli"/>
                <a:cs typeface="Muli"/>
                <a:sym typeface="Muli"/>
              </a:rPr>
              <a:t>Damping Behavior: Oscillations reduce over time.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32B38"/>
                </a:solidFill>
                <a:latin typeface="Muli"/>
                <a:ea typeface="Muli"/>
                <a:cs typeface="Muli"/>
                <a:sym typeface="Muli"/>
              </a:rPr>
              <a:t> Stabilization: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32B38"/>
                </a:solidFill>
                <a:latin typeface="Muli"/>
                <a:ea typeface="Muli"/>
                <a:cs typeface="Muli"/>
                <a:sym typeface="Muli"/>
              </a:rPr>
              <a:t> Roll, Pitch stabilize faster.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32B38"/>
                </a:solidFill>
                <a:latin typeface="Muli"/>
                <a:ea typeface="Muli"/>
                <a:cs typeface="Muli"/>
                <a:sym typeface="Muli"/>
              </a:rPr>
              <a:t> Yaw stabilizes slower due to higher inertia.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DAGYbCCKsGI</dc:identifier>
  <dcterms:modified xsi:type="dcterms:W3CDTF">2011-08-01T06:04:30Z</dcterms:modified>
  <cp:revision>1</cp:revision>
  <dc:title>Project Presentation</dc:title>
</cp:coreProperties>
</file>