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3" r:id="rId2"/>
    <p:sldId id="264" r:id="rId3"/>
    <p:sldId id="259" r:id="rId4"/>
    <p:sldId id="260" r:id="rId5"/>
    <p:sldId id="256" r:id="rId6"/>
    <p:sldId id="258" r:id="rId7"/>
    <p:sldId id="257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KPI-1" id="{914BBD22-C801-4E91-831D-22A7B2181C5B}">
          <p14:sldIdLst>
            <p14:sldId id="263"/>
            <p14:sldId id="264"/>
            <p14:sldId id="259"/>
          </p14:sldIdLst>
        </p14:section>
        <p14:section name="KPI-2" id="{29D13024-E38D-4914-8A08-34AAE3E333B2}">
          <p14:sldIdLst>
            <p14:sldId id="260"/>
          </p14:sldIdLst>
        </p14:section>
        <p14:section name="KPI-3" id="{EDB32ADF-1461-4DEB-BFA1-20904D09DA04}">
          <p14:sldIdLst>
            <p14:sldId id="256"/>
            <p14:sldId id="258"/>
            <p14:sldId id="257"/>
          </p14:sldIdLst>
        </p14:section>
        <p14:section name="KPI-4" id="{22E0D397-1495-4ADB-9599-91577C5A314B}">
          <p14:sldIdLst>
            <p14:sldId id="261"/>
            <p14:sldId id="262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7" autoAdjust="0"/>
    <p:restoredTop sz="94660"/>
  </p:normalViewPr>
  <p:slideViewPr>
    <p:cSldViewPr snapToGrid="0">
      <p:cViewPr varScale="1">
        <p:scale>
          <a:sx n="73" d="100"/>
          <a:sy n="73" d="100"/>
        </p:scale>
        <p:origin x="7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10580-6C3D-4F14-BE30-38DF36295AEA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6047D-531E-4A5F-8D5E-4D0C1230B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1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BFFA-2C45-4027-8B1D-8F5901C2FA0F}" type="datetime1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BF36D-CB8D-4703-9F38-B00247487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50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A182-3406-4095-A09E-821A0F8B468B}" type="datetime1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BF36D-CB8D-4703-9F38-B00247487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7103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A182-3406-4095-A09E-821A0F8B468B}" type="datetime1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BF36D-CB8D-4703-9F38-B00247487CA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581280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A182-3406-4095-A09E-821A0F8B468B}" type="datetime1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BF36D-CB8D-4703-9F38-B00247487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8526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A182-3406-4095-A09E-821A0F8B468B}" type="datetime1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BF36D-CB8D-4703-9F38-B00247487CA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594817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A182-3406-4095-A09E-821A0F8B468B}" type="datetime1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BF36D-CB8D-4703-9F38-B00247487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5219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4A3F-E099-4B1F-A238-229FD9CBB73E}" type="datetime1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BF36D-CB8D-4703-9F38-B00247487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32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41571-912B-4449-ADF3-BBCBF1EFA2DC}" type="datetime1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BF36D-CB8D-4703-9F38-B00247487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58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8C43C-15F9-419A-BB94-6E2B0A65FB6E}" type="datetime1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BF36D-CB8D-4703-9F38-B00247487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8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ED70B-E848-4356-96AD-193CEF3371B3}" type="datetime1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BF36D-CB8D-4703-9F38-B00247487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85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3085-3011-455E-B356-E3A404AA3519}" type="datetime1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BF36D-CB8D-4703-9F38-B00247487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30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8840E-C314-4CA5-81D5-931B52F15058}" type="datetime1">
              <a:rPr lang="en-US" smtClean="0"/>
              <a:t>3/26/2023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BF36D-CB8D-4703-9F38-B00247487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17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4D9A-9FAB-41E4-9ABB-30B884CFD9A8}" type="datetime1">
              <a:rPr lang="en-US" smtClean="0"/>
              <a:t>3/26/2023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BF36D-CB8D-4703-9F38-B00247487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12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4F9E4-93E4-4DDF-BD1F-904A482AFA8C}" type="datetime1">
              <a:rPr lang="en-US" smtClean="0"/>
              <a:t>3/26/2023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BF36D-CB8D-4703-9F38-B00247487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61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0836-611A-44F0-9004-EAD6CE5D3D12}" type="datetime1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BF36D-CB8D-4703-9F38-B00247487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95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2F8D3-AF40-4DFC-A183-307609E9C344}" type="datetime1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BF36D-CB8D-4703-9F38-B00247487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76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9A182-3406-4095-A09E-821A0F8B468B}" type="datetime1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0EBF36D-CB8D-4703-9F38-B00247487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4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57463" cy="93389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5623" y="639036"/>
            <a:ext cx="9144000" cy="335819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PROJECT ON –</a:t>
            </a:r>
            <a:b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</a:b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UNITED STATES AIRLINES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42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7830" y="483326"/>
            <a:ext cx="11351622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u="sng" dirty="0" smtClean="0"/>
              <a:t>THANK YOU </a:t>
            </a:r>
          </a:p>
          <a:p>
            <a:r>
              <a:rPr lang="en-US" sz="3000" b="1" u="sng" dirty="0" smtClean="0"/>
              <a:t>TEAM MEMBERS: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100" u="sng" dirty="0" smtClean="0"/>
              <a:t>MD. Tasmeem.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100" u="sng" dirty="0" err="1" smtClean="0"/>
              <a:t>Suyash</a:t>
            </a:r>
            <a:r>
              <a:rPr lang="en-US" sz="2100" u="sng" dirty="0" smtClean="0"/>
              <a:t> </a:t>
            </a:r>
            <a:r>
              <a:rPr lang="en-US" sz="2100" u="sng" dirty="0" err="1" smtClean="0"/>
              <a:t>Pawar</a:t>
            </a:r>
            <a:r>
              <a:rPr lang="en-US" sz="2100" u="sng" dirty="0" smtClean="0"/>
              <a:t>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100" u="sng" dirty="0" err="1" smtClean="0"/>
              <a:t>Pranali</a:t>
            </a:r>
            <a:r>
              <a:rPr lang="en-US" sz="2100" u="sng" dirty="0" smtClean="0"/>
              <a:t> 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100" u="sng" dirty="0" err="1" smtClean="0"/>
              <a:t>Omkar</a:t>
            </a:r>
            <a:r>
              <a:rPr lang="en-US" sz="2100" u="sng" dirty="0" smtClean="0"/>
              <a:t>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100" u="sng" dirty="0" err="1" smtClean="0"/>
              <a:t>Vaibhav</a:t>
            </a:r>
            <a:r>
              <a:rPr lang="en-US" sz="2100" u="sng" dirty="0" smtClean="0"/>
              <a:t>.</a:t>
            </a:r>
            <a:endParaRPr lang="en-US" sz="2100" u="sng" dirty="0"/>
          </a:p>
        </p:txBody>
      </p:sp>
    </p:spTree>
    <p:extLst>
      <p:ext uri="{BB962C8B-B14F-4D97-AF65-F5344CB8AC3E}">
        <p14:creationId xmlns:p14="http://schemas.microsoft.com/office/powerpoint/2010/main" val="110541928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3509"/>
            <a:ext cx="10515600" cy="58634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INTRODUCTION:</a:t>
            </a:r>
            <a:endParaRPr lang="en-US" dirty="0"/>
          </a:p>
          <a:p>
            <a:r>
              <a:rPr lang="en-US" dirty="0" smtClean="0"/>
              <a:t>The Following Project is related to US Airlines.</a:t>
            </a:r>
          </a:p>
          <a:p>
            <a:r>
              <a:rPr lang="en-US" dirty="0" smtClean="0"/>
              <a:t>In This Presentation we pointed-out some major insights like.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Weekday-weekend’s statistics of flights.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 major Insight in the JETBLUE Airlines.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Comparing the delays in flights by State-</a:t>
            </a:r>
            <a:r>
              <a:rPr lang="en-US" dirty="0"/>
              <a:t>W</a:t>
            </a:r>
            <a:r>
              <a:rPr lang="en-US" dirty="0" smtClean="0"/>
              <a:t>ise, City-wise also checking in which weeks the delays are higher.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Statistics of No Delays in Airplane’s which are covering the longer distance range like between 2500 to 3000kms.</a:t>
            </a:r>
          </a:p>
          <a:p>
            <a:r>
              <a:rPr lang="en-US" dirty="0" smtClean="0"/>
              <a:t>We have used multiple tools for Data Extracting, Data Cleaning, and using that clean data for making the Data Visualizations.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MS-Excel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/>
              <a:t>MySql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Tableau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Power-Bi.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558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ape&#10;&#10;Description automatically generated with medium confidence">
            <a:extLst>
              <a:ext uri="{FF2B5EF4-FFF2-40B4-BE49-F238E27FC236}">
                <a16:creationId xmlns:a16="http://schemas.microsoft.com/office/drawing/2014/main" id="{AEA7B1FE-92A3-743C-9E66-915865051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78" y="302720"/>
            <a:ext cx="10337975" cy="4556894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393C0AD-C2CD-7172-A1F1-5E72E7A8841F}"/>
              </a:ext>
            </a:extLst>
          </p:cNvPr>
          <p:cNvCxnSpPr/>
          <p:nvPr/>
        </p:nvCxnSpPr>
        <p:spPr>
          <a:xfrm>
            <a:off x="1845753" y="1407032"/>
            <a:ext cx="850018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12593E1-E5F9-67C3-03E4-30E6E4053286}"/>
              </a:ext>
            </a:extLst>
          </p:cNvPr>
          <p:cNvCxnSpPr>
            <a:cxnSpLocks/>
          </p:cNvCxnSpPr>
          <p:nvPr/>
        </p:nvCxnSpPr>
        <p:spPr>
          <a:xfrm>
            <a:off x="5447778" y="1136445"/>
            <a:ext cx="0" cy="2705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3DAD9A-3F82-F32C-8757-53B8EF535A21}"/>
              </a:ext>
            </a:extLst>
          </p:cNvPr>
          <p:cNvCxnSpPr/>
          <p:nvPr/>
        </p:nvCxnSpPr>
        <p:spPr>
          <a:xfrm>
            <a:off x="2198363" y="1416363"/>
            <a:ext cx="0" cy="3172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28C3F1-01F8-65C2-BF20-52FA9E83A4A6}"/>
              </a:ext>
            </a:extLst>
          </p:cNvPr>
          <p:cNvCxnSpPr/>
          <p:nvPr/>
        </p:nvCxnSpPr>
        <p:spPr>
          <a:xfrm>
            <a:off x="9693443" y="1407032"/>
            <a:ext cx="0" cy="3265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6" descr="Chart, sunburst chart">
            <a:extLst>
              <a:ext uri="{FF2B5EF4-FFF2-40B4-BE49-F238E27FC236}">
                <a16:creationId xmlns:a16="http://schemas.microsoft.com/office/drawing/2014/main" id="{45719EDB-E283-0C69-B035-2A9BD39523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80" y="4788319"/>
            <a:ext cx="5405715" cy="18953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CBE40F-1CCE-BE23-CAF9-5113600A6323}"/>
              </a:ext>
            </a:extLst>
          </p:cNvPr>
          <p:cNvSpPr txBox="1"/>
          <p:nvPr/>
        </p:nvSpPr>
        <p:spPr>
          <a:xfrm>
            <a:off x="5508995" y="-37864"/>
            <a:ext cx="91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i="1" u="sng" dirty="0"/>
              <a:t>KPI-1</a:t>
            </a:r>
            <a:endParaRPr lang="en-IN" sz="2200" b="1" i="1" u="sng" dirty="0"/>
          </a:p>
        </p:txBody>
      </p:sp>
      <p:pic>
        <p:nvPicPr>
          <p:cNvPr id="9" name="Picture 8" descr="Chart, sunburst chart&#10;&#10;Description automatically generated">
            <a:extLst>
              <a:ext uri="{FF2B5EF4-FFF2-40B4-BE49-F238E27FC236}">
                <a16:creationId xmlns:a16="http://schemas.microsoft.com/office/drawing/2014/main" id="{460F8260-561E-B3AC-CDC9-DDEC1B6876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807" y="4788319"/>
            <a:ext cx="5702032" cy="1911693"/>
          </a:xfrm>
          <a:prstGeom prst="rect">
            <a:avLst/>
          </a:prstGeom>
        </p:spPr>
      </p:pic>
      <p:pic>
        <p:nvPicPr>
          <p:cNvPr id="10" name="Picture 9" descr="Chart, sunburst chart">
            <a:extLst>
              <a:ext uri="{FF2B5EF4-FFF2-40B4-BE49-F238E27FC236}">
                <a16:creationId xmlns:a16="http://schemas.microsoft.com/office/drawing/2014/main" id="{C7BA8564-F0CE-CEE0-12E6-C052CC5610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79" y="4788319"/>
            <a:ext cx="5405715" cy="18953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628E994-2604-BD39-FCF4-F985FC98B357}"/>
              </a:ext>
            </a:extLst>
          </p:cNvPr>
          <p:cNvSpPr txBox="1"/>
          <p:nvPr/>
        </p:nvSpPr>
        <p:spPr>
          <a:xfrm>
            <a:off x="1845753" y="5582107"/>
            <a:ext cx="1188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u="sng" dirty="0"/>
              <a:t>Weekdays</a:t>
            </a:r>
            <a:endParaRPr lang="en-IN" sz="1400" b="1" i="1" u="sn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1DB83D-CA91-924F-174A-497ED03BF467}"/>
              </a:ext>
            </a:extLst>
          </p:cNvPr>
          <p:cNvSpPr txBox="1"/>
          <p:nvPr/>
        </p:nvSpPr>
        <p:spPr>
          <a:xfrm>
            <a:off x="7847463" y="5555954"/>
            <a:ext cx="122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u="sng" dirty="0"/>
              <a:t>Weekend</a:t>
            </a:r>
            <a:endParaRPr lang="en-IN" sz="1600" b="1" i="1" u="sng" dirty="0"/>
          </a:p>
        </p:txBody>
      </p:sp>
    </p:spTree>
    <p:extLst>
      <p:ext uri="{BB962C8B-B14F-4D97-AF65-F5344CB8AC3E}">
        <p14:creationId xmlns:p14="http://schemas.microsoft.com/office/powerpoint/2010/main" val="24939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3886C-5842-FEBA-A4D8-F4EF4D5E7BDF}"/>
              </a:ext>
            </a:extLst>
          </p:cNvPr>
          <p:cNvSpPr>
            <a:spLocks noGrp="1"/>
          </p:cNvSpPr>
          <p:nvPr/>
        </p:nvSpPr>
        <p:spPr>
          <a:xfrm>
            <a:off x="839788" y="320882"/>
            <a:ext cx="10515600" cy="509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000" b="1" u="sng" dirty="0">
                <a:solidFill>
                  <a:schemeClr val="accent1">
                    <a:lumMod val="50000"/>
                  </a:schemeClr>
                </a:solidFill>
                <a:cs typeface="Calibri" panose="020F0502020204030204" pitchFamily="34" charset="0"/>
              </a:rPr>
              <a:t>KPI-2: Total no. of cancelled flights for JetBlue Airways on First date of every month</a:t>
            </a:r>
            <a:endParaRPr lang="en-IN" sz="20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8BCE383D-E38A-DB35-E186-B0A82D02EDED}"/>
              </a:ext>
            </a:extLst>
          </p:cNvPr>
          <p:cNvSpPr>
            <a:spLocks noGrp="1"/>
          </p:cNvSpPr>
          <p:nvPr/>
        </p:nvSpPr>
        <p:spPr>
          <a:xfrm>
            <a:off x="836612" y="919316"/>
            <a:ext cx="5157787" cy="27789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  </a:t>
            </a:r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F2912A0A-F57C-94E5-3F2A-A4C15C354B11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3755578"/>
            <a:ext cx="6400697" cy="2778921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F79FCC-EDCF-1FC2-577B-4C2B58E1FDC4}"/>
              </a:ext>
            </a:extLst>
          </p:cNvPr>
          <p:cNvSpPr>
            <a:spLocks noGrp="1"/>
          </p:cNvSpPr>
          <p:nvPr/>
        </p:nvSpPr>
        <p:spPr>
          <a:xfrm>
            <a:off x="836612" y="919316"/>
            <a:ext cx="10518776" cy="26842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b="0" dirty="0"/>
              <a:t>1.As 2</a:t>
            </a:r>
            <a:r>
              <a:rPr lang="en-IN" sz="1800" b="0" baseline="30000" dirty="0"/>
              <a:t>nd</a:t>
            </a:r>
            <a:r>
              <a:rPr lang="en-IN" sz="1800" b="0" dirty="0"/>
              <a:t> KPI denotes that the no. of flights cancelled for JetBlue Airways on first date of every month.</a:t>
            </a:r>
          </a:p>
          <a:p>
            <a:r>
              <a:rPr lang="en-IN" sz="1800" b="0" dirty="0"/>
              <a:t>2.Below photo shows that how many flights are cancelled in first date of every month.</a:t>
            </a:r>
          </a:p>
          <a:p>
            <a:r>
              <a:rPr lang="en-IN" sz="1800" b="0" dirty="0"/>
              <a:t>3.There are 135 flights cancelled in every first day of month.</a:t>
            </a:r>
          </a:p>
          <a:p>
            <a:r>
              <a:rPr lang="en-IN" sz="1800" b="0" dirty="0"/>
              <a:t>4.The tool used in this bar graph below is excel.</a:t>
            </a:r>
          </a:p>
          <a:p>
            <a:r>
              <a:rPr lang="en-IN" sz="1800" b="0" dirty="0"/>
              <a:t>5.We can edit data of the bar by selecting the graph and clicking on edit data.</a:t>
            </a:r>
          </a:p>
          <a:p>
            <a:r>
              <a:rPr lang="en-IN" sz="1800" b="0" dirty="0"/>
              <a:t>6.The graph shape will automatically adjust according to the data and anytime can change the value.</a:t>
            </a:r>
          </a:p>
          <a:p>
            <a:r>
              <a:rPr lang="en-IN" sz="1800" b="0" dirty="0"/>
              <a:t>7.Also we can change the colour of the bar in graph.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A01BC3-2DE9-3644-0CB0-3C60C3225F0B}"/>
              </a:ext>
            </a:extLst>
          </p:cNvPr>
          <p:cNvSpPr>
            <a:spLocks noGrp="1"/>
          </p:cNvSpPr>
          <p:nvPr/>
        </p:nvSpPr>
        <p:spPr>
          <a:xfrm>
            <a:off x="6172200" y="2460831"/>
            <a:ext cx="5183188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  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E3E463-28BA-9B8B-A57D-0B77EF325AEB}"/>
              </a:ext>
            </a:extLst>
          </p:cNvPr>
          <p:cNvCxnSpPr>
            <a:cxnSpLocks/>
          </p:cNvCxnSpPr>
          <p:nvPr/>
        </p:nvCxnSpPr>
        <p:spPr>
          <a:xfrm>
            <a:off x="836612" y="5320984"/>
            <a:ext cx="266779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CB58A3-6A4F-5CB0-36B0-405B9B3BFD83}"/>
              </a:ext>
            </a:extLst>
          </p:cNvPr>
          <p:cNvCxnSpPr>
            <a:cxnSpLocks/>
            <a:stCxn id="4" idx="1"/>
          </p:cNvCxnSpPr>
          <p:nvPr/>
        </p:nvCxnSpPr>
        <p:spPr>
          <a:xfrm>
            <a:off x="836612" y="5145039"/>
            <a:ext cx="266779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25AD6FB4-1190-CB21-323A-96F130255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7309" y="3755578"/>
            <a:ext cx="4074270" cy="278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39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3" y="3659023"/>
            <a:ext cx="10433443" cy="3656177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0" y="818146"/>
            <a:ext cx="12192000" cy="4078707"/>
          </a:xfrm>
        </p:spPr>
        <p:txBody>
          <a:bodyPr>
            <a:normAutofit/>
          </a:bodyPr>
          <a:lstStyle/>
          <a:p>
            <a:pPr algn="ctr"/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These States have half of the Air Traffic in the Whole Country.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 the year 2015 These States had almost 2.4 Millions flights out of total 5.33 Millions 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It shows almost 48% of flights travel to these states.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These states are at TOP PRIORITY for Business, Tourism, Partying, Education as well.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Almost for every 100 flights around 15-18 flights are on or before time.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Also these states have the MAX DELAYS. Some Causes are like Weather Delays, Security Delays, Air System Delays.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108283" y="196888"/>
            <a:ext cx="11855115" cy="430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600" b="1" dirty="0" smtClean="0"/>
              <a:t>KPI-3 .State Wise Flights Delay Stat’s</a:t>
            </a:r>
          </a:p>
          <a:p>
            <a:pPr algn="ctr"/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402181"/>
              </p:ext>
            </p:extLst>
          </p:nvPr>
        </p:nvGraphicFramePr>
        <p:xfrm>
          <a:off x="2032000" y="627016"/>
          <a:ext cx="7280440" cy="640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56088">
                  <a:extLst>
                    <a:ext uri="{9D8B030D-6E8A-4147-A177-3AD203B41FA5}">
                      <a16:colId xmlns:a16="http://schemas.microsoft.com/office/drawing/2014/main" val="3650701214"/>
                    </a:ext>
                  </a:extLst>
                </a:gridCol>
                <a:gridCol w="1456088">
                  <a:extLst>
                    <a:ext uri="{9D8B030D-6E8A-4147-A177-3AD203B41FA5}">
                      <a16:colId xmlns:a16="http://schemas.microsoft.com/office/drawing/2014/main" val="880923146"/>
                    </a:ext>
                  </a:extLst>
                </a:gridCol>
                <a:gridCol w="1456088">
                  <a:extLst>
                    <a:ext uri="{9D8B030D-6E8A-4147-A177-3AD203B41FA5}">
                      <a16:colId xmlns:a16="http://schemas.microsoft.com/office/drawing/2014/main" val="1252928746"/>
                    </a:ext>
                  </a:extLst>
                </a:gridCol>
                <a:gridCol w="1456088">
                  <a:extLst>
                    <a:ext uri="{9D8B030D-6E8A-4147-A177-3AD203B41FA5}">
                      <a16:colId xmlns:a16="http://schemas.microsoft.com/office/drawing/2014/main" val="2733993216"/>
                    </a:ext>
                  </a:extLst>
                </a:gridCol>
                <a:gridCol w="1456088">
                  <a:extLst>
                    <a:ext uri="{9D8B030D-6E8A-4147-A177-3AD203B41FA5}">
                      <a16:colId xmlns:a16="http://schemas.microsoft.com/office/drawing/2014/main" val="535339741"/>
                    </a:ext>
                  </a:extLst>
                </a:gridCol>
              </a:tblGrid>
              <a:tr h="61365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cap="none" spc="0" dirty="0" smtClean="0">
                          <a:ln w="12700" cmpd="sng">
                            <a:solidFill>
                              <a:schemeClr val="accent4"/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/>
                              </a:gs>
                              <a:gs pos="4000">
                                <a:schemeClr val="accent4">
                                  <a:lumMod val="60000"/>
                                  <a:lumOff val="40000"/>
                                </a:schemeClr>
                              </a:gs>
                              <a:gs pos="87000">
                                <a:schemeClr val="accent4">
                                  <a:lumMod val="20000"/>
                                  <a:lumOff val="80000"/>
                                </a:schemeClr>
                              </a:gs>
                            </a:gsLst>
                            <a:lin ang="5400000"/>
                          </a:gradFill>
                          <a:effectLst/>
                        </a:rPr>
                        <a:t>TEXAS</a:t>
                      </a:r>
                      <a:endParaRPr lang="en-US" b="1" cap="none" spc="0" dirty="0">
                        <a:ln w="12700" cmpd="sng">
                          <a:solidFill>
                            <a:schemeClr val="accent4"/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/>
                            </a:gs>
                            <a:gs pos="4000">
                              <a:schemeClr val="accent4">
                                <a:lumMod val="60000"/>
                                <a:lumOff val="40000"/>
                              </a:schemeClr>
                            </a:gs>
                            <a:gs pos="87000">
                              <a:schemeClr val="accent4">
                                <a:lumMod val="20000"/>
                                <a:lumOff val="80000"/>
                              </a:schemeClr>
                            </a:gs>
                          </a:gsLst>
                          <a:lin ang="5400000"/>
                        </a:gra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cap="none" spc="0" dirty="0" smtClean="0">
                          <a:ln w="12700" cmpd="sng">
                            <a:solidFill>
                              <a:schemeClr val="accent4"/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/>
                              </a:gs>
                              <a:gs pos="4000">
                                <a:schemeClr val="accent4">
                                  <a:lumMod val="60000"/>
                                  <a:lumOff val="40000"/>
                                </a:schemeClr>
                              </a:gs>
                              <a:gs pos="87000">
                                <a:schemeClr val="accent4">
                                  <a:lumMod val="20000"/>
                                  <a:lumOff val="80000"/>
                                </a:schemeClr>
                              </a:gs>
                            </a:gsLst>
                            <a:lin ang="5400000"/>
                          </a:gradFill>
                          <a:effectLst/>
                        </a:rPr>
                        <a:t>CALIFORNIA</a:t>
                      </a:r>
                      <a:endParaRPr lang="en-US" b="1" cap="none" spc="0" dirty="0">
                        <a:ln w="12700" cmpd="sng">
                          <a:solidFill>
                            <a:schemeClr val="accent4"/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/>
                            </a:gs>
                            <a:gs pos="4000">
                              <a:schemeClr val="accent4">
                                <a:lumMod val="60000"/>
                                <a:lumOff val="40000"/>
                              </a:schemeClr>
                            </a:gs>
                            <a:gs pos="87000">
                              <a:schemeClr val="accent4">
                                <a:lumMod val="20000"/>
                                <a:lumOff val="80000"/>
                              </a:schemeClr>
                            </a:gs>
                          </a:gsLst>
                          <a:lin ang="5400000"/>
                        </a:gra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cap="none" spc="0" dirty="0" smtClean="0">
                          <a:ln w="12700" cmpd="sng">
                            <a:solidFill>
                              <a:schemeClr val="accent4"/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/>
                              </a:gs>
                              <a:gs pos="4000">
                                <a:schemeClr val="accent4">
                                  <a:lumMod val="60000"/>
                                  <a:lumOff val="40000"/>
                                </a:schemeClr>
                              </a:gs>
                              <a:gs pos="87000">
                                <a:schemeClr val="accent4">
                                  <a:lumMod val="20000"/>
                                  <a:lumOff val="80000"/>
                                </a:schemeClr>
                              </a:gs>
                            </a:gsLst>
                            <a:lin ang="5400000"/>
                          </a:gradFill>
                          <a:effectLst/>
                        </a:rPr>
                        <a:t>FLORIDA</a:t>
                      </a:r>
                      <a:endParaRPr lang="en-US" b="1" cap="none" spc="0" dirty="0">
                        <a:ln w="12700" cmpd="sng">
                          <a:solidFill>
                            <a:schemeClr val="accent4"/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/>
                            </a:gs>
                            <a:gs pos="4000">
                              <a:schemeClr val="accent4">
                                <a:lumMod val="60000"/>
                                <a:lumOff val="40000"/>
                              </a:schemeClr>
                            </a:gs>
                            <a:gs pos="87000">
                              <a:schemeClr val="accent4">
                                <a:lumMod val="20000"/>
                                <a:lumOff val="80000"/>
                              </a:schemeClr>
                            </a:gs>
                          </a:gsLst>
                          <a:lin ang="5400000"/>
                        </a:gra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cap="none" spc="0" dirty="0" smtClean="0">
                          <a:ln w="12700" cmpd="sng">
                            <a:solidFill>
                              <a:schemeClr val="accent4"/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/>
                              </a:gs>
                              <a:gs pos="4000">
                                <a:schemeClr val="accent4">
                                  <a:lumMod val="60000"/>
                                  <a:lumOff val="40000"/>
                                </a:schemeClr>
                              </a:gs>
                              <a:gs pos="87000">
                                <a:schemeClr val="accent4">
                                  <a:lumMod val="20000"/>
                                  <a:lumOff val="80000"/>
                                </a:schemeClr>
                              </a:gs>
                            </a:gsLst>
                            <a:lin ang="5400000"/>
                          </a:gradFill>
                          <a:effectLst/>
                        </a:rPr>
                        <a:t>GEORGIA</a:t>
                      </a:r>
                      <a:endParaRPr lang="en-US" b="1" cap="none" spc="0" dirty="0">
                        <a:ln w="12700" cmpd="sng">
                          <a:solidFill>
                            <a:schemeClr val="accent4"/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/>
                            </a:gs>
                            <a:gs pos="4000">
                              <a:schemeClr val="accent4">
                                <a:lumMod val="60000"/>
                                <a:lumOff val="40000"/>
                              </a:schemeClr>
                            </a:gs>
                            <a:gs pos="87000">
                              <a:schemeClr val="accent4">
                                <a:lumMod val="20000"/>
                                <a:lumOff val="80000"/>
                              </a:schemeClr>
                            </a:gs>
                          </a:gsLst>
                          <a:lin ang="5400000"/>
                        </a:gra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cap="none" spc="0" dirty="0" smtClean="0">
                          <a:ln w="12700" cmpd="sng">
                            <a:solidFill>
                              <a:schemeClr val="accent4"/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/>
                              </a:gs>
                              <a:gs pos="4000">
                                <a:schemeClr val="accent4">
                                  <a:lumMod val="60000"/>
                                  <a:lumOff val="40000"/>
                                </a:schemeClr>
                              </a:gs>
                              <a:gs pos="87000">
                                <a:schemeClr val="accent4">
                                  <a:lumMod val="20000"/>
                                  <a:lumOff val="80000"/>
                                </a:schemeClr>
                              </a:gs>
                            </a:gsLst>
                            <a:lin ang="5400000"/>
                          </a:gradFill>
                          <a:effectLst/>
                        </a:rPr>
                        <a:t>ILLUNOIS</a:t>
                      </a:r>
                      <a:endParaRPr lang="en-US" b="1" cap="none" spc="0" dirty="0">
                        <a:ln w="12700" cmpd="sng">
                          <a:solidFill>
                            <a:schemeClr val="accent4"/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/>
                            </a:gs>
                            <a:gs pos="4000">
                              <a:schemeClr val="accent4">
                                <a:lumMod val="60000"/>
                                <a:lumOff val="40000"/>
                              </a:schemeClr>
                            </a:gs>
                            <a:gs pos="87000">
                              <a:schemeClr val="accent4">
                                <a:lumMod val="20000"/>
                                <a:lumOff val="80000"/>
                              </a:schemeClr>
                            </a:gs>
                          </a:gsLst>
                          <a:lin ang="5400000"/>
                        </a:gra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58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748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4689"/>
            <a:ext cx="10515600" cy="59698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City Wise Delay Stat’s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035231" y="841119"/>
            <a:ext cx="5060769" cy="3081066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Atlanta City  Situated in Georgia had the highest number of delays.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Dallas-Fort </a:t>
            </a:r>
            <a:r>
              <a:rPr lang="en-US" sz="2000" dirty="0" err="1"/>
              <a:t>Woth</a:t>
            </a:r>
            <a:r>
              <a:rPr lang="en-US" sz="2000" dirty="0"/>
              <a:t> in Texas State had 2</a:t>
            </a:r>
            <a:r>
              <a:rPr lang="en-US" sz="2000" baseline="30000" dirty="0"/>
              <a:t>nd</a:t>
            </a:r>
            <a:r>
              <a:rPr lang="en-US" sz="2000" dirty="0"/>
              <a:t> highest number of delays in flights.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Chicago from </a:t>
            </a:r>
            <a:r>
              <a:rPr lang="en-US" sz="2000" dirty="0" err="1"/>
              <a:t>Illunois</a:t>
            </a:r>
            <a:r>
              <a:rPr lang="en-US" sz="2000" dirty="0"/>
              <a:t> stands at 3</a:t>
            </a:r>
            <a:r>
              <a:rPr lang="en-US" sz="2000" baseline="30000" dirty="0"/>
              <a:t>rd</a:t>
            </a:r>
            <a:r>
              <a:rPr lang="en-US" sz="2000" dirty="0"/>
              <a:t> place for Airports having highest delays.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230983" y="841119"/>
            <a:ext cx="5122817" cy="2576558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100" dirty="0"/>
              <a:t>Philadelphia from Pennsylvania has lowest delays.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100" dirty="0"/>
              <a:t> Daytona beach, Idaho falls, phoenix, </a:t>
            </a:r>
            <a:r>
              <a:rPr lang="en-US" sz="2100" dirty="0" err="1" smtClean="0"/>
              <a:t>minot</a:t>
            </a:r>
            <a:endParaRPr lang="en-US" sz="21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100" dirty="0" smtClean="0"/>
              <a:t>Thou these airports had less number of flights on daily basis.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1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983" y="2897855"/>
            <a:ext cx="5961017" cy="32808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31" y="2892726"/>
            <a:ext cx="4710249" cy="328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06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622" y="143057"/>
            <a:ext cx="8294915" cy="790334"/>
          </a:xfrm>
        </p:spPr>
        <p:txBody>
          <a:bodyPr/>
          <a:lstStyle/>
          <a:p>
            <a:pPr algn="ctr"/>
            <a:r>
              <a:rPr lang="en-US" b="1" dirty="0" smtClean="0"/>
              <a:t>Week Wise Stat’s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479765" y="933391"/>
            <a:ext cx="727601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100" dirty="0" smtClean="0"/>
              <a:t>SOUTHWEST AIRLINES CO. is a outlier having highest number of delays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100" dirty="0" smtClean="0"/>
              <a:t>The most delays are in the month of July, June and December.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100" dirty="0" smtClean="0"/>
              <a:t>VIRGIN AMERICA had the lowest delays compared to all the airlines.</a:t>
            </a:r>
            <a:endParaRPr lang="en-US" sz="2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170" y="2815343"/>
            <a:ext cx="7027817" cy="395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91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>
            <a:spLocks noGrp="1"/>
          </p:cNvSpPr>
          <p:nvPr/>
        </p:nvSpPr>
        <p:spPr>
          <a:xfrm>
            <a:off x="53789" y="-1"/>
            <a:ext cx="12084423" cy="4558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smtClean="0"/>
              <a:t>KPI-4 Number </a:t>
            </a:r>
            <a:r>
              <a:rPr lang="en-IN" sz="3200" dirty="0"/>
              <a:t>of airlines with No departure/arrival delay with distance covered between 2500 and </a:t>
            </a:r>
            <a:r>
              <a:rPr lang="en-IN" sz="3200" dirty="0" smtClean="0"/>
              <a:t>3000</a:t>
            </a:r>
          </a:p>
          <a:p>
            <a:endParaRPr lang="en-IN" sz="3200" dirty="0"/>
          </a:p>
          <a:p>
            <a:pPr marL="457200" indent="-457200" algn="l">
              <a:buAutoNum type="arabicPeriod"/>
            </a:pPr>
            <a:r>
              <a:rPr lang="en-IN" dirty="0" smtClean="0"/>
              <a:t>Fourth API </a:t>
            </a:r>
            <a:r>
              <a:rPr lang="en-IN" dirty="0"/>
              <a:t>S</a:t>
            </a:r>
            <a:r>
              <a:rPr lang="en-IN" dirty="0" smtClean="0"/>
              <a:t>ay Number of airlines with No departure/arrival delay with distance covered between 2500 and 3000</a:t>
            </a:r>
          </a:p>
          <a:p>
            <a:pPr marL="457200" indent="-457200" algn="l">
              <a:buAutoNum type="arabicPeriod"/>
            </a:pPr>
            <a:r>
              <a:rPr lang="en-IN" dirty="0" smtClean="0"/>
              <a:t>We used True and False Button to filter the Flights.</a:t>
            </a:r>
          </a:p>
          <a:p>
            <a:pPr algn="l"/>
            <a:endParaRPr lang="en-IN" dirty="0" smtClean="0"/>
          </a:p>
          <a:p>
            <a:pPr marL="457200" indent="-457200" algn="l">
              <a:buAutoNum type="arabicPeriod"/>
            </a:pPr>
            <a:endParaRPr lang="en-IN" dirty="0" smtClean="0"/>
          </a:p>
          <a:p>
            <a:pPr algn="l"/>
            <a:endParaRPr lang="en-IN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34" y="3055787"/>
            <a:ext cx="11266673" cy="380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55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774" y="2303853"/>
            <a:ext cx="4801270" cy="4212642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57" y="2303853"/>
            <a:ext cx="6467748" cy="421264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74957" y="341506"/>
            <a:ext cx="11470052" cy="1569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 smtClean="0"/>
              <a:t>3.   By clicking True Button we can able to see Number of Flights which has covered the distance between 2500  to 3000.</a:t>
            </a:r>
          </a:p>
          <a:p>
            <a:r>
              <a:rPr lang="en-IN" sz="2400" dirty="0" smtClean="0"/>
              <a:t>4.   We also provided the No departure and arrival delay of Flights that we can see in the Above </a:t>
            </a:r>
            <a:r>
              <a:rPr lang="en-IN" sz="2400" dirty="0"/>
              <a:t>P</a:t>
            </a:r>
            <a:r>
              <a:rPr lang="en-IN" sz="2400" dirty="0" smtClean="0"/>
              <a:t>icture</a:t>
            </a:r>
          </a:p>
        </p:txBody>
      </p:sp>
    </p:spTree>
    <p:extLst>
      <p:ext uri="{BB962C8B-B14F-4D97-AF65-F5344CB8AC3E}">
        <p14:creationId xmlns:p14="http://schemas.microsoft.com/office/powerpoint/2010/main" val="145090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251</TotalTime>
  <Words>557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Rounded MT Bold</vt:lpstr>
      <vt:lpstr>Calibri</vt:lpstr>
      <vt:lpstr>Trebuchet MS</vt:lpstr>
      <vt:lpstr>Wingdings</vt:lpstr>
      <vt:lpstr>Wingdings 3</vt:lpstr>
      <vt:lpstr>Facet</vt:lpstr>
      <vt:lpstr>PROJECT ON –  UNITED STATES AIRLINES</vt:lpstr>
      <vt:lpstr>PowerPoint Presentation</vt:lpstr>
      <vt:lpstr>PowerPoint Presentation</vt:lpstr>
      <vt:lpstr>PowerPoint Presentation</vt:lpstr>
      <vt:lpstr>PowerPoint Presentation</vt:lpstr>
      <vt:lpstr>City Wise Delay Stat’s</vt:lpstr>
      <vt:lpstr>Week Wise Stat’s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master</dc:creator>
  <cp:lastModifiedBy>master</cp:lastModifiedBy>
  <cp:revision>26</cp:revision>
  <dcterms:created xsi:type="dcterms:W3CDTF">2023-03-22T04:18:46Z</dcterms:created>
  <dcterms:modified xsi:type="dcterms:W3CDTF">2023-03-26T09:05:20Z</dcterms:modified>
</cp:coreProperties>
</file>