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6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38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0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0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39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3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9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D06B89-6881-4C8C-A29B-30CFFFD12E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034E-8F13-460F-B1B0-5A7493E5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1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file:///E:\Desktop%20Folder%2011%20Jun%2023\Financial%20Analytics\Fianace_Project_Tableau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file:///E:\Desktop%20Folder%2011%20Jun%2023\Financial%20Analytics\Fianace_Project_Tableau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>
            <a:extLst>
              <a:ext uri="{FF2B5EF4-FFF2-40B4-BE49-F238E27FC236}">
                <a16:creationId xmlns:a16="http://schemas.microsoft.com/office/drawing/2014/main" xmlns="" id="{06CA682D-4F8F-C070-DC53-DD8D6184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37" y="2182611"/>
            <a:ext cx="7358114" cy="41434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7F9C687-A174-B649-05F5-57C97636ECFA}"/>
              </a:ext>
            </a:extLst>
          </p:cNvPr>
          <p:cNvSpPr txBox="1">
            <a:spLocks/>
          </p:cNvSpPr>
          <p:nvPr/>
        </p:nvSpPr>
        <p:spPr>
          <a:xfrm>
            <a:off x="2423012" y="601017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Agency FB" panose="020B0503020202020204" pitchFamily="34" charset="0"/>
              </a:rPr>
              <a:t>BANK FINANCE</a:t>
            </a:r>
          </a:p>
        </p:txBody>
      </p:sp>
    </p:spTree>
    <p:extLst>
      <p:ext uri="{BB962C8B-B14F-4D97-AF65-F5344CB8AC3E}">
        <p14:creationId xmlns:p14="http://schemas.microsoft.com/office/powerpoint/2010/main" val="40992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0CF91C8-4CC4-4853-FEED-54C6EE66B071}"/>
              </a:ext>
            </a:extLst>
          </p:cNvPr>
          <p:cNvGrpSpPr/>
          <p:nvPr/>
        </p:nvGrpSpPr>
        <p:grpSpPr>
          <a:xfrm>
            <a:off x="4764181" y="0"/>
            <a:ext cx="1936377" cy="6858000"/>
            <a:chOff x="4764181" y="0"/>
            <a:chExt cx="1936377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F23A9DC-B870-66E4-D81B-237908C2820F}"/>
                </a:ext>
              </a:extLst>
            </p:cNvPr>
            <p:cNvSpPr/>
            <p:nvPr/>
          </p:nvSpPr>
          <p:spPr>
            <a:xfrm>
              <a:off x="4764181" y="0"/>
              <a:ext cx="1936377" cy="6858000"/>
            </a:xfrm>
            <a:custGeom>
              <a:avLst/>
              <a:gdLst>
                <a:gd name="connsiteX0" fmla="*/ 0 w 1936377"/>
                <a:gd name="connsiteY0" fmla="*/ 0 h 6858000"/>
                <a:gd name="connsiteX1" fmla="*/ 1192306 w 1936377"/>
                <a:gd name="connsiteY1" fmla="*/ 0 h 6858000"/>
                <a:gd name="connsiteX2" fmla="*/ 1192306 w 1936377"/>
                <a:gd name="connsiteY2" fmla="*/ 4899211 h 6858000"/>
                <a:gd name="connsiteX3" fmla="*/ 1936377 w 1936377"/>
                <a:gd name="connsiteY3" fmla="*/ 5311588 h 6858000"/>
                <a:gd name="connsiteX4" fmla="*/ 1192306 w 1936377"/>
                <a:gd name="connsiteY4" fmla="*/ 5723964 h 6858000"/>
                <a:gd name="connsiteX5" fmla="*/ 1192306 w 1936377"/>
                <a:gd name="connsiteY5" fmla="*/ 6858000 h 6858000"/>
                <a:gd name="connsiteX6" fmla="*/ 0 w 193637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377" h="6858000">
                  <a:moveTo>
                    <a:pt x="0" y="0"/>
                  </a:moveTo>
                  <a:lnTo>
                    <a:pt x="1192306" y="0"/>
                  </a:lnTo>
                  <a:lnTo>
                    <a:pt x="1192306" y="4899211"/>
                  </a:lnTo>
                  <a:lnTo>
                    <a:pt x="1936377" y="5311588"/>
                  </a:lnTo>
                  <a:lnTo>
                    <a:pt x="1192306" y="5723964"/>
                  </a:lnTo>
                  <a:lnTo>
                    <a:pt x="119230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306F90D-2A32-092A-788C-EC5273CBF0BD}"/>
                </a:ext>
              </a:extLst>
            </p:cNvPr>
            <p:cNvSpPr txBox="1"/>
            <p:nvPr/>
          </p:nvSpPr>
          <p:spPr>
            <a:xfrm>
              <a:off x="5196729" y="5001414"/>
              <a:ext cx="10712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gency FB" panose="020B0503020202020204" pitchFamily="34" charset="0"/>
                  <a:hlinkClick r:id="rId2" action="ppaction://hlinksldjump"/>
                </a:rPr>
                <a:t>Kpi-5</a:t>
              </a:r>
              <a:endPara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0CA3FBC-75E8-C3C8-60A2-D047C91F0077}"/>
              </a:ext>
            </a:extLst>
          </p:cNvPr>
          <p:cNvGrpSpPr/>
          <p:nvPr/>
        </p:nvGrpSpPr>
        <p:grpSpPr>
          <a:xfrm>
            <a:off x="3576916" y="0"/>
            <a:ext cx="1936377" cy="6858000"/>
            <a:chOff x="3576915" y="0"/>
            <a:chExt cx="193637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2DE19BE-9D2C-BEDB-85D5-954C2D25B6FC}"/>
                </a:ext>
              </a:extLst>
            </p:cNvPr>
            <p:cNvSpPr/>
            <p:nvPr/>
          </p:nvSpPr>
          <p:spPr>
            <a:xfrm rot="5400000">
              <a:off x="1116104" y="2460811"/>
              <a:ext cx="6858000" cy="1936377"/>
            </a:xfrm>
            <a:custGeom>
              <a:avLst/>
              <a:gdLst>
                <a:gd name="connsiteX0" fmla="*/ 0 w 6858000"/>
                <a:gd name="connsiteY0" fmla="*/ 1936377 h 1936377"/>
                <a:gd name="connsiteX1" fmla="*/ 0 w 6858000"/>
                <a:gd name="connsiteY1" fmla="*/ 744071 h 1936377"/>
                <a:gd name="connsiteX2" fmla="*/ 3674409 w 6858000"/>
                <a:gd name="connsiteY2" fmla="*/ 744071 h 1936377"/>
                <a:gd name="connsiteX3" fmla="*/ 4086786 w 6858000"/>
                <a:gd name="connsiteY3" fmla="*/ 0 h 1936377"/>
                <a:gd name="connsiteX4" fmla="*/ 4499162 w 6858000"/>
                <a:gd name="connsiteY4" fmla="*/ 744071 h 1936377"/>
                <a:gd name="connsiteX5" fmla="*/ 6858000 w 6858000"/>
                <a:gd name="connsiteY5" fmla="*/ 744071 h 1936377"/>
                <a:gd name="connsiteX6" fmla="*/ 6858000 w 6858000"/>
                <a:gd name="connsiteY6" fmla="*/ 1936377 h 19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6377">
                  <a:moveTo>
                    <a:pt x="0" y="1936377"/>
                  </a:moveTo>
                  <a:lnTo>
                    <a:pt x="0" y="744071"/>
                  </a:lnTo>
                  <a:lnTo>
                    <a:pt x="3674409" y="744071"/>
                  </a:lnTo>
                  <a:lnTo>
                    <a:pt x="4086786" y="0"/>
                  </a:lnTo>
                  <a:lnTo>
                    <a:pt x="4499162" y="744071"/>
                  </a:lnTo>
                  <a:lnTo>
                    <a:pt x="6858000" y="744071"/>
                  </a:lnTo>
                  <a:lnTo>
                    <a:pt x="6858000" y="1936377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0096DC-8D91-43E4-5F2C-F2954EB01C5B}"/>
                </a:ext>
              </a:extLst>
            </p:cNvPr>
            <p:cNvSpPr txBox="1"/>
            <p:nvPr/>
          </p:nvSpPr>
          <p:spPr>
            <a:xfrm>
              <a:off x="4006944" y="3809108"/>
              <a:ext cx="10712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gency FB" panose="020B0503020202020204" pitchFamily="34" charset="0"/>
                  <a:hlinkClick r:id="rId3" action="ppaction://hlinksldjump"/>
                </a:rPr>
                <a:t>Kpi-4</a:t>
              </a:r>
              <a:endPara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82C1A07B-4BFD-15B7-214D-FE6768D5073F}"/>
              </a:ext>
            </a:extLst>
          </p:cNvPr>
          <p:cNvGrpSpPr/>
          <p:nvPr/>
        </p:nvGrpSpPr>
        <p:grpSpPr>
          <a:xfrm>
            <a:off x="2386733" y="10468"/>
            <a:ext cx="1987758" cy="6847529"/>
            <a:chOff x="2386733" y="10468"/>
            <a:chExt cx="1987758" cy="6847529"/>
          </a:xfrm>
          <a:solidFill>
            <a:schemeClr val="accent5">
              <a:lumMod val="5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F2BFC389-C9AB-9AD5-5C45-4E9995E6015A}"/>
                </a:ext>
              </a:extLst>
            </p:cNvPr>
            <p:cNvSpPr/>
            <p:nvPr/>
          </p:nvSpPr>
          <p:spPr>
            <a:xfrm rot="5400000">
              <a:off x="-43153" y="2440354"/>
              <a:ext cx="6847529" cy="1987758"/>
            </a:xfrm>
            <a:custGeom>
              <a:avLst/>
              <a:gdLst>
                <a:gd name="connsiteX0" fmla="*/ 0 w 6858000"/>
                <a:gd name="connsiteY0" fmla="*/ 1936377 h 1936377"/>
                <a:gd name="connsiteX1" fmla="*/ 0 w 6858000"/>
                <a:gd name="connsiteY1" fmla="*/ 744071 h 1936377"/>
                <a:gd name="connsiteX2" fmla="*/ 2449606 w 6858000"/>
                <a:gd name="connsiteY2" fmla="*/ 744071 h 1936377"/>
                <a:gd name="connsiteX3" fmla="*/ 2861983 w 6858000"/>
                <a:gd name="connsiteY3" fmla="*/ 0 h 1936377"/>
                <a:gd name="connsiteX4" fmla="*/ 3274359 w 6858000"/>
                <a:gd name="connsiteY4" fmla="*/ 744071 h 1936377"/>
                <a:gd name="connsiteX5" fmla="*/ 6858000 w 6858000"/>
                <a:gd name="connsiteY5" fmla="*/ 744071 h 1936377"/>
                <a:gd name="connsiteX6" fmla="*/ 6858000 w 6858000"/>
                <a:gd name="connsiteY6" fmla="*/ 1936377 h 19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6377">
                  <a:moveTo>
                    <a:pt x="0" y="1936377"/>
                  </a:moveTo>
                  <a:lnTo>
                    <a:pt x="0" y="744071"/>
                  </a:lnTo>
                  <a:lnTo>
                    <a:pt x="2449606" y="744071"/>
                  </a:lnTo>
                  <a:lnTo>
                    <a:pt x="2861983" y="0"/>
                  </a:lnTo>
                  <a:lnTo>
                    <a:pt x="3274359" y="744071"/>
                  </a:lnTo>
                  <a:lnTo>
                    <a:pt x="6858000" y="744071"/>
                  </a:lnTo>
                  <a:lnTo>
                    <a:pt x="6858000" y="1936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4B78C99-B66D-EF15-FB4C-503C49189F86}"/>
                </a:ext>
              </a:extLst>
            </p:cNvPr>
            <p:cNvSpPr txBox="1"/>
            <p:nvPr/>
          </p:nvSpPr>
          <p:spPr>
            <a:xfrm>
              <a:off x="2786210" y="2563906"/>
              <a:ext cx="1099709" cy="5838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IN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gency FB" panose="020B0503020202020204" pitchFamily="34" charset="0"/>
                  <a:hlinkClick r:id="rId4" action="ppaction://hlinksldjump"/>
                </a:rPr>
                <a:t>Kpi-3</a:t>
              </a:r>
              <a:endPara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8F71E048-F8EC-131C-25DB-E726F8ACC9DC}"/>
              </a:ext>
            </a:extLst>
          </p:cNvPr>
          <p:cNvGrpSpPr/>
          <p:nvPr/>
        </p:nvGrpSpPr>
        <p:grpSpPr>
          <a:xfrm>
            <a:off x="1193302" y="-6"/>
            <a:ext cx="1936377" cy="6858000"/>
            <a:chOff x="1193302" y="-6"/>
            <a:chExt cx="1936377" cy="6858000"/>
          </a:xfrm>
          <a:solidFill>
            <a:schemeClr val="accent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9570B1A0-22F3-510F-CDC3-CFE0B83634D1}"/>
                </a:ext>
              </a:extLst>
            </p:cNvPr>
            <p:cNvSpPr/>
            <p:nvPr/>
          </p:nvSpPr>
          <p:spPr>
            <a:xfrm rot="5400000">
              <a:off x="-1267509" y="2460805"/>
              <a:ext cx="6858000" cy="1936377"/>
            </a:xfrm>
            <a:custGeom>
              <a:avLst/>
              <a:gdLst>
                <a:gd name="connsiteX0" fmla="*/ 0 w 6858000"/>
                <a:gd name="connsiteY0" fmla="*/ 1936377 h 1936377"/>
                <a:gd name="connsiteX1" fmla="*/ 0 w 6858000"/>
                <a:gd name="connsiteY1" fmla="*/ 744071 h 1936377"/>
                <a:gd name="connsiteX2" fmla="*/ 1224803 w 6858000"/>
                <a:gd name="connsiteY2" fmla="*/ 744071 h 1936377"/>
                <a:gd name="connsiteX3" fmla="*/ 1637180 w 6858000"/>
                <a:gd name="connsiteY3" fmla="*/ 0 h 1936377"/>
                <a:gd name="connsiteX4" fmla="*/ 2049556 w 6858000"/>
                <a:gd name="connsiteY4" fmla="*/ 744071 h 1936377"/>
                <a:gd name="connsiteX5" fmla="*/ 6858000 w 6858000"/>
                <a:gd name="connsiteY5" fmla="*/ 744071 h 1936377"/>
                <a:gd name="connsiteX6" fmla="*/ 6858000 w 6858000"/>
                <a:gd name="connsiteY6" fmla="*/ 1936377 h 19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6377">
                  <a:moveTo>
                    <a:pt x="0" y="1936377"/>
                  </a:moveTo>
                  <a:lnTo>
                    <a:pt x="0" y="744071"/>
                  </a:lnTo>
                  <a:lnTo>
                    <a:pt x="1224803" y="744071"/>
                  </a:lnTo>
                  <a:lnTo>
                    <a:pt x="1637180" y="0"/>
                  </a:lnTo>
                  <a:lnTo>
                    <a:pt x="2049556" y="744071"/>
                  </a:lnTo>
                  <a:lnTo>
                    <a:pt x="6858000" y="744071"/>
                  </a:lnTo>
                  <a:lnTo>
                    <a:pt x="6858000" y="1936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B0EDA49-6D6C-68A4-6DB5-E545CFDE053A}"/>
                </a:ext>
              </a:extLst>
            </p:cNvPr>
            <p:cNvSpPr txBox="1"/>
            <p:nvPr/>
          </p:nvSpPr>
          <p:spPr>
            <a:xfrm>
              <a:off x="1522226" y="1334846"/>
              <a:ext cx="1071283" cy="58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IN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gency FB" panose="020B0503020202020204" pitchFamily="34" charset="0"/>
                  <a:hlinkClick r:id="rId5" action="ppaction://hlinksldjump"/>
                </a:rPr>
                <a:t>Kpi-2</a:t>
              </a:r>
              <a:endPara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D069431-4DF6-1326-2CAD-94D411841D4E}"/>
              </a:ext>
            </a:extLst>
          </p:cNvPr>
          <p:cNvGrpSpPr/>
          <p:nvPr/>
        </p:nvGrpSpPr>
        <p:grpSpPr>
          <a:xfrm>
            <a:off x="0" y="-17929"/>
            <a:ext cx="1936377" cy="6875929"/>
            <a:chOff x="0" y="-17929"/>
            <a:chExt cx="1936377" cy="68759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F0A71B8-F259-9AED-8C71-17C3E94938EC}"/>
                </a:ext>
              </a:extLst>
            </p:cNvPr>
            <p:cNvSpPr/>
            <p:nvPr/>
          </p:nvSpPr>
          <p:spPr>
            <a:xfrm rot="5400000">
              <a:off x="-2469776" y="2451847"/>
              <a:ext cx="6875929" cy="1936377"/>
            </a:xfrm>
            <a:custGeom>
              <a:avLst/>
              <a:gdLst>
                <a:gd name="connsiteX0" fmla="*/ 0 w 6875929"/>
                <a:gd name="connsiteY0" fmla="*/ 744071 h 1936377"/>
                <a:gd name="connsiteX1" fmla="*/ 412377 w 6875929"/>
                <a:gd name="connsiteY1" fmla="*/ 0 h 1936377"/>
                <a:gd name="connsiteX2" fmla="*/ 824753 w 6875929"/>
                <a:gd name="connsiteY2" fmla="*/ 744071 h 1936377"/>
                <a:gd name="connsiteX3" fmla="*/ 6875929 w 6875929"/>
                <a:gd name="connsiteY3" fmla="*/ 744071 h 1936377"/>
                <a:gd name="connsiteX4" fmla="*/ 6875929 w 6875929"/>
                <a:gd name="connsiteY4" fmla="*/ 1936377 h 1936377"/>
                <a:gd name="connsiteX5" fmla="*/ 17929 w 6875929"/>
                <a:gd name="connsiteY5" fmla="*/ 1936377 h 1936377"/>
                <a:gd name="connsiteX6" fmla="*/ 17929 w 6875929"/>
                <a:gd name="connsiteY6" fmla="*/ 744071 h 19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5929" h="1936377">
                  <a:moveTo>
                    <a:pt x="0" y="744071"/>
                  </a:moveTo>
                  <a:lnTo>
                    <a:pt x="412377" y="0"/>
                  </a:lnTo>
                  <a:lnTo>
                    <a:pt x="824753" y="744071"/>
                  </a:lnTo>
                  <a:lnTo>
                    <a:pt x="6875929" y="744071"/>
                  </a:lnTo>
                  <a:lnTo>
                    <a:pt x="6875929" y="1936377"/>
                  </a:lnTo>
                  <a:lnTo>
                    <a:pt x="17929" y="1936377"/>
                  </a:lnTo>
                  <a:lnTo>
                    <a:pt x="17929" y="74407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0A9D76E-638E-D331-A92C-EECEED785113}"/>
                </a:ext>
              </a:extLst>
            </p:cNvPr>
            <p:cNvSpPr txBox="1"/>
            <p:nvPr/>
          </p:nvSpPr>
          <p:spPr>
            <a:xfrm>
              <a:off x="432547" y="97720"/>
              <a:ext cx="10712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gency FB" panose="020B0503020202020204" pitchFamily="34" charset="0"/>
                  <a:hlinkClick r:id="rId6" action="ppaction://hlinksldjump"/>
                </a:rPr>
                <a:t>KPI-1</a:t>
              </a:r>
              <a:endPara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2AD5CDD-D5CC-5D5E-69D4-FD7146C0C311}"/>
              </a:ext>
            </a:extLst>
          </p:cNvPr>
          <p:cNvSpPr txBox="1"/>
          <p:nvPr/>
        </p:nvSpPr>
        <p:spPr>
          <a:xfrm>
            <a:off x="6700558" y="390107"/>
            <a:ext cx="5058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gency FB" panose="020B0503020202020204" pitchFamily="34" charset="0"/>
              </a:rPr>
              <a:t>Group Member’s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75955C-5614-082D-779F-6D7463CD2E49}"/>
              </a:ext>
            </a:extLst>
          </p:cNvPr>
          <p:cNvSpPr txBox="1"/>
          <p:nvPr/>
        </p:nvSpPr>
        <p:spPr>
          <a:xfrm>
            <a:off x="6700558" y="1639298"/>
            <a:ext cx="52842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 </a:t>
            </a:r>
            <a:r>
              <a:rPr lang="en-IN" sz="3200" dirty="0" err="1"/>
              <a:t>Md.Tasmeem</a:t>
            </a:r>
            <a:r>
              <a:rPr lang="en-IN" sz="3200" dirty="0"/>
              <a:t> Qureshi</a:t>
            </a:r>
          </a:p>
          <a:p>
            <a:pPr marL="342900" indent="-342900">
              <a:buAutoNum type="arabicPeriod"/>
            </a:pPr>
            <a:r>
              <a:rPr lang="en-IN" sz="3200" dirty="0"/>
              <a:t>Sonali </a:t>
            </a:r>
            <a:r>
              <a:rPr lang="en-IN" sz="3200" dirty="0" err="1"/>
              <a:t>Navnath</a:t>
            </a:r>
            <a:r>
              <a:rPr lang="en-IN" sz="3200" dirty="0"/>
              <a:t> </a:t>
            </a:r>
            <a:r>
              <a:rPr lang="en-IN" sz="3200" dirty="0" err="1"/>
              <a:t>Khedkar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 err="1"/>
              <a:t>Akshay</a:t>
            </a:r>
            <a:r>
              <a:rPr lang="en-IN" sz="3200" dirty="0"/>
              <a:t> Madhav Shinde</a:t>
            </a:r>
          </a:p>
          <a:p>
            <a:pPr marL="342900" indent="-342900">
              <a:buAutoNum type="arabicPeriod"/>
            </a:pPr>
            <a:r>
              <a:rPr lang="en-IN" sz="3200" dirty="0"/>
              <a:t>Yamini Vinod </a:t>
            </a:r>
            <a:r>
              <a:rPr lang="en-IN" sz="3200" dirty="0" err="1"/>
              <a:t>Bansode</a:t>
            </a:r>
            <a:endParaRPr lang="en-IN" sz="3200" dirty="0"/>
          </a:p>
          <a:p>
            <a:r>
              <a:rPr lang="en-IN" sz="3200" dirty="0"/>
              <a:t>5.Smruti Ranjan Nayak</a:t>
            </a:r>
          </a:p>
          <a:p>
            <a:r>
              <a:rPr lang="en-IN" sz="3200" dirty="0"/>
              <a:t>6. Mohit </a:t>
            </a:r>
            <a:r>
              <a:rPr lang="en-IN" sz="3200" dirty="0" err="1"/>
              <a:t>Dongre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4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260).png">
            <a:extLst>
              <a:ext uri="{FF2B5EF4-FFF2-40B4-BE49-F238E27FC236}">
                <a16:creationId xmlns:a16="http://schemas.microsoft.com/office/drawing/2014/main" xmlns="" id="{9D4963FF-E1E6-84B2-FBD8-2878F622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6227"/>
            <a:ext cx="9825317" cy="3970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CB16AA-AC57-275F-8620-E5B2059E4387}"/>
              </a:ext>
            </a:extLst>
          </p:cNvPr>
          <p:cNvSpPr txBox="1"/>
          <p:nvPr/>
        </p:nvSpPr>
        <p:spPr>
          <a:xfrm>
            <a:off x="1389529" y="476224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#1. Insight Year wise Loan Status</a:t>
            </a:r>
          </a:p>
          <a:p>
            <a:pPr marL="342900" indent="-342900">
              <a:buAutoNum type="arabicPeriod"/>
            </a:pPr>
            <a:r>
              <a:rPr lang="en-IN" dirty="0"/>
              <a:t>There is year-wise increase in Clients for the need of Loan.</a:t>
            </a:r>
          </a:p>
          <a:p>
            <a:pPr marL="342900" indent="-342900">
              <a:buAutoNum type="arabicPeriod"/>
            </a:pPr>
            <a:r>
              <a:rPr lang="en-IN" dirty="0"/>
              <a:t>Its clear that there is Gradually  increase in the requirement of loans so loan amounts are released.</a:t>
            </a:r>
          </a:p>
          <a:p>
            <a:pPr marL="342900" indent="-342900">
              <a:buAutoNum type="arabicPeriod"/>
            </a:pPr>
            <a:r>
              <a:rPr lang="en-IN" dirty="0"/>
              <a:t>In the year 2010,2011 the average </a:t>
            </a:r>
            <a:r>
              <a:rPr lang="en-IN" dirty="0" err="1"/>
              <a:t>installment</a:t>
            </a:r>
            <a:r>
              <a:rPr lang="en-IN" dirty="0"/>
              <a:t> is like 45 months increase from previous year trends of only 36 months.  </a:t>
            </a:r>
          </a:p>
        </p:txBody>
      </p:sp>
      <p:sp>
        <p:nvSpPr>
          <p:cNvPr id="6" name="Isosceles Tri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860342AC-8AFE-5A7E-A4E5-81BFEB33A987}"/>
              </a:ext>
            </a:extLst>
          </p:cNvPr>
          <p:cNvSpPr/>
          <p:nvPr/>
        </p:nvSpPr>
        <p:spPr>
          <a:xfrm rot="16200000">
            <a:off x="31761" y="68387"/>
            <a:ext cx="644691" cy="708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0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55949B-1ED9-2461-9074-BBF87346DA4F}"/>
              </a:ext>
            </a:extLst>
          </p:cNvPr>
          <p:cNvSpPr txBox="1"/>
          <p:nvPr/>
        </p:nvSpPr>
        <p:spPr>
          <a:xfrm>
            <a:off x="1360442" y="4912657"/>
            <a:ext cx="9881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#2. Grade and sub-grade Wise </a:t>
            </a:r>
            <a:r>
              <a:rPr lang="en-IN" dirty="0" err="1"/>
              <a:t>revol</a:t>
            </a:r>
            <a:r>
              <a:rPr lang="en-IN" dirty="0"/>
              <a:t> balance</a:t>
            </a:r>
          </a:p>
          <a:p>
            <a:pPr marL="342900" indent="-342900">
              <a:buAutoNum type="arabicPeriod"/>
            </a:pPr>
            <a:r>
              <a:rPr lang="en-IN" dirty="0"/>
              <a:t>Highest </a:t>
            </a:r>
            <a:r>
              <a:rPr lang="en-IN" dirty="0" err="1"/>
              <a:t>Revol</a:t>
            </a:r>
            <a:r>
              <a:rPr lang="en-IN" dirty="0"/>
              <a:t> balance is maintained by B grade following A and C.</a:t>
            </a:r>
          </a:p>
          <a:p>
            <a:pPr marL="342900" indent="-342900">
              <a:buAutoNum type="arabicPeriod"/>
            </a:pPr>
            <a:r>
              <a:rPr lang="en-IN" dirty="0"/>
              <a:t>Majorly B3,B4,B5 are having high </a:t>
            </a:r>
            <a:r>
              <a:rPr lang="en-IN" dirty="0" err="1"/>
              <a:t>revol</a:t>
            </a:r>
            <a:r>
              <a:rPr lang="en-IN" dirty="0"/>
              <a:t> balance.</a:t>
            </a:r>
          </a:p>
          <a:p>
            <a:pPr marL="342900" indent="-342900">
              <a:buAutoNum type="arabicPeriod"/>
            </a:pPr>
            <a:r>
              <a:rPr lang="en-IN" dirty="0"/>
              <a:t>Grade ‘G’ has lowest </a:t>
            </a:r>
            <a:r>
              <a:rPr lang="en-IN" dirty="0" err="1"/>
              <a:t>revol</a:t>
            </a:r>
            <a:r>
              <a:rPr lang="en-IN" dirty="0"/>
              <a:t> balance.</a:t>
            </a:r>
          </a:p>
          <a:p>
            <a:pPr marL="342900" indent="-342900">
              <a:buAutoNum type="arabicPeriod"/>
            </a:pPr>
            <a:r>
              <a:rPr lang="en-IN" dirty="0" err="1"/>
              <a:t>Revol</a:t>
            </a:r>
            <a:r>
              <a:rPr lang="en-IN" dirty="0"/>
              <a:t> balance is increase’s every year , Highest in 2011.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ABC39A-BAFB-60C3-D796-86CC3F4D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42" y="546847"/>
            <a:ext cx="10249111" cy="4274474"/>
          </a:xfrm>
          <a:prstGeom prst="rect">
            <a:avLst/>
          </a:prstGeom>
        </p:spPr>
      </p:pic>
      <p:sp>
        <p:nvSpPr>
          <p:cNvPr id="6" name="Isosceles Tri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55D2A3BE-BC3A-59E9-0982-CBF76EA0EC23}"/>
              </a:ext>
            </a:extLst>
          </p:cNvPr>
          <p:cNvSpPr/>
          <p:nvPr/>
        </p:nvSpPr>
        <p:spPr>
          <a:xfrm rot="16200000">
            <a:off x="31761" y="66851"/>
            <a:ext cx="644691" cy="708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2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DCDAEE-2442-8A48-BE2A-581876094502}"/>
              </a:ext>
            </a:extLst>
          </p:cNvPr>
          <p:cNvSpPr txBox="1"/>
          <p:nvPr/>
        </p:nvSpPr>
        <p:spPr>
          <a:xfrm>
            <a:off x="1076177" y="458462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#3. Verified and non-verified payment status.</a:t>
            </a:r>
          </a:p>
          <a:p>
            <a:pPr marL="342900" indent="-342900">
              <a:buAutoNum type="arabicPeriod"/>
            </a:pPr>
            <a:r>
              <a:rPr lang="en-IN" dirty="0"/>
              <a:t>The verified  payments hold the high payment of more than 2.1 Billions.</a:t>
            </a:r>
          </a:p>
          <a:p>
            <a:pPr marL="342900" indent="-342900">
              <a:buAutoNum type="arabicPeriod"/>
            </a:pPr>
            <a:r>
              <a:rPr lang="en-IN" dirty="0"/>
              <a:t>Where as un-verified payments like mostly contains cash payments hold of 1.5</a:t>
            </a:r>
          </a:p>
          <a:p>
            <a:r>
              <a:rPr lang="en-IN" dirty="0"/>
              <a:t> Billion+ </a:t>
            </a:r>
          </a:p>
          <a:p>
            <a:r>
              <a:rPr lang="en-IN" dirty="0"/>
              <a:t>3.  Source verified hold the most least payment of 1.09 billion+.</a:t>
            </a:r>
            <a:endParaRPr lang="en-US" dirty="0"/>
          </a:p>
          <a:p>
            <a:r>
              <a:rPr lang="en-US" dirty="0"/>
              <a:t>4. State wise CA state hold the highest payment of 85,626 million and</a:t>
            </a:r>
          </a:p>
          <a:p>
            <a:r>
              <a:rPr lang="en-US" dirty="0"/>
              <a:t>    ME state hold the lowest Payment of 11 million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6CC450-52B3-D230-B6B3-FA2E8321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06" y="433969"/>
            <a:ext cx="10507027" cy="4150659"/>
          </a:xfrm>
          <a:prstGeom prst="rect">
            <a:avLst/>
          </a:prstGeom>
        </p:spPr>
      </p:pic>
      <p:sp>
        <p:nvSpPr>
          <p:cNvPr id="6" name="Isosceles Tri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2FA3FCC8-4268-47C8-EB5E-0DC935A75F86}"/>
              </a:ext>
            </a:extLst>
          </p:cNvPr>
          <p:cNvSpPr/>
          <p:nvPr/>
        </p:nvSpPr>
        <p:spPr>
          <a:xfrm rot="16200000">
            <a:off x="40115" y="-1204"/>
            <a:ext cx="644691" cy="708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4442E-3AAE-A049-9DD5-10630944924F}"/>
              </a:ext>
            </a:extLst>
          </p:cNvPr>
          <p:cNvSpPr txBox="1"/>
          <p:nvPr/>
        </p:nvSpPr>
        <p:spPr>
          <a:xfrm>
            <a:off x="788894" y="459664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#4. State wise and last credit pull d wise loans status.</a:t>
            </a:r>
          </a:p>
          <a:p>
            <a:r>
              <a:rPr lang="en-IN" dirty="0"/>
              <a:t>   1. IN ,ME and IA states have mostly fully-paid status.</a:t>
            </a:r>
          </a:p>
          <a:p>
            <a:r>
              <a:rPr lang="en-IN" dirty="0"/>
              <a:t>   2. AK have more Average funded amount in the last </a:t>
            </a:r>
            <a:r>
              <a:rPr lang="en-IN" dirty="0" err="1"/>
              <a:t>Credit_pull_d</a:t>
            </a:r>
            <a:r>
              <a:rPr lang="en-IN" dirty="0"/>
              <a:t>. following with DC and NU.</a:t>
            </a:r>
            <a:endParaRPr lang="en-US" dirty="0"/>
          </a:p>
        </p:txBody>
      </p:sp>
      <p:sp>
        <p:nvSpPr>
          <p:cNvPr id="5" name="Isosceles Tri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57DEC374-222D-93AA-8F4F-3716261A8646}"/>
              </a:ext>
            </a:extLst>
          </p:cNvPr>
          <p:cNvSpPr/>
          <p:nvPr/>
        </p:nvSpPr>
        <p:spPr>
          <a:xfrm rot="16200000">
            <a:off x="112442" y="68387"/>
            <a:ext cx="644691" cy="708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xmlns="" id="{8ED29C48-E682-4C1C-8CE3-97A310908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97007"/>
              </p:ext>
            </p:extLst>
          </p:nvPr>
        </p:nvGraphicFramePr>
        <p:xfrm>
          <a:off x="788894" y="100147"/>
          <a:ext cx="9633489" cy="449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esentation" r:id="rId4" imgW="6096296" imgH="3429229" progId="PowerPoint.Show.12">
                  <p:link updateAutomatic="1"/>
                </p:oleObj>
              </mc:Choice>
              <mc:Fallback>
                <p:oleObj name="Presentation" r:id="rId4" imgW="6096296" imgH="3429229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894" y="100147"/>
                        <a:ext cx="9633489" cy="449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06125" y="170485"/>
            <a:ext cx="1723292" cy="52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KPI-4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09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0FE9F5-4BD1-0652-7A5F-583512CEA2FC}"/>
              </a:ext>
            </a:extLst>
          </p:cNvPr>
          <p:cNvSpPr txBox="1"/>
          <p:nvPr/>
        </p:nvSpPr>
        <p:spPr>
          <a:xfrm>
            <a:off x="1129553" y="485351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#5. Home Ownerships and their payment Date status.</a:t>
            </a:r>
          </a:p>
          <a:p>
            <a:pPr marL="342900" indent="-342900">
              <a:buAutoNum type="arabicPeriod"/>
            </a:pPr>
            <a:r>
              <a:rPr lang="en-IN" dirty="0"/>
              <a:t>Rental clients stands at highest with 19k clients with more Loan Amounts.</a:t>
            </a:r>
          </a:p>
          <a:p>
            <a:pPr marL="342900" indent="-342900">
              <a:buAutoNum type="arabicPeriod"/>
            </a:pPr>
            <a:r>
              <a:rPr lang="en-IN" dirty="0"/>
              <a:t>Where as Mortgage Ownership stands 2</a:t>
            </a:r>
            <a:r>
              <a:rPr lang="en-IN" baseline="30000" dirty="0"/>
              <a:t>nd</a:t>
            </a:r>
            <a:r>
              <a:rPr lang="en-IN" dirty="0"/>
              <a:t> highest.</a:t>
            </a:r>
          </a:p>
          <a:p>
            <a:pPr marL="342900" indent="-342900">
              <a:buAutoNum type="arabicPeriod"/>
            </a:pPr>
            <a:r>
              <a:rPr lang="en-IN" dirty="0"/>
              <a:t>None ownership are the lowest loan preferred.</a:t>
            </a:r>
            <a:endParaRPr lang="en-US" dirty="0"/>
          </a:p>
        </p:txBody>
      </p:sp>
      <p:sp>
        <p:nvSpPr>
          <p:cNvPr id="5" name="Isosceles Tri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F0C745F6-7663-95B1-7B3F-27EDED5BA720}"/>
              </a:ext>
            </a:extLst>
          </p:cNvPr>
          <p:cNvSpPr/>
          <p:nvPr/>
        </p:nvSpPr>
        <p:spPr>
          <a:xfrm rot="16200000">
            <a:off x="112442" y="68387"/>
            <a:ext cx="644691" cy="708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xmlns="" id="{687A6816-3BDB-470A-BDC3-5539EDE7B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86001"/>
              </p:ext>
            </p:extLst>
          </p:nvPr>
        </p:nvGraphicFramePr>
        <p:xfrm>
          <a:off x="788895" y="100148"/>
          <a:ext cx="9624612" cy="475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resentation" r:id="rId4" imgW="6096296" imgH="3429229" progId="PowerPoint.Show.12">
                  <p:link updateAutomatic="1"/>
                </p:oleObj>
              </mc:Choice>
              <mc:Fallback>
                <p:oleObj name="Presentation" r:id="rId4" imgW="6096296" imgH="3429229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895" y="100148"/>
                        <a:ext cx="9624612" cy="475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839200" y="103328"/>
            <a:ext cx="1559169" cy="4625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KPI-5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078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301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Ion</vt:lpstr>
      <vt:lpstr>E:\Desktop Folder 11 Jun 23\Financial Analytics\Fianace_Project_Tableau.pptx</vt:lpstr>
      <vt:lpstr>E:\Desktop Folder 11 Jun 23\Financial Analytics\Fianace_Project_Tableau.pptx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Dongre</dc:creator>
  <cp:lastModifiedBy>Vinod</cp:lastModifiedBy>
  <cp:revision>9</cp:revision>
  <dcterms:created xsi:type="dcterms:W3CDTF">2023-06-25T04:55:45Z</dcterms:created>
  <dcterms:modified xsi:type="dcterms:W3CDTF">2023-06-25T11:27:20Z</dcterms:modified>
</cp:coreProperties>
</file>