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1" r:id="rId7"/>
    <p:sldId id="263" r:id="rId8"/>
    <p:sldId id="262" r:id="rId9"/>
    <p:sldId id="264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BDB3E5F2-A63C-446D-94EF-53B51308F55B}">
      <dgm:prSet phldrT="[Text]" custT="1"/>
      <dgm:spPr/>
      <dgm:t>
        <a:bodyPr/>
        <a:lstStyle/>
        <a:p>
          <a:r>
            <a:rPr lang="en-US" sz="1800" b="1" noProof="0" dirty="0"/>
            <a:t>Milestone 1</a:t>
          </a:r>
        </a:p>
      </dgm:t>
    </dgm:pt>
    <dgm:pt modelId="{4DF81A4E-C143-4E1F-895C-805B7744E0C1}" type="par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22693710-A273-4DE3-B56B-501EBF8AAC16}" type="sib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76F97871-E7EF-4C5A-A6CC-0AEA140887B0}">
      <dgm:prSet phldrT="[Text]" custT="1"/>
      <dgm:spPr/>
      <dgm:t>
        <a:bodyPr/>
        <a:lstStyle/>
        <a:p>
          <a:r>
            <a:rPr lang="en-US" sz="1400" noProof="0" dirty="0"/>
            <a:t> Planning</a:t>
          </a:r>
        </a:p>
      </dgm:t>
    </dgm:pt>
    <dgm:pt modelId="{AF4A39E6-5101-45C2-9ED9-1B4A4D161E75}" type="par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0B4A6094-6626-4B4C-A34C-3C817645D4D2}" type="sib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B7B3E22D-F717-4E9C-866E-07DC0AAAF31D}">
      <dgm:prSet phldrT="[Text]" custT="1"/>
      <dgm:spPr/>
      <dgm:t>
        <a:bodyPr/>
        <a:lstStyle/>
        <a:p>
          <a:r>
            <a:rPr lang="en-US" sz="1400" noProof="0" dirty="0"/>
            <a:t>Initial Investment</a:t>
          </a:r>
        </a:p>
      </dgm:t>
    </dgm:pt>
    <dgm:pt modelId="{F5B9D25D-B57A-4E96-8949-C8A2BD9993F2}" type="par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23EEF184-9BDE-48DD-A4F5-B678462A2560}" type="sib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90F27D1E-76E8-4AE9-AD01-BE57630B5110}">
      <dgm:prSet phldrT="[Text]" custT="1"/>
      <dgm:spPr/>
      <dgm:t>
        <a:bodyPr/>
        <a:lstStyle/>
        <a:p>
          <a:r>
            <a:rPr lang="en-US" sz="1800" b="1" noProof="0" dirty="0"/>
            <a:t>Milestone 2</a:t>
          </a:r>
        </a:p>
      </dgm:t>
    </dgm:pt>
    <dgm:pt modelId="{7F336D41-A370-44FD-84FB-392EDC2E9628}" type="par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08C679DB-4162-43E7-A484-512B3F99942F}" type="sib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25F95D6A-DC03-42B0-9E2A-8BB3CFE35643}">
      <dgm:prSet phldrT="[Text]" custT="1"/>
      <dgm:spPr/>
      <dgm:t>
        <a:bodyPr/>
        <a:lstStyle/>
        <a:p>
          <a:r>
            <a:rPr lang="en-US" sz="1400" noProof="0" dirty="0"/>
            <a:t>Second Investment</a:t>
          </a:r>
        </a:p>
      </dgm:t>
    </dgm:pt>
    <dgm:pt modelId="{0E7A7D3B-1ED1-4188-B2CE-37328AF7B3CE}" type="par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A9D1ACF8-1A40-4192-A99B-C5F10A879850}" type="sib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26EFAA8C-070B-4368-AD8E-0E28971C7F1A}">
      <dgm:prSet phldrT="[Text]" custT="1"/>
      <dgm:spPr/>
      <dgm:t>
        <a:bodyPr/>
        <a:lstStyle/>
        <a:p>
          <a:r>
            <a:rPr lang="en-US" sz="1400" noProof="0" dirty="0"/>
            <a:t>Returns</a:t>
          </a:r>
        </a:p>
      </dgm:t>
    </dgm:pt>
    <dgm:pt modelId="{A01B2D2D-7198-4763-8BE4-5AFAC35FACF3}" type="par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ECF84BED-6721-47AA-8789-78E6BC6F68EC}" type="sib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3BF4C92A-BE32-4130-AB21-90FA76812967}">
      <dgm:prSet phldrT="[Text]" custT="1"/>
      <dgm:spPr/>
      <dgm:t>
        <a:bodyPr/>
        <a:lstStyle/>
        <a:p>
          <a:r>
            <a:rPr lang="en-US" sz="1400" noProof="0" dirty="0"/>
            <a:t>Communication</a:t>
          </a:r>
        </a:p>
      </dgm:t>
    </dgm:pt>
    <dgm:pt modelId="{45145B60-B4CF-43C8-A090-77DD0F136CC3}" type="par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36BE8B1F-5183-4B05-9C94-6A3B4937697A}" type="sib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 Planning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Initial Investment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Communication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Second Investment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Returns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3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7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4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Global portfolio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4"/>
            <a:ext cx="4486656" cy="198083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Group Name: STYRERS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Members Names: Ramesh</a:t>
            </a:r>
          </a:p>
          <a:p>
            <a:r>
              <a:rPr lang="en-US" sz="1800" dirty="0">
                <a:solidFill>
                  <a:schemeClr val="tx1"/>
                </a:solidFill>
              </a:rPr>
              <a:t>	        Silvia</a:t>
            </a:r>
          </a:p>
          <a:p>
            <a:r>
              <a:rPr lang="en-US" sz="1800" dirty="0">
                <a:solidFill>
                  <a:schemeClr val="tx1"/>
                </a:solidFill>
              </a:rPr>
              <a:t>	          </a:t>
            </a:r>
            <a:r>
              <a:rPr lang="en-US" sz="1800" dirty="0" err="1">
                <a:solidFill>
                  <a:schemeClr val="tx1"/>
                </a:solidFill>
              </a:rPr>
              <a:t>Tasmia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</a:p>
          <a:p>
            <a:r>
              <a:rPr lang="en-US" sz="1800">
                <a:solidFill>
                  <a:schemeClr val="tx1"/>
                </a:solidFill>
              </a:rPr>
              <a:t>Harri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219200"/>
            <a:ext cx="11445529" cy="514402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global financial portfolio director, (GFPD) our objective is to guide or provide optimal investment choice to our investors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the dynamics of financial market, individual investors are not comfortable placing their money into portfolios that is not optimal and through non trustable investment firms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asked specific questions to the investors to determine their risk tolerance level. The outcome of the questionnaire helps us to provide unique &amp; detail quantitative analyses based on which investors can identify</a:t>
            </a:r>
            <a:r>
              <a:rPr lang="en-US" sz="2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best performing portfolio.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chemeClr val="bg1"/>
              </a:solidFill>
              <a:effectLst/>
              <a:latin typeface="Slack-La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 and summary 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lack-Lato"/>
              </a:rPr>
              <a:t> </a:t>
            </a:r>
            <a:r>
              <a:rPr lang="en-US" sz="2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are satisfied with our questions because 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questionnaire collects information about investors age, money, their financing choice </a:t>
            </a:r>
            <a:r>
              <a:rPr lang="en-US" sz="2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helps us to identify investors risk tolerance level. </a:t>
            </a:r>
          </a:p>
          <a:p>
            <a:pPr marL="0" indent="0" algn="just">
              <a:buClr>
                <a:schemeClr val="bg1"/>
              </a:buClr>
              <a:buNone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6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also make sure to provide number of portfolios (i.e. P1 – P5) with the combination of risky to low-risk instruments based on the analysis of dividend, earnings, growth, and stability during different economic conditions.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Hence, GFPD is the best! . </a:t>
            </a: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 and summary </a:t>
            </a:r>
          </a:p>
        </p:txBody>
      </p:sp>
    </p:spTree>
    <p:extLst>
      <p:ext uri="{BB962C8B-B14F-4D97-AF65-F5344CB8AC3E}">
        <p14:creationId xmlns:p14="http://schemas.microsoft.com/office/powerpoint/2010/main" val="400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lack-Lato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our data sets we have used: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investor input dataset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instrument market data</a:t>
            </a:r>
            <a:endParaRPr lang="en-AU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 exchanges we used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NASDAQ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ASX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EURONEXT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 Instruments: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 – USD denominated coin / bitcoin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Shares 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Govt. Bond 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and data </a:t>
            </a:r>
          </a:p>
        </p:txBody>
      </p:sp>
    </p:spTree>
    <p:extLst>
      <p:ext uri="{BB962C8B-B14F-4D97-AF65-F5344CB8AC3E}">
        <p14:creationId xmlns:p14="http://schemas.microsoft.com/office/powerpoint/2010/main" val="180289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lack-Lato"/>
              </a:rPr>
              <a:t> </a:t>
            </a:r>
            <a:r>
              <a:rPr lang="en-AU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Libraries/Packages we used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Yahoo_Fin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FinQuant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 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Holoviz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and data </a:t>
            </a:r>
          </a:p>
        </p:txBody>
      </p:sp>
    </p:spTree>
    <p:extLst>
      <p:ext uri="{BB962C8B-B14F-4D97-AF65-F5344CB8AC3E}">
        <p14:creationId xmlns:p14="http://schemas.microsoft.com/office/powerpoint/2010/main" val="54666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Through each securities exchange website, we collected the top 50 companies tickers with market cap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  <a:latin typeface="Slack-Lato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We also collect the dividend information to perform the dividend analysis such as: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dividend payout ratio (DPR)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dividend coverage ratio (DCR)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free cash flow to equity (FCFE)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net debt to EBITDA  </a:t>
            </a:r>
            <a:endParaRPr lang="en-US" sz="2400" b="1" dirty="0">
              <a:solidFill>
                <a:schemeClr val="bg1"/>
              </a:solidFill>
              <a:latin typeface="Slack-Lato"/>
              <a:cs typeface="Calibri" panose="020F0502020204030204" pitchFamily="34" charset="0"/>
            </a:endParaRPr>
          </a:p>
          <a:p>
            <a:pPr marL="0" indent="0" algn="just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Slack-Lato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While conducting dividend analysis we had to clean up our data because there were companies which did not pay dividend  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7" y="117432"/>
            <a:ext cx="7863767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cleanup And exploration process </a:t>
            </a:r>
          </a:p>
        </p:txBody>
      </p:sp>
    </p:spTree>
    <p:extLst>
      <p:ext uri="{BB962C8B-B14F-4D97-AF65-F5344CB8AC3E}">
        <p14:creationId xmlns:p14="http://schemas.microsoft.com/office/powerpoint/2010/main" val="55621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Portfolio Growth</a:t>
            </a:r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69063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Investment goals</a:t>
            </a:r>
          </a:p>
        </p:txBody>
      </p:sp>
      <p:graphicFrame>
        <p:nvGraphicFramePr>
          <p:cNvPr id="12" name="Content Placeholder 3" descr="Circular Timeline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53423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142</TotalTime>
  <Words>379</Words>
  <Application>Microsoft Office PowerPoint</Application>
  <PresentationFormat>Widescreen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Slack-Lato</vt:lpstr>
      <vt:lpstr>Wingdings</vt:lpstr>
      <vt:lpstr>Parcel</vt:lpstr>
      <vt:lpstr>Global portfolio analysis</vt:lpstr>
      <vt:lpstr>Motivation and summary </vt:lpstr>
      <vt:lpstr>Motivation and summary </vt:lpstr>
      <vt:lpstr>Questions and data </vt:lpstr>
      <vt:lpstr>Questions and data </vt:lpstr>
      <vt:lpstr>Data cleanup And exploration process </vt:lpstr>
      <vt:lpstr>Portfolio Growth</vt:lpstr>
      <vt:lpstr>Investment 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portfolio analysis</dc:title>
  <dc:creator>Silvia Zia</dc:creator>
  <cp:lastModifiedBy>Silvia Zia</cp:lastModifiedBy>
  <cp:revision>14</cp:revision>
  <dcterms:created xsi:type="dcterms:W3CDTF">2021-04-12T09:00:30Z</dcterms:created>
  <dcterms:modified xsi:type="dcterms:W3CDTF">2021-04-12T11:22:46Z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