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1" r:id="rId7"/>
    <p:sldId id="263" r:id="rId8"/>
    <p:sldId id="262" r:id="rId9"/>
    <p:sldId id="264" r:id="rId10"/>
    <p:sldId id="258" r:id="rId11"/>
    <p:sldId id="266" r:id="rId12"/>
    <p:sldId id="267" r:id="rId13"/>
    <p:sldId id="270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2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66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36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79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7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49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4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6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2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Global portfolio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4"/>
            <a:ext cx="4486656" cy="198083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Group Name: STYRERS</a:t>
            </a:r>
          </a:p>
          <a:p>
            <a:r>
              <a:rPr lang="en-US" sz="1800" dirty="0">
                <a:solidFill>
                  <a:schemeClr val="tx1"/>
                </a:solidFill>
              </a:rPr>
              <a:t>Members Names: Ramesh</a:t>
            </a:r>
          </a:p>
          <a:p>
            <a:r>
              <a:rPr lang="en-US" sz="1800" dirty="0">
                <a:solidFill>
                  <a:schemeClr val="tx1"/>
                </a:solidFill>
              </a:rPr>
              <a:t>	        Silvia</a:t>
            </a:r>
          </a:p>
          <a:p>
            <a:r>
              <a:rPr lang="en-US" sz="1800" dirty="0">
                <a:solidFill>
                  <a:schemeClr val="tx1"/>
                </a:solidFill>
              </a:rPr>
              <a:t>	          </a:t>
            </a:r>
            <a:r>
              <a:rPr lang="en-US" sz="1800" dirty="0" err="1">
                <a:solidFill>
                  <a:schemeClr val="tx1"/>
                </a:solidFill>
              </a:rPr>
              <a:t>Tasmia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</a:p>
          <a:p>
            <a:r>
              <a:rPr lang="en-US" sz="1800">
                <a:solidFill>
                  <a:schemeClr val="tx1"/>
                </a:solidFill>
              </a:rPr>
              <a:t>Harri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630" y="2638044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Montecarlo</a:t>
            </a:r>
            <a:r>
              <a:rPr lang="en-US" dirty="0">
                <a:solidFill>
                  <a:srgbClr val="FFFFFF"/>
                </a:solidFill>
              </a:rPr>
              <a:t> and EFFICIENT FRONTIER OPTIMISATION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7B8F5-8FF9-4951-A283-35A885971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80" y="69339"/>
            <a:ext cx="6694436" cy="54127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14B9F3-C601-4BAE-A6D1-9073D76D2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45" y="5365052"/>
            <a:ext cx="7341201" cy="142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2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BED4B-0BEF-441A-8975-1DC44DB6B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0744E-DF68-439B-B481-E3E27932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41" y="1219200"/>
            <a:ext cx="11445529" cy="5144022"/>
          </a:xfrm>
        </p:spPr>
        <p:txBody>
          <a:bodyPr>
            <a:normAutofit/>
          </a:bodyPr>
          <a:lstStyle/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global financial portfolio director, (GFPD) our objective is to guide or provide optimal investment choice to our investors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AU" sz="2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 the dynamics of financial market, individual investors are not comfortable placing their money into portfolios that is not optimal and through non trustable investment firms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asked specific questions to the investors to determine their risk tolerance level. The outcome of the questionnaire helps us to provide unique &amp; detail quantitative analyses based on which investors can identify</a:t>
            </a:r>
            <a:r>
              <a:rPr lang="en-US" sz="26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best performing portfolio.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b="1" i="0" dirty="0">
              <a:solidFill>
                <a:schemeClr val="bg1"/>
              </a:solidFill>
              <a:effectLst/>
              <a:latin typeface="Slack-Lat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558" y="117432"/>
            <a:ext cx="7198714" cy="54644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 and summary </a:t>
            </a: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0744E-DF68-439B-B481-E3E27932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41" y="1009650"/>
            <a:ext cx="11445529" cy="5353572"/>
          </a:xfrm>
        </p:spPr>
        <p:txBody>
          <a:bodyPr>
            <a:normAutofit/>
          </a:bodyPr>
          <a:lstStyle/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lack-Lato"/>
              </a:rPr>
              <a:t> </a:t>
            </a:r>
            <a:r>
              <a:rPr lang="en-US" sz="26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are satisfied with our questions because 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questionnaire collects information about investors age, money, their financing choice </a:t>
            </a:r>
            <a:r>
              <a:rPr lang="en-US" sz="2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that helps us to identify investors risk tolerance level. </a:t>
            </a:r>
          </a:p>
          <a:p>
            <a:pPr marL="0" indent="0" algn="just">
              <a:buClr>
                <a:schemeClr val="bg1"/>
              </a:buClr>
              <a:buNone/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6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6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also make sure to provide number of portfolios (i.e. P1 – P5) with the combination of risky to low-risk instruments based on the analysis of dividend, earnings, growth, and stability during different economic conditions.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Hence, GFPD is the best! . </a:t>
            </a:r>
            <a:endParaRPr lang="en-AU" sz="2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558" y="117432"/>
            <a:ext cx="7198714" cy="54644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 and summary </a:t>
            </a:r>
          </a:p>
        </p:txBody>
      </p:sp>
    </p:spTree>
    <p:extLst>
      <p:ext uri="{BB962C8B-B14F-4D97-AF65-F5344CB8AC3E}">
        <p14:creationId xmlns:p14="http://schemas.microsoft.com/office/powerpoint/2010/main" val="4006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0744E-DF68-439B-B481-E3E27932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41" y="1009650"/>
            <a:ext cx="11445529" cy="5353572"/>
          </a:xfrm>
        </p:spPr>
        <p:txBody>
          <a:bodyPr>
            <a:normAutofit/>
          </a:bodyPr>
          <a:lstStyle/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lack-Lato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our data sets we have used: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investor input dataset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each instrument market data</a:t>
            </a:r>
            <a:endParaRPr lang="en-AU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Stock exchanges we used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AU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NASDAQ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AU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ASX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AU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EURONEXT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Portfolio Instruments: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AU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Crypto – USD denominated coin / bitcoin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Shares 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Govt. Bond 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AU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AU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558" y="117432"/>
            <a:ext cx="7198714" cy="54644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 and data </a:t>
            </a:r>
          </a:p>
        </p:txBody>
      </p:sp>
    </p:spTree>
    <p:extLst>
      <p:ext uri="{BB962C8B-B14F-4D97-AF65-F5344CB8AC3E}">
        <p14:creationId xmlns:p14="http://schemas.microsoft.com/office/powerpoint/2010/main" val="180289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0744E-DF68-439B-B481-E3E27932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41" y="1009650"/>
            <a:ext cx="11445529" cy="5353572"/>
          </a:xfrm>
        </p:spPr>
        <p:txBody>
          <a:bodyPr>
            <a:normAutofit/>
          </a:bodyPr>
          <a:lstStyle/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lack-Lato"/>
              </a:rPr>
              <a:t> </a:t>
            </a:r>
            <a:r>
              <a:rPr lang="en-AU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Libraries/Packages we used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Yahoo_Fin</a:t>
            </a:r>
            <a:endParaRPr lang="en-AU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FinQuant</a:t>
            </a:r>
            <a:endParaRPr lang="en-AU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Pandas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Matplotlib 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endParaRPr lang="en-AU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Panel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Holoviz</a:t>
            </a:r>
            <a:endParaRPr lang="en-AU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AU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AU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AU" sz="2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558" y="117432"/>
            <a:ext cx="7198714" cy="54644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 and data </a:t>
            </a:r>
          </a:p>
        </p:txBody>
      </p:sp>
    </p:spTree>
    <p:extLst>
      <p:ext uri="{BB962C8B-B14F-4D97-AF65-F5344CB8AC3E}">
        <p14:creationId xmlns:p14="http://schemas.microsoft.com/office/powerpoint/2010/main" val="54666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0744E-DF68-439B-B481-E3E27932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41" y="1009650"/>
            <a:ext cx="11445529" cy="5353572"/>
          </a:xfrm>
        </p:spPr>
        <p:txBody>
          <a:bodyPr>
            <a:normAutofit lnSpcReduction="10000"/>
          </a:bodyPr>
          <a:lstStyle/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Slack-Lato"/>
                <a:cs typeface="Calibri" panose="020F0502020204030204" pitchFamily="34" charset="0"/>
              </a:rPr>
              <a:t>Through each securities exchange website, we collected the top 50 companies tickers with market cap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bg1"/>
              </a:solidFill>
              <a:latin typeface="Slack-Lato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Slack-Lato"/>
                <a:cs typeface="Calibri" panose="020F0502020204030204" pitchFamily="34" charset="0"/>
              </a:rPr>
              <a:t>We also collect the dividend information to perform the dividend analysis: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Slack-Lato"/>
                <a:cs typeface="Calibri" panose="020F0502020204030204" pitchFamily="34" charset="0"/>
              </a:rPr>
              <a:t> dividend payout ratio (DPR)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Slack-Lato"/>
                <a:cs typeface="Calibri" panose="020F0502020204030204" pitchFamily="34" charset="0"/>
              </a:rPr>
              <a:t> dividend coverage ratio (DCR)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Slack-Lato"/>
                <a:cs typeface="Calibri" panose="020F0502020204030204" pitchFamily="34" charset="0"/>
              </a:rPr>
              <a:t> free cash flow to equity (FCFE)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Slack-Lato"/>
                <a:cs typeface="Calibri" panose="020F0502020204030204" pitchFamily="34" charset="0"/>
              </a:rPr>
              <a:t> net debt to EBITDA  </a:t>
            </a:r>
            <a:endParaRPr lang="en-US" sz="2400" b="1" dirty="0">
              <a:solidFill>
                <a:schemeClr val="bg1"/>
              </a:solidFill>
              <a:latin typeface="Slack-Lato"/>
              <a:cs typeface="Calibri" panose="020F0502020204030204" pitchFamily="34" charset="0"/>
            </a:endParaRPr>
          </a:p>
          <a:p>
            <a:pPr marL="0" indent="0" algn="just">
              <a:buClr>
                <a:schemeClr val="bg1"/>
              </a:buClr>
              <a:buNone/>
            </a:pPr>
            <a:endParaRPr lang="en-US" sz="2200" b="1" dirty="0">
              <a:solidFill>
                <a:schemeClr val="bg1"/>
              </a:solidFill>
              <a:latin typeface="Slack-Lato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bg1"/>
                </a:solidFill>
                <a:latin typeface="Slack-Lato"/>
                <a:cs typeface="Calibri" panose="020F0502020204030204" pitchFamily="34" charset="0"/>
              </a:rPr>
              <a:t>While conducting dividend analysis we had to clean up our data because there were companies which did not pay dividend  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bg1"/>
                </a:solidFill>
                <a:latin typeface="Slack-Lato"/>
                <a:cs typeface="Calibri" panose="020F0502020204030204" pitchFamily="34" charset="0"/>
              </a:rPr>
              <a:t>After calculating for all companies, we selected the top performing</a:t>
            </a:r>
            <a:endParaRPr lang="en-AU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AU" sz="2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557" y="117432"/>
            <a:ext cx="7863767" cy="54644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cleanup And exploration process </a:t>
            </a:r>
          </a:p>
        </p:txBody>
      </p:sp>
    </p:spTree>
    <p:extLst>
      <p:ext uri="{BB962C8B-B14F-4D97-AF65-F5344CB8AC3E}">
        <p14:creationId xmlns:p14="http://schemas.microsoft.com/office/powerpoint/2010/main" val="55621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630" y="2638044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Portfolio RETURNS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8C80B-CF5B-496B-BA34-572828C89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9BB4B9-275D-4212-8B64-115E110F6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02" y="344571"/>
            <a:ext cx="6684380" cy="616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630" y="2638044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Portfolio Detailed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8C80B-CF5B-496B-BA34-572828C89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A1367-1163-4CE3-A4A8-8F843025A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98" y="104008"/>
            <a:ext cx="6789309" cy="562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8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630" y="2638044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ANALYSIS FOR ALL INSTRUMENTS IN THE PORTFOLIO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8C80B-CF5B-496B-BA34-572828C89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B00C4D-593C-4377-B0CC-61AA21854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22" y="0"/>
            <a:ext cx="6485487" cy="644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397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8223DC-4748-4F7F-8D8D-E4EA5A6C18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4D5ADA-BB6C-46F4-9A97-3A3D44A9A8A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12D154-BCA4-47A9-881C-4EFB9658D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152</TotalTime>
  <Words>386</Words>
  <Application>Microsoft Office PowerPoint</Application>
  <PresentationFormat>Widescreen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Slack-Lato</vt:lpstr>
      <vt:lpstr>Wingdings</vt:lpstr>
      <vt:lpstr>Parcel</vt:lpstr>
      <vt:lpstr>Global portfolio analysis</vt:lpstr>
      <vt:lpstr>Motivation and summary </vt:lpstr>
      <vt:lpstr>Motivation and summary </vt:lpstr>
      <vt:lpstr>Questions and data </vt:lpstr>
      <vt:lpstr>Questions and data </vt:lpstr>
      <vt:lpstr>Data cleanup And exploration process </vt:lpstr>
      <vt:lpstr>Portfolio RETURNS</vt:lpstr>
      <vt:lpstr>Portfolio Detailed ANALYSIS</vt:lpstr>
      <vt:lpstr>ANALYSIS FOR ALL INSTRUMENTS IN THE PORTFOLIO</vt:lpstr>
      <vt:lpstr>Montecarlo and EFFICIENT FRONTIER OPTIMISATION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portfolio analysis</dc:title>
  <dc:creator>Silvia Zia</dc:creator>
  <cp:lastModifiedBy>Ramesh Morjaria</cp:lastModifiedBy>
  <cp:revision>16</cp:revision>
  <dcterms:created xsi:type="dcterms:W3CDTF">2021-04-12T09:00:30Z</dcterms:created>
  <dcterms:modified xsi:type="dcterms:W3CDTF">2021-04-19T09:03:48Z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