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63" r:id="rId8"/>
    <p:sldId id="262" r:id="rId9"/>
    <p:sldId id="264" r:id="rId10"/>
    <p:sldId id="258" r:id="rId11"/>
    <p:sldId id="266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7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4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Global 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198083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Group Name: STYRERS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Members Names: Ramesh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Silvia</a:t>
            </a:r>
          </a:p>
          <a:p>
            <a:r>
              <a:rPr lang="en-US" sz="1800" dirty="0">
                <a:solidFill>
                  <a:schemeClr val="tx1"/>
                </a:solidFill>
              </a:rPr>
              <a:t>	          </a:t>
            </a:r>
            <a:r>
              <a:rPr lang="en-US" sz="1800" dirty="0" err="1">
                <a:solidFill>
                  <a:schemeClr val="tx1"/>
                </a:solidFill>
              </a:rPr>
              <a:t>Tasmia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r>
              <a:rPr lang="en-US" sz="1800">
                <a:solidFill>
                  <a:schemeClr val="tx1"/>
                </a:solidFill>
              </a:rPr>
              <a:t>Harri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Montecarlo</a:t>
            </a:r>
            <a:r>
              <a:rPr lang="en-US" dirty="0">
                <a:solidFill>
                  <a:srgbClr val="FFFFFF"/>
                </a:solidFill>
              </a:rPr>
              <a:t> and EFFICIENT FRONTIER OPTIMISATION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7B8F5-8FF9-4951-A283-35A88597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0" y="69339"/>
            <a:ext cx="6694436" cy="541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4B9F3-C601-4BAE-A6D1-9073D76D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45" y="5365052"/>
            <a:ext cx="7341201" cy="142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2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BED4B-0BEF-441A-8975-1DC44DB6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219200"/>
            <a:ext cx="11445529" cy="514402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global financial portfolio director, (GFPD) our objective is to guide or provide optimal investment choice to our investors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the dynamics of financial market, individual investors are not comfortable placing their money into portfolios that is not optimal and through non trustable investment firms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asked specific questions to the investors to determine their risk tolerance level. The outcome of the questionnaire helps us to provide unique &amp; detail quantitative analyses based on which investors can identify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best performing portfolio.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are satisfied with our questions because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questionnaire collects information about investors age, money, their financing choice </a:t>
            </a:r>
            <a:r>
              <a:rPr lang="en-US" sz="2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helps us to identify investors risk tolerance level. </a:t>
            </a:r>
          </a:p>
          <a:p>
            <a:pPr marL="0" indent="0" algn="just">
              <a:buClr>
                <a:schemeClr val="bg1"/>
              </a:buClr>
              <a:buNone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6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make sure to provide number of portfolios (i.e. P1 – P5) with the combination of risky to low-risk instruments based on the analysis of dividend, earnings, growth, and stability during different economic conditions.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GFPD is the best! . </a:t>
            </a: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 and summary </a:t>
            </a:r>
          </a:p>
        </p:txBody>
      </p:sp>
    </p:spTree>
    <p:extLst>
      <p:ext uri="{BB962C8B-B14F-4D97-AF65-F5344CB8AC3E}">
        <p14:creationId xmlns:p14="http://schemas.microsoft.com/office/powerpoint/2010/main" val="4006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our data sets we have used: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investor input dataset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instrument market data</a:t>
            </a: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 exchanges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NASDAQ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ASX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EURONEXT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Instruments: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 – USD denominated coin / bitcoin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Shares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Govt. Bond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18028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lack-Lato"/>
              </a:rPr>
              <a:t> </a:t>
            </a:r>
            <a:r>
              <a:rPr lang="en-AU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Libraries/Packages we used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Yahoo_Fin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FinQuant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AU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Holoviz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8" y="117432"/>
            <a:ext cx="7198714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and data </a:t>
            </a:r>
          </a:p>
        </p:txBody>
      </p:sp>
    </p:spTree>
    <p:extLst>
      <p:ext uri="{BB962C8B-B14F-4D97-AF65-F5344CB8AC3E}">
        <p14:creationId xmlns:p14="http://schemas.microsoft.com/office/powerpoint/2010/main" val="5466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744E-DF68-439B-B481-E3E27932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1" y="1009650"/>
            <a:ext cx="11445529" cy="5353572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Through each securities exchange website, we collected the top 50 companies tickers with market cap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We also collect the dividend information to perform the dividend analysis: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payout ratio (DPR)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dividend coverage ratio (DCR)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free cash flow to equity (FCFE)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 net debt to EBITDA  </a:t>
            </a:r>
          </a:p>
          <a:p>
            <a:pPr lvl="2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P/E and Beta information</a:t>
            </a:r>
          </a:p>
          <a:p>
            <a:pPr marL="0" indent="0" algn="just">
              <a:buClr>
                <a:schemeClr val="bg1"/>
              </a:buClr>
              <a:buNone/>
            </a:pPr>
            <a:endParaRPr lang="en-US" sz="2200" b="1" dirty="0">
              <a:solidFill>
                <a:schemeClr val="bg1"/>
              </a:solidFill>
              <a:latin typeface="Slack-Lato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While conducting dividend analysis we had to clean up our data because there were companies which did not pay dividend  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After calculating for all companies, we selected the top performing stocks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Risk based allocation of crypto and treasury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Portfolio real time risk free interest used. 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Detailed analysis of portfolio </a:t>
            </a:r>
            <a:r>
              <a:rPr lang="en-US" sz="2200" b="1">
                <a:solidFill>
                  <a:schemeClr val="bg1"/>
                </a:solidFill>
                <a:latin typeface="Slack-Lato"/>
                <a:cs typeface="Calibri" panose="020F0502020204030204" pitchFamily="34" charset="0"/>
              </a:rPr>
              <a:t>and instruments</a:t>
            </a:r>
            <a:endParaRPr lang="en-AU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AU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7" y="117432"/>
            <a:ext cx="7863767" cy="546447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And exploration process </a:t>
            </a:r>
          </a:p>
        </p:txBody>
      </p:sp>
    </p:spTree>
    <p:extLst>
      <p:ext uri="{BB962C8B-B14F-4D97-AF65-F5344CB8AC3E}">
        <p14:creationId xmlns:p14="http://schemas.microsoft.com/office/powerpoint/2010/main" val="55621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RETURNS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BB4B9-275D-4212-8B64-115E110F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2" y="344571"/>
            <a:ext cx="6684380" cy="6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Portfolio Detailed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1367-1163-4CE3-A4A8-8F843025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98" y="104008"/>
            <a:ext cx="6789309" cy="5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0" y="2638044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FOR ALL INSTRUMENTS IN THE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C80B-CF5B-496B-BA34-572828C8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00C4D-593C-4377-B0CC-61AA2185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2" y="0"/>
            <a:ext cx="6485487" cy="6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97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154</TotalTime>
  <Words>414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Slack-Lato</vt:lpstr>
      <vt:lpstr>Wingdings</vt:lpstr>
      <vt:lpstr>Parcel</vt:lpstr>
      <vt:lpstr>Global portfolio analysis</vt:lpstr>
      <vt:lpstr>Motivation and summary </vt:lpstr>
      <vt:lpstr>Motivation and summary </vt:lpstr>
      <vt:lpstr>Questions and data </vt:lpstr>
      <vt:lpstr>Questions and data </vt:lpstr>
      <vt:lpstr>Data cleanup And exploration process </vt:lpstr>
      <vt:lpstr>Portfolio RETURNS</vt:lpstr>
      <vt:lpstr>Portfolio Detailed ANALYSIS</vt:lpstr>
      <vt:lpstr>ANALYSIS FOR ALL INSTRUMENTS IN THE PORTFOLIO</vt:lpstr>
      <vt:lpstr>Montecarlo and EFFICIENT FRONTIER OPTIMISATION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portfolio analysis</dc:title>
  <dc:creator>Silvia Zia</dc:creator>
  <cp:lastModifiedBy>Ramesh Morjaria</cp:lastModifiedBy>
  <cp:revision>17</cp:revision>
  <dcterms:created xsi:type="dcterms:W3CDTF">2021-04-12T09:00:30Z</dcterms:created>
  <dcterms:modified xsi:type="dcterms:W3CDTF">2021-04-19T09:31:22Z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