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6" r:id="rId5"/>
    <p:sldId id="273" r:id="rId6"/>
    <p:sldId id="283" r:id="rId7"/>
    <p:sldId id="266" r:id="rId8"/>
    <p:sldId id="286" r:id="rId9"/>
    <p:sldId id="265" r:id="rId10"/>
    <p:sldId id="276" r:id="rId11"/>
    <p:sldId id="277" r:id="rId12"/>
    <p:sldId id="278" r:id="rId13"/>
    <p:sldId id="287" r:id="rId14"/>
    <p:sldId id="281" r:id="rId15"/>
    <p:sldId id="288" r:id="rId16"/>
    <p:sldId id="289" r:id="rId17"/>
    <p:sldId id="271" r:id="rId18"/>
    <p:sldId id="292" r:id="rId19"/>
    <p:sldId id="280" r:id="rId20"/>
    <p:sldId id="290" r:id="rId21"/>
    <p:sldId id="291" r:id="rId22"/>
    <p:sldId id="274"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BEDCD-46FC-498A-AF31-E5CF3D24B944}" v="145" dt="2025-01-22T19:50:59.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67059" autoAdjust="0"/>
  </p:normalViewPr>
  <p:slideViewPr>
    <p:cSldViewPr>
      <p:cViewPr varScale="1">
        <p:scale>
          <a:sx n="102" d="100"/>
          <a:sy n="102" d="100"/>
        </p:scale>
        <p:origin x="206" y="58"/>
      </p:cViewPr>
      <p:guideLst>
        <p:guide pos="3840"/>
        <p:guide orient="horz" pos="2160"/>
      </p:guideLst>
    </p:cSldViewPr>
  </p:slideViewPr>
  <p:outlineViewPr>
    <p:cViewPr>
      <p:scale>
        <a:sx n="33" d="100"/>
        <a:sy n="33" d="100"/>
      </p:scale>
      <p:origin x="0" y="-835"/>
    </p:cViewPr>
  </p:outlineViewPr>
  <p:notesTextViewPr>
    <p:cViewPr>
      <p:scale>
        <a:sx n="1" d="1"/>
        <a:sy n="1" d="1"/>
      </p:scale>
      <p:origin x="0" y="0"/>
    </p:cViewPr>
  </p:notesTextViewPr>
  <p:sorterViewPr>
    <p:cViewPr>
      <p:scale>
        <a:sx n="100" d="100"/>
        <a:sy n="100" d="100"/>
      </p:scale>
      <p:origin x="0" y="-2021"/>
    </p:cViewPr>
  </p:sorter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28AEC-B155-406A-8F79-1B04F2DFCB4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38BA392-7797-4E2F-B78C-1F53473DD873}">
      <dgm:prSet custT="1"/>
      <dgm:spPr/>
      <dgm:t>
        <a:bodyPr/>
        <a:lstStyle/>
        <a:p>
          <a:pPr>
            <a:lnSpc>
              <a:spcPct val="100000"/>
            </a:lnSpc>
          </a:pPr>
          <a:r>
            <a:rPr lang="en-US" sz="1600" b="1" dirty="0"/>
            <a:t>Design</a:t>
          </a:r>
          <a:r>
            <a:rPr lang="en-US" sz="1600" dirty="0"/>
            <a:t>: Develop a dual-axis solar tracking mechanism for accurate alignment</a:t>
          </a:r>
          <a:r>
            <a:rPr lang="en-US" sz="1400" dirty="0"/>
            <a:t>.</a:t>
          </a:r>
        </a:p>
      </dgm:t>
    </dgm:pt>
    <dgm:pt modelId="{6F0CE6DD-2296-4ADF-89AD-00AFC74CDB3A}" type="parTrans" cxnId="{A74957F4-FFCD-4C6A-BED4-C2EC5C858631}">
      <dgm:prSet/>
      <dgm:spPr/>
      <dgm:t>
        <a:bodyPr/>
        <a:lstStyle/>
        <a:p>
          <a:endParaRPr lang="en-US"/>
        </a:p>
      </dgm:t>
    </dgm:pt>
    <dgm:pt modelId="{C6270804-0C0E-4FCD-B11E-7C3007137DCC}" type="sibTrans" cxnId="{A74957F4-FFCD-4C6A-BED4-C2EC5C858631}">
      <dgm:prSet/>
      <dgm:spPr/>
      <dgm:t>
        <a:bodyPr/>
        <a:lstStyle/>
        <a:p>
          <a:endParaRPr lang="en-US"/>
        </a:p>
      </dgm:t>
    </dgm:pt>
    <dgm:pt modelId="{9ECDDF3F-7CD3-43ED-8030-1B7F3404B4F5}">
      <dgm:prSet custT="1"/>
      <dgm:spPr/>
      <dgm:t>
        <a:bodyPr/>
        <a:lstStyle/>
        <a:p>
          <a:pPr>
            <a:lnSpc>
              <a:spcPct val="100000"/>
            </a:lnSpc>
          </a:pPr>
          <a:r>
            <a:rPr lang="en-US" sz="1600" b="1" dirty="0"/>
            <a:t>Simulate</a:t>
          </a:r>
          <a:r>
            <a:rPr lang="en-US" sz="1600" dirty="0"/>
            <a:t>: Test the tracking mechanism under varying sunlight conditions.</a:t>
          </a:r>
        </a:p>
      </dgm:t>
    </dgm:pt>
    <dgm:pt modelId="{BBBE4FC2-C492-466F-88DE-EDE661B3B6E8}" type="parTrans" cxnId="{D225319A-1364-4393-9B34-F8C3A6240B3D}">
      <dgm:prSet/>
      <dgm:spPr/>
      <dgm:t>
        <a:bodyPr/>
        <a:lstStyle/>
        <a:p>
          <a:endParaRPr lang="en-US"/>
        </a:p>
      </dgm:t>
    </dgm:pt>
    <dgm:pt modelId="{7F7D4C35-7256-4824-A6C1-5BAFE4176B87}" type="sibTrans" cxnId="{D225319A-1364-4393-9B34-F8C3A6240B3D}">
      <dgm:prSet/>
      <dgm:spPr/>
      <dgm:t>
        <a:bodyPr/>
        <a:lstStyle/>
        <a:p>
          <a:endParaRPr lang="en-US"/>
        </a:p>
      </dgm:t>
    </dgm:pt>
    <dgm:pt modelId="{51CDEE4D-5FA7-4BCA-BCA7-02BBB1670207}">
      <dgm:prSet custT="1"/>
      <dgm:spPr/>
      <dgm:t>
        <a:bodyPr/>
        <a:lstStyle/>
        <a:p>
          <a:pPr>
            <a:lnSpc>
              <a:spcPct val="100000"/>
            </a:lnSpc>
          </a:pPr>
          <a:r>
            <a:rPr lang="en-US" sz="1600" b="1" dirty="0"/>
            <a:t>Implement</a:t>
          </a:r>
          <a:r>
            <a:rPr lang="en-US" sz="1600" dirty="0"/>
            <a:t>: Build a functional system with precise servo motor control.</a:t>
          </a:r>
        </a:p>
      </dgm:t>
    </dgm:pt>
    <dgm:pt modelId="{F8C727F9-92EB-4736-A336-69AEFBF319C1}" type="parTrans" cxnId="{5DDD4F4B-D57F-4057-BAEE-16ED4FA3D3B9}">
      <dgm:prSet/>
      <dgm:spPr/>
      <dgm:t>
        <a:bodyPr/>
        <a:lstStyle/>
        <a:p>
          <a:endParaRPr lang="en-US"/>
        </a:p>
      </dgm:t>
    </dgm:pt>
    <dgm:pt modelId="{821F9A7D-8A7F-4E2F-BD88-53339B092E66}" type="sibTrans" cxnId="{5DDD4F4B-D57F-4057-BAEE-16ED4FA3D3B9}">
      <dgm:prSet/>
      <dgm:spPr/>
      <dgm:t>
        <a:bodyPr/>
        <a:lstStyle/>
        <a:p>
          <a:endParaRPr lang="en-US"/>
        </a:p>
      </dgm:t>
    </dgm:pt>
    <dgm:pt modelId="{8BDE4B41-1E64-425D-86D9-C95A97E5B9AF}">
      <dgm:prSet custT="1"/>
      <dgm:spPr/>
      <dgm:t>
        <a:bodyPr/>
        <a:lstStyle/>
        <a:p>
          <a:pPr>
            <a:lnSpc>
              <a:spcPct val="100000"/>
            </a:lnSpc>
          </a:pPr>
          <a:r>
            <a:rPr lang="en-US" sz="1600" b="1" dirty="0"/>
            <a:t>Analyze</a:t>
          </a:r>
          <a:r>
            <a:rPr lang="en-US" sz="1600" dirty="0"/>
            <a:t>: Compare energy efficiency gains against fixed solar panels.</a:t>
          </a:r>
        </a:p>
      </dgm:t>
    </dgm:pt>
    <dgm:pt modelId="{DAAAC2BF-E4D0-48D2-904F-6FB9C49484D1}" type="parTrans" cxnId="{0FA87ABC-9DBD-4D70-A9FD-3C424B343CCB}">
      <dgm:prSet/>
      <dgm:spPr/>
      <dgm:t>
        <a:bodyPr/>
        <a:lstStyle/>
        <a:p>
          <a:endParaRPr lang="en-US"/>
        </a:p>
      </dgm:t>
    </dgm:pt>
    <dgm:pt modelId="{1BDE1AD4-4078-4891-95A4-B80524031FD7}" type="sibTrans" cxnId="{0FA87ABC-9DBD-4D70-A9FD-3C424B343CCB}">
      <dgm:prSet/>
      <dgm:spPr/>
      <dgm:t>
        <a:bodyPr/>
        <a:lstStyle/>
        <a:p>
          <a:endParaRPr lang="en-US"/>
        </a:p>
      </dgm:t>
    </dgm:pt>
    <dgm:pt modelId="{AE9BA45E-23F8-4285-B809-8F77A507ACE1}" type="pres">
      <dgm:prSet presAssocID="{F6528AEC-B155-406A-8F79-1B04F2DFCB41}" presName="root" presStyleCnt="0">
        <dgm:presLayoutVars>
          <dgm:dir/>
          <dgm:resizeHandles val="exact"/>
        </dgm:presLayoutVars>
      </dgm:prSet>
      <dgm:spPr/>
    </dgm:pt>
    <dgm:pt modelId="{0F24F650-428D-47F9-8BC1-4110E90458B4}" type="pres">
      <dgm:prSet presAssocID="{D38BA392-7797-4E2F-B78C-1F53473DD873}" presName="compNode" presStyleCnt="0"/>
      <dgm:spPr/>
    </dgm:pt>
    <dgm:pt modelId="{58DD97F7-7038-4F48-932F-5C022C372071}" type="pres">
      <dgm:prSet presAssocID="{D38BA392-7797-4E2F-B78C-1F53473DD8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scope"/>
        </a:ext>
      </dgm:extLst>
    </dgm:pt>
    <dgm:pt modelId="{C9362EE1-8BE7-499F-A660-767DCCE7BB52}" type="pres">
      <dgm:prSet presAssocID="{D38BA392-7797-4E2F-B78C-1F53473DD873}" presName="spaceRect" presStyleCnt="0"/>
      <dgm:spPr/>
    </dgm:pt>
    <dgm:pt modelId="{02D39A4F-9593-4E98-8D6C-FA7768C59049}" type="pres">
      <dgm:prSet presAssocID="{D38BA392-7797-4E2F-B78C-1F53473DD873}" presName="textRect" presStyleLbl="revTx" presStyleIdx="0" presStyleCnt="4">
        <dgm:presLayoutVars>
          <dgm:chMax val="1"/>
          <dgm:chPref val="1"/>
        </dgm:presLayoutVars>
      </dgm:prSet>
      <dgm:spPr/>
    </dgm:pt>
    <dgm:pt modelId="{AACAFD98-300B-4B35-880D-29E8013515F2}" type="pres">
      <dgm:prSet presAssocID="{C6270804-0C0E-4FCD-B11E-7C3007137DCC}" presName="sibTrans" presStyleCnt="0"/>
      <dgm:spPr/>
    </dgm:pt>
    <dgm:pt modelId="{ABF617CC-B3E9-4AFF-B976-3D6DF8ECED34}" type="pres">
      <dgm:prSet presAssocID="{9ECDDF3F-7CD3-43ED-8030-1B7F3404B4F5}" presName="compNode" presStyleCnt="0"/>
      <dgm:spPr/>
    </dgm:pt>
    <dgm:pt modelId="{DADB6846-FE30-4520-B685-5C9844B0650A}" type="pres">
      <dgm:prSet presAssocID="{9ECDDF3F-7CD3-43ED-8030-1B7F3404B4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rtial Sun"/>
        </a:ext>
      </dgm:extLst>
    </dgm:pt>
    <dgm:pt modelId="{4FC33DD2-C8E0-4904-AB0C-205621FEAA2C}" type="pres">
      <dgm:prSet presAssocID="{9ECDDF3F-7CD3-43ED-8030-1B7F3404B4F5}" presName="spaceRect" presStyleCnt="0"/>
      <dgm:spPr/>
    </dgm:pt>
    <dgm:pt modelId="{569A566F-39A0-44F2-9722-0C120AB89F76}" type="pres">
      <dgm:prSet presAssocID="{9ECDDF3F-7CD3-43ED-8030-1B7F3404B4F5}" presName="textRect" presStyleLbl="revTx" presStyleIdx="1" presStyleCnt="4">
        <dgm:presLayoutVars>
          <dgm:chMax val="1"/>
          <dgm:chPref val="1"/>
        </dgm:presLayoutVars>
      </dgm:prSet>
      <dgm:spPr/>
    </dgm:pt>
    <dgm:pt modelId="{2E4A3E70-F2D9-42B0-9F86-7759D1EB3778}" type="pres">
      <dgm:prSet presAssocID="{7F7D4C35-7256-4824-A6C1-5BAFE4176B87}" presName="sibTrans" presStyleCnt="0"/>
      <dgm:spPr/>
    </dgm:pt>
    <dgm:pt modelId="{4AC3A39D-DD65-4DFB-B9A6-024D6021D6CE}" type="pres">
      <dgm:prSet presAssocID="{51CDEE4D-5FA7-4BCA-BCA7-02BBB1670207}" presName="compNode" presStyleCnt="0"/>
      <dgm:spPr/>
    </dgm:pt>
    <dgm:pt modelId="{7E531189-09CB-48F8-B639-1B400C016055}" type="pres">
      <dgm:prSet presAssocID="{51CDEE4D-5FA7-4BCA-BCA7-02BBB16702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F924DAA-4CDA-49D0-AA25-D8D53FCF8C2B}" type="pres">
      <dgm:prSet presAssocID="{51CDEE4D-5FA7-4BCA-BCA7-02BBB1670207}" presName="spaceRect" presStyleCnt="0"/>
      <dgm:spPr/>
    </dgm:pt>
    <dgm:pt modelId="{D2D6F559-6500-45F7-BBD2-5499C361B916}" type="pres">
      <dgm:prSet presAssocID="{51CDEE4D-5FA7-4BCA-BCA7-02BBB1670207}" presName="textRect" presStyleLbl="revTx" presStyleIdx="2" presStyleCnt="4">
        <dgm:presLayoutVars>
          <dgm:chMax val="1"/>
          <dgm:chPref val="1"/>
        </dgm:presLayoutVars>
      </dgm:prSet>
      <dgm:spPr/>
    </dgm:pt>
    <dgm:pt modelId="{8B186C2C-1789-447E-BFE9-ECB1BA141054}" type="pres">
      <dgm:prSet presAssocID="{821F9A7D-8A7F-4E2F-BD88-53339B092E66}" presName="sibTrans" presStyleCnt="0"/>
      <dgm:spPr/>
    </dgm:pt>
    <dgm:pt modelId="{B4C1DC57-17CA-4F6A-A670-F79305BE3A63}" type="pres">
      <dgm:prSet presAssocID="{8BDE4B41-1E64-425D-86D9-C95A97E5B9AF}" presName="compNode" presStyleCnt="0"/>
      <dgm:spPr/>
    </dgm:pt>
    <dgm:pt modelId="{C798888E-4C1B-4020-82EF-AA921BE9A85D}" type="pres">
      <dgm:prSet presAssocID="{8BDE4B41-1E64-425D-86D9-C95A97E5B9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n"/>
        </a:ext>
      </dgm:extLst>
    </dgm:pt>
    <dgm:pt modelId="{92B4FDD6-A072-4171-8CE1-977D2DC60567}" type="pres">
      <dgm:prSet presAssocID="{8BDE4B41-1E64-425D-86D9-C95A97E5B9AF}" presName="spaceRect" presStyleCnt="0"/>
      <dgm:spPr/>
    </dgm:pt>
    <dgm:pt modelId="{5CE2F615-ED05-4088-BAF9-8134A9BDFE20}" type="pres">
      <dgm:prSet presAssocID="{8BDE4B41-1E64-425D-86D9-C95A97E5B9AF}" presName="textRect" presStyleLbl="revTx" presStyleIdx="3" presStyleCnt="4">
        <dgm:presLayoutVars>
          <dgm:chMax val="1"/>
          <dgm:chPref val="1"/>
        </dgm:presLayoutVars>
      </dgm:prSet>
      <dgm:spPr/>
    </dgm:pt>
  </dgm:ptLst>
  <dgm:cxnLst>
    <dgm:cxn modelId="{8ADCE26A-D5BE-4991-92AC-468B5DBDE602}" type="presOf" srcId="{51CDEE4D-5FA7-4BCA-BCA7-02BBB1670207}" destId="{D2D6F559-6500-45F7-BBD2-5499C361B916}" srcOrd="0" destOrd="0" presId="urn:microsoft.com/office/officeart/2018/2/layout/IconLabelList"/>
    <dgm:cxn modelId="{5DDD4F4B-D57F-4057-BAEE-16ED4FA3D3B9}" srcId="{F6528AEC-B155-406A-8F79-1B04F2DFCB41}" destId="{51CDEE4D-5FA7-4BCA-BCA7-02BBB1670207}" srcOrd="2" destOrd="0" parTransId="{F8C727F9-92EB-4736-A336-69AEFBF319C1}" sibTransId="{821F9A7D-8A7F-4E2F-BD88-53339B092E66}"/>
    <dgm:cxn modelId="{1921A480-A721-4201-93C9-B6462F36F7E0}" type="presOf" srcId="{D38BA392-7797-4E2F-B78C-1F53473DD873}" destId="{02D39A4F-9593-4E98-8D6C-FA7768C59049}" srcOrd="0" destOrd="0" presId="urn:microsoft.com/office/officeart/2018/2/layout/IconLabelList"/>
    <dgm:cxn modelId="{ADB01B86-46C4-4DBE-8F82-1169102B58B6}" type="presOf" srcId="{9ECDDF3F-7CD3-43ED-8030-1B7F3404B4F5}" destId="{569A566F-39A0-44F2-9722-0C120AB89F76}" srcOrd="0" destOrd="0" presId="urn:microsoft.com/office/officeart/2018/2/layout/IconLabelList"/>
    <dgm:cxn modelId="{D225319A-1364-4393-9B34-F8C3A6240B3D}" srcId="{F6528AEC-B155-406A-8F79-1B04F2DFCB41}" destId="{9ECDDF3F-7CD3-43ED-8030-1B7F3404B4F5}" srcOrd="1" destOrd="0" parTransId="{BBBE4FC2-C492-466F-88DE-EDE661B3B6E8}" sibTransId="{7F7D4C35-7256-4824-A6C1-5BAFE4176B87}"/>
    <dgm:cxn modelId="{0FA87ABC-9DBD-4D70-A9FD-3C424B343CCB}" srcId="{F6528AEC-B155-406A-8F79-1B04F2DFCB41}" destId="{8BDE4B41-1E64-425D-86D9-C95A97E5B9AF}" srcOrd="3" destOrd="0" parTransId="{DAAAC2BF-E4D0-48D2-904F-6FB9C49484D1}" sibTransId="{1BDE1AD4-4078-4891-95A4-B80524031FD7}"/>
    <dgm:cxn modelId="{8A9EC5C3-DD01-4EC6-8CA5-E83A9C6F0D59}" type="presOf" srcId="{F6528AEC-B155-406A-8F79-1B04F2DFCB41}" destId="{AE9BA45E-23F8-4285-B809-8F77A507ACE1}" srcOrd="0" destOrd="0" presId="urn:microsoft.com/office/officeart/2018/2/layout/IconLabelList"/>
    <dgm:cxn modelId="{8A4CC4D8-73BC-4BD0-9537-91ED1433242F}" type="presOf" srcId="{8BDE4B41-1E64-425D-86D9-C95A97E5B9AF}" destId="{5CE2F615-ED05-4088-BAF9-8134A9BDFE20}" srcOrd="0" destOrd="0" presId="urn:microsoft.com/office/officeart/2018/2/layout/IconLabelList"/>
    <dgm:cxn modelId="{A74957F4-FFCD-4C6A-BED4-C2EC5C858631}" srcId="{F6528AEC-B155-406A-8F79-1B04F2DFCB41}" destId="{D38BA392-7797-4E2F-B78C-1F53473DD873}" srcOrd="0" destOrd="0" parTransId="{6F0CE6DD-2296-4ADF-89AD-00AFC74CDB3A}" sibTransId="{C6270804-0C0E-4FCD-B11E-7C3007137DCC}"/>
    <dgm:cxn modelId="{D3C2FA48-219C-46BE-8627-509A31BB5EC0}" type="presParOf" srcId="{AE9BA45E-23F8-4285-B809-8F77A507ACE1}" destId="{0F24F650-428D-47F9-8BC1-4110E90458B4}" srcOrd="0" destOrd="0" presId="urn:microsoft.com/office/officeart/2018/2/layout/IconLabelList"/>
    <dgm:cxn modelId="{99085170-78A0-4914-BDE5-1FCCF1C01F91}" type="presParOf" srcId="{0F24F650-428D-47F9-8BC1-4110E90458B4}" destId="{58DD97F7-7038-4F48-932F-5C022C372071}" srcOrd="0" destOrd="0" presId="urn:microsoft.com/office/officeart/2018/2/layout/IconLabelList"/>
    <dgm:cxn modelId="{90661A84-4004-49FE-BC9B-555C5F0E6E60}" type="presParOf" srcId="{0F24F650-428D-47F9-8BC1-4110E90458B4}" destId="{C9362EE1-8BE7-499F-A660-767DCCE7BB52}" srcOrd="1" destOrd="0" presId="urn:microsoft.com/office/officeart/2018/2/layout/IconLabelList"/>
    <dgm:cxn modelId="{6306BDDF-B781-4E65-808D-BE5AF1102AF7}" type="presParOf" srcId="{0F24F650-428D-47F9-8BC1-4110E90458B4}" destId="{02D39A4F-9593-4E98-8D6C-FA7768C59049}" srcOrd="2" destOrd="0" presId="urn:microsoft.com/office/officeart/2018/2/layout/IconLabelList"/>
    <dgm:cxn modelId="{6E96A80E-C53D-47A0-8A3D-47E573D9CED7}" type="presParOf" srcId="{AE9BA45E-23F8-4285-B809-8F77A507ACE1}" destId="{AACAFD98-300B-4B35-880D-29E8013515F2}" srcOrd="1" destOrd="0" presId="urn:microsoft.com/office/officeart/2018/2/layout/IconLabelList"/>
    <dgm:cxn modelId="{3F258079-AD3B-44B7-9B58-629BCE622B2A}" type="presParOf" srcId="{AE9BA45E-23F8-4285-B809-8F77A507ACE1}" destId="{ABF617CC-B3E9-4AFF-B976-3D6DF8ECED34}" srcOrd="2" destOrd="0" presId="urn:microsoft.com/office/officeart/2018/2/layout/IconLabelList"/>
    <dgm:cxn modelId="{572DD00F-83B0-42A2-BFED-04EAA2574DA5}" type="presParOf" srcId="{ABF617CC-B3E9-4AFF-B976-3D6DF8ECED34}" destId="{DADB6846-FE30-4520-B685-5C9844B0650A}" srcOrd="0" destOrd="0" presId="urn:microsoft.com/office/officeart/2018/2/layout/IconLabelList"/>
    <dgm:cxn modelId="{5E098FE5-B13B-4CA2-8E2D-CB499D59F500}" type="presParOf" srcId="{ABF617CC-B3E9-4AFF-B976-3D6DF8ECED34}" destId="{4FC33DD2-C8E0-4904-AB0C-205621FEAA2C}" srcOrd="1" destOrd="0" presId="urn:microsoft.com/office/officeart/2018/2/layout/IconLabelList"/>
    <dgm:cxn modelId="{51735E35-5BD6-445D-81A2-FB185ADD0F28}" type="presParOf" srcId="{ABF617CC-B3E9-4AFF-B976-3D6DF8ECED34}" destId="{569A566F-39A0-44F2-9722-0C120AB89F76}" srcOrd="2" destOrd="0" presId="urn:microsoft.com/office/officeart/2018/2/layout/IconLabelList"/>
    <dgm:cxn modelId="{CDB459A7-D6CB-400B-8DD1-AD09C089572C}" type="presParOf" srcId="{AE9BA45E-23F8-4285-B809-8F77A507ACE1}" destId="{2E4A3E70-F2D9-42B0-9F86-7759D1EB3778}" srcOrd="3" destOrd="0" presId="urn:microsoft.com/office/officeart/2018/2/layout/IconLabelList"/>
    <dgm:cxn modelId="{411FB0E3-928D-4A0B-A29F-16A5B3964D53}" type="presParOf" srcId="{AE9BA45E-23F8-4285-B809-8F77A507ACE1}" destId="{4AC3A39D-DD65-4DFB-B9A6-024D6021D6CE}" srcOrd="4" destOrd="0" presId="urn:microsoft.com/office/officeart/2018/2/layout/IconLabelList"/>
    <dgm:cxn modelId="{51CD95C6-9502-4542-98D8-DCB2D455B3F2}" type="presParOf" srcId="{4AC3A39D-DD65-4DFB-B9A6-024D6021D6CE}" destId="{7E531189-09CB-48F8-B639-1B400C016055}" srcOrd="0" destOrd="0" presId="urn:microsoft.com/office/officeart/2018/2/layout/IconLabelList"/>
    <dgm:cxn modelId="{CE6E770F-7D1E-48EF-AEEC-717ABA7CE098}" type="presParOf" srcId="{4AC3A39D-DD65-4DFB-B9A6-024D6021D6CE}" destId="{9F924DAA-4CDA-49D0-AA25-D8D53FCF8C2B}" srcOrd="1" destOrd="0" presId="urn:microsoft.com/office/officeart/2018/2/layout/IconLabelList"/>
    <dgm:cxn modelId="{01712D69-9B03-44B9-B1E1-3A59DD07F8D5}" type="presParOf" srcId="{4AC3A39D-DD65-4DFB-B9A6-024D6021D6CE}" destId="{D2D6F559-6500-45F7-BBD2-5499C361B916}" srcOrd="2" destOrd="0" presId="urn:microsoft.com/office/officeart/2018/2/layout/IconLabelList"/>
    <dgm:cxn modelId="{0E8C0E21-2078-480C-9A7E-3CD903E9C598}" type="presParOf" srcId="{AE9BA45E-23F8-4285-B809-8F77A507ACE1}" destId="{8B186C2C-1789-447E-BFE9-ECB1BA141054}" srcOrd="5" destOrd="0" presId="urn:microsoft.com/office/officeart/2018/2/layout/IconLabelList"/>
    <dgm:cxn modelId="{B88CBAB6-831E-4379-849D-5E4C39970E34}" type="presParOf" srcId="{AE9BA45E-23F8-4285-B809-8F77A507ACE1}" destId="{B4C1DC57-17CA-4F6A-A670-F79305BE3A63}" srcOrd="6" destOrd="0" presId="urn:microsoft.com/office/officeart/2018/2/layout/IconLabelList"/>
    <dgm:cxn modelId="{215090F9-20F1-4ADF-908D-072159BD3970}" type="presParOf" srcId="{B4C1DC57-17CA-4F6A-A670-F79305BE3A63}" destId="{C798888E-4C1B-4020-82EF-AA921BE9A85D}" srcOrd="0" destOrd="0" presId="urn:microsoft.com/office/officeart/2018/2/layout/IconLabelList"/>
    <dgm:cxn modelId="{601D9B0C-345C-4B72-B567-BAF1A46943FA}" type="presParOf" srcId="{B4C1DC57-17CA-4F6A-A670-F79305BE3A63}" destId="{92B4FDD6-A072-4171-8CE1-977D2DC60567}" srcOrd="1" destOrd="0" presId="urn:microsoft.com/office/officeart/2018/2/layout/IconLabelList"/>
    <dgm:cxn modelId="{F0C8E0C2-8A35-46AD-95E2-946D08516A30}" type="presParOf" srcId="{B4C1DC57-17CA-4F6A-A670-F79305BE3A63}" destId="{5CE2F615-ED05-4088-BAF9-8134A9BDFE2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D97F7-7038-4F48-932F-5C022C372071}">
      <dsp:nvSpPr>
        <dsp:cNvPr id="0" name=""/>
        <dsp:cNvSpPr/>
      </dsp:nvSpPr>
      <dsp:spPr>
        <a:xfrm>
          <a:off x="683562" y="1092387"/>
          <a:ext cx="1061555" cy="1061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D39A4F-9593-4E98-8D6C-FA7768C59049}">
      <dsp:nvSpPr>
        <dsp:cNvPr id="0" name=""/>
        <dsp:cNvSpPr/>
      </dsp:nvSpPr>
      <dsp:spPr>
        <a:xfrm>
          <a:off x="34834" y="2512112"/>
          <a:ext cx="23590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Design</a:t>
          </a:r>
          <a:r>
            <a:rPr lang="en-US" sz="1600" kern="1200" dirty="0"/>
            <a:t>: Develop a dual-axis solar tracking mechanism for accurate alignment</a:t>
          </a:r>
          <a:r>
            <a:rPr lang="en-US" sz="1400" kern="1200" dirty="0"/>
            <a:t>.</a:t>
          </a:r>
        </a:p>
      </dsp:txBody>
      <dsp:txXfrm>
        <a:off x="34834" y="2512112"/>
        <a:ext cx="2359012" cy="967500"/>
      </dsp:txXfrm>
    </dsp:sp>
    <dsp:sp modelId="{DADB6846-FE30-4520-B685-5C9844B0650A}">
      <dsp:nvSpPr>
        <dsp:cNvPr id="0" name=""/>
        <dsp:cNvSpPr/>
      </dsp:nvSpPr>
      <dsp:spPr>
        <a:xfrm>
          <a:off x="3455402" y="1092387"/>
          <a:ext cx="1061555" cy="1061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9A566F-39A0-44F2-9722-0C120AB89F76}">
      <dsp:nvSpPr>
        <dsp:cNvPr id="0" name=""/>
        <dsp:cNvSpPr/>
      </dsp:nvSpPr>
      <dsp:spPr>
        <a:xfrm>
          <a:off x="2806673" y="2512112"/>
          <a:ext cx="23590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Simulate</a:t>
          </a:r>
          <a:r>
            <a:rPr lang="en-US" sz="1600" kern="1200" dirty="0"/>
            <a:t>: Test the tracking mechanism under varying sunlight conditions.</a:t>
          </a:r>
        </a:p>
      </dsp:txBody>
      <dsp:txXfrm>
        <a:off x="2806673" y="2512112"/>
        <a:ext cx="2359012" cy="967500"/>
      </dsp:txXfrm>
    </dsp:sp>
    <dsp:sp modelId="{7E531189-09CB-48F8-B639-1B400C016055}">
      <dsp:nvSpPr>
        <dsp:cNvPr id="0" name=""/>
        <dsp:cNvSpPr/>
      </dsp:nvSpPr>
      <dsp:spPr>
        <a:xfrm>
          <a:off x="6227242" y="1092387"/>
          <a:ext cx="1061555" cy="1061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D6F559-6500-45F7-BBD2-5499C361B916}">
      <dsp:nvSpPr>
        <dsp:cNvPr id="0" name=""/>
        <dsp:cNvSpPr/>
      </dsp:nvSpPr>
      <dsp:spPr>
        <a:xfrm>
          <a:off x="5578513" y="2512112"/>
          <a:ext cx="23590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Implement</a:t>
          </a:r>
          <a:r>
            <a:rPr lang="en-US" sz="1600" kern="1200" dirty="0"/>
            <a:t>: Build a functional system with precise servo motor control.</a:t>
          </a:r>
        </a:p>
      </dsp:txBody>
      <dsp:txXfrm>
        <a:off x="5578513" y="2512112"/>
        <a:ext cx="2359012" cy="967500"/>
      </dsp:txXfrm>
    </dsp:sp>
    <dsp:sp modelId="{C798888E-4C1B-4020-82EF-AA921BE9A85D}">
      <dsp:nvSpPr>
        <dsp:cNvPr id="0" name=""/>
        <dsp:cNvSpPr/>
      </dsp:nvSpPr>
      <dsp:spPr>
        <a:xfrm>
          <a:off x="8999081" y="1092387"/>
          <a:ext cx="1061555" cy="1061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E2F615-ED05-4088-BAF9-8134A9BDFE20}">
      <dsp:nvSpPr>
        <dsp:cNvPr id="0" name=""/>
        <dsp:cNvSpPr/>
      </dsp:nvSpPr>
      <dsp:spPr>
        <a:xfrm>
          <a:off x="8350353" y="2512112"/>
          <a:ext cx="23590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Analyze</a:t>
          </a:r>
          <a:r>
            <a:rPr lang="en-US" sz="1600" kern="1200" dirty="0"/>
            <a:t>: Compare energy efficiency gains against fixed solar panels.</a:t>
          </a:r>
        </a:p>
      </dsp:txBody>
      <dsp:txXfrm>
        <a:off x="8350353" y="2512112"/>
        <a:ext cx="2359012" cy="96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1/23/2025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1/23/2025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221130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everyone,</a:t>
            </a:r>
          </a:p>
          <a:p>
            <a:r>
              <a:rPr lang="en-US" dirty="0"/>
              <a:t>I am here to discuss the </a:t>
            </a:r>
            <a:r>
              <a:rPr lang="en-US" b="1" dirty="0"/>
              <a:t>operation flow</a:t>
            </a:r>
            <a:r>
              <a:rPr lang="en-US" dirty="0"/>
              <a:t> and </a:t>
            </a:r>
            <a:r>
              <a:rPr lang="en-US" b="1" dirty="0"/>
              <a:t>software design</a:t>
            </a:r>
            <a:r>
              <a:rPr lang="en-US" dirty="0"/>
              <a:t> of our dual-axis solar tracking system, a project that aims to optimize solar energy harvesting through automation.</a:t>
            </a:r>
          </a:p>
          <a:p>
            <a:endParaRPr lang="en-US" dirty="0"/>
          </a:p>
          <a:p>
            <a:r>
              <a:rPr lang="en-US" b="1" dirty="0"/>
              <a:t>Operation Flow</a:t>
            </a:r>
          </a:p>
          <a:p>
            <a:r>
              <a:rPr lang="en-US" dirty="0"/>
              <a:t>The system begins with </a:t>
            </a:r>
            <a:r>
              <a:rPr lang="en-US" b="1" dirty="0"/>
              <a:t>four Light Dependent Resistors (LDRs)</a:t>
            </a:r>
            <a:r>
              <a:rPr lang="en-US" dirty="0"/>
              <a:t> placed at the corners of the solar panel. These LDRs sense sunlight intensity from different directions and send analog signals to the Arduino Uno microcontroller. Based on the differences in light levels, the Arduino calculates how the panel should be oriented.</a:t>
            </a:r>
          </a:p>
          <a:p>
            <a:r>
              <a:rPr lang="en-US" dirty="0"/>
              <a:t>Two </a:t>
            </a:r>
            <a:r>
              <a:rPr lang="en-US" b="1" dirty="0"/>
              <a:t>servo motors</a:t>
            </a:r>
            <a:r>
              <a:rPr lang="en-US" dirty="0"/>
              <a:t> are responsible for the movement—one for horizontal rotation and the other for vertical tilt. By adjusting these motors, the panel aligns with the direction of maximum sunlight. Additionally, the system includes a </a:t>
            </a:r>
            <a:r>
              <a:rPr lang="en-US" b="1" dirty="0"/>
              <a:t>voltage sensor</a:t>
            </a:r>
            <a:r>
              <a:rPr lang="en-US" dirty="0"/>
              <a:t> to monitor the battery's charging status, while an </a:t>
            </a:r>
            <a:r>
              <a:rPr lang="en-US" b="1" dirty="0"/>
              <a:t>LCD screen</a:t>
            </a:r>
            <a:r>
              <a:rPr lang="en-US" dirty="0"/>
              <a:t> displays real-time information, such as battery percentage and system state. LEDs and a buzzer provide visual and audible status updates, ensuring the system operates efficiently and communicates its functionality to the user.</a:t>
            </a:r>
          </a:p>
        </p:txBody>
      </p:sp>
      <p:sp>
        <p:nvSpPr>
          <p:cNvPr id="4" name="Slide Number Placeholder 3"/>
          <p:cNvSpPr>
            <a:spLocks noGrp="1"/>
          </p:cNvSpPr>
          <p:nvPr>
            <p:ph type="sldNum" sz="quarter" idx="5"/>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226938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Software Design</a:t>
            </a:r>
          </a:p>
          <a:p>
            <a:r>
              <a:rPr lang="en-US" dirty="0"/>
              <a:t>The system's software is programmed using the Arduino IDE, written in C++. The code begins with initializing components like the LDRs, servos, voltage sensor, LCD, and status indicators. The core logic involves reading LDR inputs, calculating the intensity differences, and commanding the servos to adjust the panel's orientation.</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245424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program continuously loops to ensure real-time adjustments. It also processes battery voltage data from the sensor, maps it to a percentage, and updates the LCD screen. Conditional statements control the LEDs and buzzer—for instance, signaling charging, tracking, or full-charge status.</a:t>
            </a:r>
          </a:p>
        </p:txBody>
      </p:sp>
      <p:sp>
        <p:nvSpPr>
          <p:cNvPr id="4" name="Slide Number Placeholder 3"/>
          <p:cNvSpPr>
            <a:spLocks noGrp="1"/>
          </p:cNvSpPr>
          <p:nvPr>
            <p:ph type="sldNum" sz="quarter" idx="5"/>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187763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this modular and logical software structure, the system operates seamlessly, ensuring efficient energy capture.</a:t>
            </a:r>
          </a:p>
          <a:p>
            <a:r>
              <a:rPr lang="en-US" dirty="0"/>
              <a:t>In conclusion, the combination of precise operation flow and efficient software design enables our solar tracking system to be both intelligent and reliable. This project highlights the potential of automation in renewable energy solutions.</a:t>
            </a:r>
          </a:p>
          <a:p>
            <a:r>
              <a:rPr lang="en-US" dirty="0"/>
              <a:t>Thank you!</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99608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holds significant potential for enhancement, and we have identified three key areas of improvement:</a:t>
            </a:r>
          </a:p>
          <a:p>
            <a:pPr>
              <a:buFont typeface="+mj-lt"/>
              <a:buAutoNum type="arabicPeriod"/>
            </a:pPr>
            <a:r>
              <a:rPr lang="en-US" b="1" dirty="0"/>
              <a:t>Advanced Sensors for Enhanced Sunlight Detection</a:t>
            </a:r>
            <a:br>
              <a:rPr lang="en-US" dirty="0"/>
            </a:br>
            <a:r>
              <a:rPr lang="en-US" dirty="0"/>
              <a:t>In the future, we aim to integrate more advanced sensors into our system, such as photodiodes or spectral sensors. These would allow for more precise tracking of sunlight, ensuring maximum energy capture even in varying weather conditions.</a:t>
            </a:r>
          </a:p>
          <a:p>
            <a:pPr>
              <a:buFont typeface="+mj-lt"/>
              <a:buAutoNum type="arabicPeriod"/>
            </a:pPr>
            <a:r>
              <a:rPr lang="en-US" b="1" dirty="0"/>
              <a:t>Implementing Machine Learning to Predict Sun Movements</a:t>
            </a:r>
            <a:br>
              <a:rPr lang="en-US" dirty="0"/>
            </a:br>
            <a:r>
              <a:rPr lang="en-US" dirty="0"/>
              <a:t>By incorporating machine learning algorithms, our tracker could predict the sun's movement based on historical data and environmental patterns. This predictive ability would improve efficiency by allowing the system to adjust preemptively rather than relying solely on real-time data.</a:t>
            </a:r>
          </a:p>
          <a:p>
            <a:pPr>
              <a:buFont typeface="+mj-lt"/>
              <a:buAutoNum type="arabicPeriod"/>
            </a:pPr>
            <a:r>
              <a:rPr lang="en-US" b="1" dirty="0"/>
              <a:t>System Optimization for Versatility</a:t>
            </a:r>
            <a:br>
              <a:rPr lang="en-US" dirty="0"/>
            </a:br>
            <a:r>
              <a:rPr lang="en-US" dirty="0"/>
              <a:t>To make our design more adaptable, we plan to optimize it for compatibility with different solar panel sizes and configurations. This would broaden its application in both residential and industrial settings, providing greater flexibility and scalability.</a:t>
            </a:r>
          </a:p>
          <a:p>
            <a:r>
              <a:rPr lang="en-US" dirty="0"/>
              <a:t>These developments will not only enhance the efficiency and versatility of our tracker but also ensure that it remains a forward-thinking solution in the rapidly evolving field of renewable energy.</a:t>
            </a:r>
          </a:p>
          <a:p>
            <a:r>
              <a:rPr lang="en-US" dirty="0"/>
              <a:t>Thank you!</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117956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conclude, I’d like to highlight the essence of our project—a dual-axis solar tracking system that exemplifies innovation in renewable energy optimization. By integrating precise sensors, real-time processing, and automated adjustments, our system ensures maximum sunlight capture throughout the day, enhancing efficiency significantly. The project combines the power of hardware and software, from servo-controlled panel movements to dynamic monitoring through an LCD display and status indicators.</a:t>
            </a:r>
          </a:p>
          <a:p>
            <a:r>
              <a:rPr kumimoji="0" lang="en-US" altLang="en-US" sz="1200" b="0" i="0" u="none" strike="noStrike" cap="none" normalizeH="0" baseline="0" dirty="0">
                <a:ln>
                  <a:noFill/>
                </a:ln>
                <a:solidFill>
                  <a:schemeClr val="tx1"/>
                </a:solidFill>
                <a:effectLst/>
                <a:latin typeface="Arial" panose="020B0604020202020204" pitchFamily="34" charset="0"/>
              </a:rPr>
              <a:t>This project serves as a practical solution for renewable energy advancements and provides a foundation for further innovation in solar tracking technologies.</a:t>
            </a:r>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12797494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
        <p:nvSpPr>
          <p:cNvPr id="13" name="Rectangle 12">
            <a:extLst>
              <a:ext uri="{FF2B5EF4-FFF2-40B4-BE49-F238E27FC236}">
                <a16:creationId xmlns:a16="http://schemas.microsoft.com/office/drawing/2014/main" id="{B7A36A47-0447-4FED-21B1-609623616796}"/>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3D0DF1-55CD-AEA6-1817-956A4F6A7A6B}"/>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11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6026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5760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790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1/23/2025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0112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9034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166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9633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532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0965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1/23/2025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6" name="Rectangle 5" descr="An empty placeholder to add an image. Click on the placeholder and select the image that you wish to add.">
            <a:extLst>
              <a:ext uri="{FF2B5EF4-FFF2-40B4-BE49-F238E27FC236}">
                <a16:creationId xmlns:a16="http://schemas.microsoft.com/office/drawing/2014/main" id="{A373146F-198A-6CC6-DBC9-1189DE50D934}"/>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49343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7CC0096-1860-4642-9CD2-0079EA5E7CD1}" type="datetimeFigureOut">
              <a:rPr lang="en-US" smtClean="0"/>
              <a:pPr/>
              <a:t>1/23/2025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154142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310" y="432663"/>
            <a:ext cx="11058689" cy="2009062"/>
          </a:xfrm>
        </p:spPr>
        <p:txBody>
          <a:bodyPr anchor="b">
            <a:normAutofit fontScale="90000"/>
          </a:bodyPr>
          <a:lstStyle/>
          <a:p>
            <a:r>
              <a:rPr lang="en-US" dirty="0"/>
              <a:t>Title</a:t>
            </a:r>
            <a:r>
              <a:rPr lang="en-US"/>
              <a:t>: Dual-axis </a:t>
            </a:r>
            <a:r>
              <a:rPr lang="en-US" dirty="0"/>
              <a:t>Solar Tracking System Using Arduino</a:t>
            </a:r>
            <a:endParaRPr dirty="0"/>
          </a:p>
        </p:txBody>
      </p:sp>
      <p:sp>
        <p:nvSpPr>
          <p:cNvPr id="3" name="Subtitle 2"/>
          <p:cNvSpPr>
            <a:spLocks noGrp="1"/>
          </p:cNvSpPr>
          <p:nvPr>
            <p:ph type="body" idx="1"/>
          </p:nvPr>
        </p:nvSpPr>
        <p:spPr>
          <a:xfrm>
            <a:off x="2074148" y="2635608"/>
            <a:ext cx="5976616" cy="439737"/>
          </a:xfrm>
        </p:spPr>
        <p:txBody>
          <a:bodyPr>
            <a:normAutofit/>
          </a:bodyPr>
          <a:lstStyle/>
          <a:p>
            <a:pPr>
              <a:spcAft>
                <a:spcPts val="600"/>
              </a:spcAft>
            </a:pPr>
            <a:r>
              <a:rPr lang="en-US" dirty="0"/>
              <a:t>Course: Microprocessor And Embedded Systems</a:t>
            </a:r>
          </a:p>
        </p:txBody>
      </p:sp>
      <p:sp>
        <p:nvSpPr>
          <p:cNvPr id="4" name="Subtitle 2">
            <a:extLst>
              <a:ext uri="{FF2B5EF4-FFF2-40B4-BE49-F238E27FC236}">
                <a16:creationId xmlns:a16="http://schemas.microsoft.com/office/drawing/2014/main" id="{5A9BF9EE-67EA-90C8-3B94-E1E1AC16E2CF}"/>
              </a:ext>
            </a:extLst>
          </p:cNvPr>
          <p:cNvSpPr txBox="1">
            <a:spLocks/>
          </p:cNvSpPr>
          <p:nvPr/>
        </p:nvSpPr>
        <p:spPr>
          <a:xfrm>
            <a:off x="2074148" y="4090557"/>
            <a:ext cx="9144000" cy="4397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spcAft>
                <a:spcPts val="600"/>
              </a:spcAft>
            </a:pPr>
            <a:r>
              <a:rPr lang="en-US" dirty="0"/>
              <a:t>Date of Presentation: 23</a:t>
            </a:r>
            <a:r>
              <a:rPr lang="en-US" baseline="30000" dirty="0"/>
              <a:t>rd</a:t>
            </a:r>
            <a:r>
              <a:rPr lang="en-US" dirty="0"/>
              <a:t> January 2025</a:t>
            </a:r>
          </a:p>
        </p:txBody>
      </p:sp>
      <p:sp>
        <p:nvSpPr>
          <p:cNvPr id="5" name="Subtitle 2">
            <a:extLst>
              <a:ext uri="{FF2B5EF4-FFF2-40B4-BE49-F238E27FC236}">
                <a16:creationId xmlns:a16="http://schemas.microsoft.com/office/drawing/2014/main" id="{0F9B9EED-FE57-4C08-7CA6-F14AAAA9E71A}"/>
              </a:ext>
            </a:extLst>
          </p:cNvPr>
          <p:cNvSpPr txBox="1">
            <a:spLocks/>
          </p:cNvSpPr>
          <p:nvPr/>
        </p:nvSpPr>
        <p:spPr>
          <a:xfrm>
            <a:off x="2074148" y="3620913"/>
            <a:ext cx="3852945" cy="4397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spcAft>
                <a:spcPts val="600"/>
              </a:spcAft>
            </a:pPr>
            <a:r>
              <a:rPr lang="en-US" dirty="0"/>
              <a:t>Group: 08     Section: N</a:t>
            </a:r>
          </a:p>
        </p:txBody>
      </p:sp>
      <p:sp>
        <p:nvSpPr>
          <p:cNvPr id="6" name="Subtitle 2">
            <a:extLst>
              <a:ext uri="{FF2B5EF4-FFF2-40B4-BE49-F238E27FC236}">
                <a16:creationId xmlns:a16="http://schemas.microsoft.com/office/drawing/2014/main" id="{04A7DE6E-1F40-17F0-4E2C-A7B7BF4CA250}"/>
              </a:ext>
            </a:extLst>
          </p:cNvPr>
          <p:cNvSpPr txBox="1">
            <a:spLocks/>
          </p:cNvSpPr>
          <p:nvPr/>
        </p:nvSpPr>
        <p:spPr>
          <a:xfrm>
            <a:off x="5767804" y="5251513"/>
            <a:ext cx="1371600" cy="4397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spcAft>
                <a:spcPts val="600"/>
              </a:spcAft>
            </a:pPr>
            <a:r>
              <a:rPr lang="en-US" dirty="0"/>
              <a:t>Supervised By</a:t>
            </a:r>
          </a:p>
        </p:txBody>
      </p:sp>
      <p:sp>
        <p:nvSpPr>
          <p:cNvPr id="7" name="Subtitle 2">
            <a:extLst>
              <a:ext uri="{FF2B5EF4-FFF2-40B4-BE49-F238E27FC236}">
                <a16:creationId xmlns:a16="http://schemas.microsoft.com/office/drawing/2014/main" id="{727F422D-D57A-1FC4-0F2B-77F64A92829F}"/>
              </a:ext>
            </a:extLst>
          </p:cNvPr>
          <p:cNvSpPr txBox="1">
            <a:spLocks/>
          </p:cNvSpPr>
          <p:nvPr/>
        </p:nvSpPr>
        <p:spPr>
          <a:xfrm>
            <a:off x="5113056" y="5604601"/>
            <a:ext cx="2804088" cy="4397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spcAft>
                <a:spcPts val="600"/>
              </a:spcAft>
            </a:pPr>
            <a:r>
              <a:rPr lang="en-US" b="1" dirty="0"/>
              <a:t>DR. MD RUKONUZZAMAN</a:t>
            </a:r>
          </a:p>
        </p:txBody>
      </p:sp>
      <p:sp>
        <p:nvSpPr>
          <p:cNvPr id="8" name="Subtitle 2">
            <a:extLst>
              <a:ext uri="{FF2B5EF4-FFF2-40B4-BE49-F238E27FC236}">
                <a16:creationId xmlns:a16="http://schemas.microsoft.com/office/drawing/2014/main" id="{FD9CAE2F-1C2C-916F-3258-79503FAF776C}"/>
              </a:ext>
            </a:extLst>
          </p:cNvPr>
          <p:cNvSpPr txBox="1">
            <a:spLocks/>
          </p:cNvSpPr>
          <p:nvPr/>
        </p:nvSpPr>
        <p:spPr>
          <a:xfrm>
            <a:off x="4719067" y="5901490"/>
            <a:ext cx="3434333" cy="4397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spcAft>
                <a:spcPts val="600"/>
              </a:spcAft>
            </a:pPr>
            <a:r>
              <a:rPr lang="en-US" dirty="0"/>
              <a:t>Associate Professor, Department of EEE</a:t>
            </a:r>
          </a:p>
        </p:txBody>
      </p:sp>
      <p:sp>
        <p:nvSpPr>
          <p:cNvPr id="9" name="Subtitle 2">
            <a:extLst>
              <a:ext uri="{FF2B5EF4-FFF2-40B4-BE49-F238E27FC236}">
                <a16:creationId xmlns:a16="http://schemas.microsoft.com/office/drawing/2014/main" id="{C6BEB1B6-264A-752A-8F98-C380C6ABFF5C}"/>
              </a:ext>
            </a:extLst>
          </p:cNvPr>
          <p:cNvSpPr txBox="1">
            <a:spLocks/>
          </p:cNvSpPr>
          <p:nvPr/>
        </p:nvSpPr>
        <p:spPr>
          <a:xfrm>
            <a:off x="4419600" y="6238221"/>
            <a:ext cx="4191000" cy="4397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spcAft>
                <a:spcPts val="600"/>
              </a:spcAft>
            </a:pPr>
            <a:r>
              <a:rPr lang="en-US" dirty="0"/>
              <a:t>American International University - Bangladesh</a:t>
            </a:r>
          </a:p>
        </p:txBody>
      </p:sp>
      <p:pic>
        <p:nvPicPr>
          <p:cNvPr id="8195" name="Picture 3" descr="American International University-Bangladesh - Wikipedia">
            <a:extLst>
              <a:ext uri="{FF2B5EF4-FFF2-40B4-BE49-F238E27FC236}">
                <a16:creationId xmlns:a16="http://schemas.microsoft.com/office/drawing/2014/main" id="{FDE9B6F0-CA4C-3C53-8CFC-F5F1625347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6948" y="2155392"/>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18FB-8565-11B9-A853-2BACF5534D7B}"/>
              </a:ext>
            </a:extLst>
          </p:cNvPr>
          <p:cNvSpPr>
            <a:spLocks noGrp="1"/>
          </p:cNvSpPr>
          <p:nvPr>
            <p:ph type="title"/>
          </p:nvPr>
        </p:nvSpPr>
        <p:spPr>
          <a:xfrm>
            <a:off x="1069848" y="484632"/>
            <a:ext cx="10058400" cy="963168"/>
          </a:xfrm>
        </p:spPr>
        <p:txBody>
          <a:bodyPr anchor="b">
            <a:normAutofit/>
          </a:bodyPr>
          <a:lstStyle/>
          <a:p>
            <a:r>
              <a:rPr lang="en-US" dirty="0"/>
              <a:t>Operation Flow</a:t>
            </a:r>
          </a:p>
        </p:txBody>
      </p:sp>
      <p:sp>
        <p:nvSpPr>
          <p:cNvPr id="8" name="Content Placeholder 7">
            <a:extLst>
              <a:ext uri="{FF2B5EF4-FFF2-40B4-BE49-F238E27FC236}">
                <a16:creationId xmlns:a16="http://schemas.microsoft.com/office/drawing/2014/main" id="{32100C81-4A49-5C23-5F87-AC34A0AE37AD}"/>
              </a:ext>
            </a:extLst>
          </p:cNvPr>
          <p:cNvSpPr>
            <a:spLocks noGrp="1"/>
          </p:cNvSpPr>
          <p:nvPr>
            <p:ph sz="half" idx="1"/>
          </p:nvPr>
        </p:nvSpPr>
        <p:spPr/>
        <p:txBody>
          <a:bodyPr>
            <a:normAutofit/>
          </a:bodyPr>
          <a:lstStyle/>
          <a:p>
            <a:pPr>
              <a:spcAft>
                <a:spcPts val="600"/>
              </a:spcAft>
            </a:pPr>
            <a:r>
              <a:rPr kumimoji="0" lang="en-US" altLang="en-US" b="0" i="0" u="none" strike="noStrike" cap="none" normalizeH="0" baseline="0">
                <a:ln>
                  <a:noFill/>
                </a:ln>
                <a:effectLst/>
              </a:rPr>
              <a:t>LDR sensors detect sunlight intensity and send data to Arduino.</a:t>
            </a:r>
          </a:p>
          <a:p>
            <a:pPr>
              <a:spcAft>
                <a:spcPts val="600"/>
              </a:spcAft>
            </a:pPr>
            <a:r>
              <a:rPr kumimoji="0" lang="en-US" altLang="en-US" b="0" i="0" u="none" strike="noStrike" cap="none" normalizeH="0" baseline="0">
                <a:ln>
                  <a:noFill/>
                </a:ln>
                <a:effectLst/>
              </a:rPr>
              <a:t>Arduino adjusts servo motors to align the panel with the sun.</a:t>
            </a:r>
          </a:p>
          <a:p>
            <a:pPr>
              <a:spcAft>
                <a:spcPts val="600"/>
              </a:spcAft>
            </a:pPr>
            <a:r>
              <a:rPr kumimoji="0" lang="en-US" altLang="en-US" b="0" i="0" u="none" strike="noStrike" cap="none" normalizeH="0" baseline="0">
                <a:ln>
                  <a:noFill/>
                </a:ln>
                <a:effectLst/>
              </a:rPr>
              <a:t>Voltage sensor monitors battery status for proper energy usage. </a:t>
            </a:r>
          </a:p>
        </p:txBody>
      </p:sp>
      <p:pic>
        <p:nvPicPr>
          <p:cNvPr id="12" name="Picture 11">
            <a:extLst>
              <a:ext uri="{FF2B5EF4-FFF2-40B4-BE49-F238E27FC236}">
                <a16:creationId xmlns:a16="http://schemas.microsoft.com/office/drawing/2014/main" id="{0099D7ED-A84B-C388-6005-7208C8E679B9}"/>
              </a:ext>
            </a:extLst>
          </p:cNvPr>
          <p:cNvPicPr/>
          <p:nvPr/>
        </p:nvPicPr>
        <p:blipFill>
          <a:blip r:embed="rId3"/>
          <a:stretch>
            <a:fillRect/>
          </a:stretch>
        </p:blipFill>
        <p:spPr>
          <a:xfrm>
            <a:off x="7086600" y="1066800"/>
            <a:ext cx="3822204" cy="5486400"/>
          </a:xfrm>
          <a:prstGeom prst="rect">
            <a:avLst/>
          </a:prstGeom>
          <a:noFill/>
        </p:spPr>
      </p:pic>
    </p:spTree>
    <p:extLst>
      <p:ext uri="{BB962C8B-B14F-4D97-AF65-F5344CB8AC3E}">
        <p14:creationId xmlns:p14="http://schemas.microsoft.com/office/powerpoint/2010/main" val="1396254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0748-3700-AA3D-0390-9E641F34DD2F}"/>
              </a:ext>
            </a:extLst>
          </p:cNvPr>
          <p:cNvSpPr>
            <a:spLocks noGrp="1"/>
          </p:cNvSpPr>
          <p:nvPr>
            <p:ph type="title"/>
          </p:nvPr>
        </p:nvSpPr>
        <p:spPr>
          <a:xfrm>
            <a:off x="1524000" y="457200"/>
            <a:ext cx="7543800" cy="685800"/>
          </a:xfrm>
        </p:spPr>
        <p:txBody>
          <a:bodyPr>
            <a:normAutofit fontScale="90000"/>
          </a:bodyPr>
          <a:lstStyle/>
          <a:p>
            <a:r>
              <a:rPr lang="en-US" dirty="0"/>
              <a:t>Software Implementation</a:t>
            </a:r>
          </a:p>
        </p:txBody>
      </p:sp>
      <p:pic>
        <p:nvPicPr>
          <p:cNvPr id="14" name="Content Placeholder 13">
            <a:extLst>
              <a:ext uri="{FF2B5EF4-FFF2-40B4-BE49-F238E27FC236}">
                <a16:creationId xmlns:a16="http://schemas.microsoft.com/office/drawing/2014/main" id="{CEA40495-459A-3ACD-4B47-196D1012CD82}"/>
              </a:ext>
            </a:extLst>
          </p:cNvPr>
          <p:cNvPicPr>
            <a:picLocks noGrp="1" noChangeAspect="1"/>
          </p:cNvPicPr>
          <p:nvPr>
            <p:ph idx="1"/>
          </p:nvPr>
        </p:nvPicPr>
        <p:blipFill>
          <a:blip r:embed="rId3"/>
          <a:stretch>
            <a:fillRect/>
          </a:stretch>
        </p:blipFill>
        <p:spPr>
          <a:xfrm>
            <a:off x="1861256" y="2754869"/>
            <a:ext cx="4811888" cy="3352800"/>
          </a:xfrm>
        </p:spPr>
      </p:pic>
      <p:sp>
        <p:nvSpPr>
          <p:cNvPr id="8" name="TextBox 7">
            <a:extLst>
              <a:ext uri="{FF2B5EF4-FFF2-40B4-BE49-F238E27FC236}">
                <a16:creationId xmlns:a16="http://schemas.microsoft.com/office/drawing/2014/main" id="{6A07EA0D-47C6-40D2-9354-61164A340648}"/>
              </a:ext>
            </a:extLst>
          </p:cNvPr>
          <p:cNvSpPr txBox="1"/>
          <p:nvPr/>
        </p:nvSpPr>
        <p:spPr>
          <a:xfrm>
            <a:off x="1524000" y="2057400"/>
            <a:ext cx="548640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Reads LDR values to determine sunlight direction.</a:t>
            </a:r>
          </a:p>
        </p:txBody>
      </p:sp>
    </p:spTree>
    <p:extLst>
      <p:ext uri="{BB962C8B-B14F-4D97-AF65-F5344CB8AC3E}">
        <p14:creationId xmlns:p14="http://schemas.microsoft.com/office/powerpoint/2010/main" val="34209550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DA019-84A2-11FE-3AF3-FE944B677C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1E110B-D0AD-C829-042C-5355491B94D8}"/>
              </a:ext>
            </a:extLst>
          </p:cNvPr>
          <p:cNvSpPr>
            <a:spLocks noGrp="1"/>
          </p:cNvSpPr>
          <p:nvPr>
            <p:ph type="title"/>
          </p:nvPr>
        </p:nvSpPr>
        <p:spPr>
          <a:xfrm>
            <a:off x="1524000" y="457200"/>
            <a:ext cx="7543800" cy="685800"/>
          </a:xfrm>
        </p:spPr>
        <p:txBody>
          <a:bodyPr>
            <a:normAutofit fontScale="90000"/>
          </a:bodyPr>
          <a:lstStyle/>
          <a:p>
            <a:r>
              <a:rPr lang="en-US" dirty="0"/>
              <a:t>Software Implementation</a:t>
            </a:r>
          </a:p>
        </p:txBody>
      </p:sp>
      <p:sp>
        <p:nvSpPr>
          <p:cNvPr id="8" name="TextBox 7">
            <a:extLst>
              <a:ext uri="{FF2B5EF4-FFF2-40B4-BE49-F238E27FC236}">
                <a16:creationId xmlns:a16="http://schemas.microsoft.com/office/drawing/2014/main" id="{976973D4-DC68-8B46-E6CD-508386988974}"/>
              </a:ext>
            </a:extLst>
          </p:cNvPr>
          <p:cNvSpPr txBox="1"/>
          <p:nvPr/>
        </p:nvSpPr>
        <p:spPr>
          <a:xfrm>
            <a:off x="1524000" y="2057400"/>
            <a:ext cx="548640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Adjust servo motor to optimize panel adjustment</a:t>
            </a:r>
          </a:p>
        </p:txBody>
      </p:sp>
      <p:pic>
        <p:nvPicPr>
          <p:cNvPr id="17" name="Picture 16">
            <a:extLst>
              <a:ext uri="{FF2B5EF4-FFF2-40B4-BE49-F238E27FC236}">
                <a16:creationId xmlns:a16="http://schemas.microsoft.com/office/drawing/2014/main" id="{B52D9B51-4E97-29F6-F636-B62716211E27}"/>
              </a:ext>
            </a:extLst>
          </p:cNvPr>
          <p:cNvPicPr>
            <a:picLocks noChangeAspect="1"/>
          </p:cNvPicPr>
          <p:nvPr/>
        </p:nvPicPr>
        <p:blipFill>
          <a:blip r:embed="rId3"/>
          <a:stretch>
            <a:fillRect/>
          </a:stretch>
        </p:blipFill>
        <p:spPr>
          <a:xfrm>
            <a:off x="1752600" y="2819400"/>
            <a:ext cx="6019800" cy="3764869"/>
          </a:xfrm>
          <a:prstGeom prst="rect">
            <a:avLst/>
          </a:prstGeom>
        </p:spPr>
      </p:pic>
    </p:spTree>
    <p:extLst>
      <p:ext uri="{BB962C8B-B14F-4D97-AF65-F5344CB8AC3E}">
        <p14:creationId xmlns:p14="http://schemas.microsoft.com/office/powerpoint/2010/main" val="9234583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97D9-8217-BB84-E5AE-D5B653FC4D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A6F10-54E0-A824-898E-E8339B1F058D}"/>
              </a:ext>
            </a:extLst>
          </p:cNvPr>
          <p:cNvSpPr>
            <a:spLocks noGrp="1"/>
          </p:cNvSpPr>
          <p:nvPr>
            <p:ph type="title"/>
          </p:nvPr>
        </p:nvSpPr>
        <p:spPr>
          <a:xfrm>
            <a:off x="1524000" y="457200"/>
            <a:ext cx="7543800" cy="685800"/>
          </a:xfrm>
        </p:spPr>
        <p:txBody>
          <a:bodyPr>
            <a:normAutofit fontScale="90000"/>
          </a:bodyPr>
          <a:lstStyle/>
          <a:p>
            <a:r>
              <a:rPr lang="en-US" dirty="0"/>
              <a:t>Software Implementation</a:t>
            </a:r>
          </a:p>
        </p:txBody>
      </p:sp>
      <p:sp>
        <p:nvSpPr>
          <p:cNvPr id="8" name="TextBox 7">
            <a:extLst>
              <a:ext uri="{FF2B5EF4-FFF2-40B4-BE49-F238E27FC236}">
                <a16:creationId xmlns:a16="http://schemas.microsoft.com/office/drawing/2014/main" id="{3B384F25-AB02-D238-FC05-A0599CDFADBA}"/>
              </a:ext>
            </a:extLst>
          </p:cNvPr>
          <p:cNvSpPr txBox="1"/>
          <p:nvPr/>
        </p:nvSpPr>
        <p:spPr>
          <a:xfrm>
            <a:off x="1524000" y="2057400"/>
            <a:ext cx="548640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Monitors and displays battery voltage.</a:t>
            </a:r>
          </a:p>
        </p:txBody>
      </p:sp>
      <p:pic>
        <p:nvPicPr>
          <p:cNvPr id="4" name="Picture 3">
            <a:extLst>
              <a:ext uri="{FF2B5EF4-FFF2-40B4-BE49-F238E27FC236}">
                <a16:creationId xmlns:a16="http://schemas.microsoft.com/office/drawing/2014/main" id="{F538AFF8-04C1-57A8-9FD6-9E602765D5C4}"/>
              </a:ext>
            </a:extLst>
          </p:cNvPr>
          <p:cNvPicPr>
            <a:picLocks noChangeAspect="1"/>
          </p:cNvPicPr>
          <p:nvPr/>
        </p:nvPicPr>
        <p:blipFill>
          <a:blip r:embed="rId3"/>
          <a:stretch>
            <a:fillRect/>
          </a:stretch>
        </p:blipFill>
        <p:spPr>
          <a:xfrm>
            <a:off x="1828800" y="2819400"/>
            <a:ext cx="9888330" cy="2695951"/>
          </a:xfrm>
          <a:prstGeom prst="rect">
            <a:avLst/>
          </a:prstGeom>
        </p:spPr>
      </p:pic>
    </p:spTree>
    <p:extLst>
      <p:ext uri="{BB962C8B-B14F-4D97-AF65-F5344CB8AC3E}">
        <p14:creationId xmlns:p14="http://schemas.microsoft.com/office/powerpoint/2010/main" val="25082832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6968"/>
          </a:xfrm>
        </p:spPr>
        <p:txBody>
          <a:bodyPr anchor="b">
            <a:normAutofit/>
          </a:bodyPr>
          <a:lstStyle/>
          <a:p>
            <a:r>
              <a:rPr lang="en-US" dirty="0"/>
              <a:t>Circuit diagram</a:t>
            </a:r>
            <a:endParaRPr dirty="0"/>
          </a:p>
        </p:txBody>
      </p:sp>
      <p:pic>
        <p:nvPicPr>
          <p:cNvPr id="1028" name="Picture 4">
            <a:extLst>
              <a:ext uri="{FF2B5EF4-FFF2-40B4-BE49-F238E27FC236}">
                <a16:creationId xmlns:a16="http://schemas.microsoft.com/office/drawing/2014/main" id="{433C3164-B86E-AA64-FE44-499DB2FDF7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34323" y="1752600"/>
            <a:ext cx="6738277" cy="4733640"/>
          </a:xfrm>
          <a:prstGeom prst="rect">
            <a:avLst/>
          </a:prstGeom>
          <a:solidFill>
            <a:srgbClr val="FFFFFF"/>
          </a:solidFill>
        </p:spPr>
      </p:pic>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83BD-E18E-1C9F-6CE9-BDCD8614E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DAB60-9BAD-F957-CF62-3B9A0E215DAC}"/>
              </a:ext>
            </a:extLst>
          </p:cNvPr>
          <p:cNvSpPr>
            <a:spLocks noGrp="1"/>
          </p:cNvSpPr>
          <p:nvPr>
            <p:ph type="title"/>
          </p:nvPr>
        </p:nvSpPr>
        <p:spPr>
          <a:xfrm>
            <a:off x="1069848" y="484632"/>
            <a:ext cx="10058400" cy="886968"/>
          </a:xfrm>
        </p:spPr>
        <p:txBody>
          <a:bodyPr anchor="b">
            <a:normAutofit/>
          </a:bodyPr>
          <a:lstStyle/>
          <a:p>
            <a:r>
              <a:rPr lang="en-US" dirty="0"/>
              <a:t>Simulation and result</a:t>
            </a:r>
            <a:endParaRPr dirty="0"/>
          </a:p>
        </p:txBody>
      </p:sp>
      <p:pic>
        <p:nvPicPr>
          <p:cNvPr id="4" name="Picture 3">
            <a:extLst>
              <a:ext uri="{FF2B5EF4-FFF2-40B4-BE49-F238E27FC236}">
                <a16:creationId xmlns:a16="http://schemas.microsoft.com/office/drawing/2014/main" id="{C3302D93-61F7-E2DF-B2E8-5DDD76600EFD}"/>
              </a:ext>
            </a:extLst>
          </p:cNvPr>
          <p:cNvPicPr>
            <a:picLocks noChangeAspect="1"/>
          </p:cNvPicPr>
          <p:nvPr/>
        </p:nvPicPr>
        <p:blipFill>
          <a:blip r:embed="rId2"/>
          <a:stretch>
            <a:fillRect/>
          </a:stretch>
        </p:blipFill>
        <p:spPr>
          <a:xfrm>
            <a:off x="1216742" y="1524000"/>
            <a:ext cx="9527458" cy="5039275"/>
          </a:xfrm>
          <a:prstGeom prst="rect">
            <a:avLst/>
          </a:prstGeom>
        </p:spPr>
      </p:pic>
    </p:spTree>
    <p:extLst>
      <p:ext uri="{BB962C8B-B14F-4D97-AF65-F5344CB8AC3E}">
        <p14:creationId xmlns:p14="http://schemas.microsoft.com/office/powerpoint/2010/main" val="295069096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8582C-80DA-CB3C-FEDD-E6F2BA5AB4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5A463-81DF-D902-6200-3C5F304F2DE7}"/>
              </a:ext>
            </a:extLst>
          </p:cNvPr>
          <p:cNvSpPr>
            <a:spLocks noGrp="1"/>
          </p:cNvSpPr>
          <p:nvPr>
            <p:ph type="title"/>
          </p:nvPr>
        </p:nvSpPr>
        <p:spPr>
          <a:xfrm>
            <a:off x="1069848" y="484632"/>
            <a:ext cx="10058400" cy="886968"/>
          </a:xfrm>
        </p:spPr>
        <p:txBody>
          <a:bodyPr anchor="b">
            <a:normAutofit/>
          </a:bodyPr>
          <a:lstStyle/>
          <a:p>
            <a:r>
              <a:rPr lang="en-US" dirty="0"/>
              <a:t>Challenges</a:t>
            </a:r>
            <a:endParaRPr dirty="0"/>
          </a:p>
        </p:txBody>
      </p:sp>
      <p:sp>
        <p:nvSpPr>
          <p:cNvPr id="3" name="Text Placeholder 2">
            <a:extLst>
              <a:ext uri="{FF2B5EF4-FFF2-40B4-BE49-F238E27FC236}">
                <a16:creationId xmlns:a16="http://schemas.microsoft.com/office/drawing/2014/main" id="{CB5B3E2C-330E-1375-702C-EB83C543D714}"/>
              </a:ext>
            </a:extLst>
          </p:cNvPr>
          <p:cNvSpPr>
            <a:spLocks noGrp="1"/>
          </p:cNvSpPr>
          <p:nvPr>
            <p:ph type="body" idx="1"/>
          </p:nvPr>
        </p:nvSpPr>
        <p:spPr/>
        <p:txBody>
          <a:bodyPr anchor="ctr">
            <a:normAutofit/>
          </a:bodyPr>
          <a:lstStyle/>
          <a:p>
            <a:pPr marL="342900" indent="-342900">
              <a:spcAft>
                <a:spcPts val="600"/>
              </a:spcAft>
              <a:buFont typeface="Wingdings" panose="05000000000000000000" pitchFamily="2" charset="2"/>
              <a:buChar char="Ø"/>
            </a:pPr>
            <a:r>
              <a:rPr lang="en-US" b="1" dirty="0"/>
              <a:t>Challenges Faced</a:t>
            </a:r>
            <a:endParaRPr lang="en-US" b="1"/>
          </a:p>
        </p:txBody>
      </p:sp>
      <p:sp>
        <p:nvSpPr>
          <p:cNvPr id="4" name="Content Placeholder 3">
            <a:extLst>
              <a:ext uri="{FF2B5EF4-FFF2-40B4-BE49-F238E27FC236}">
                <a16:creationId xmlns:a16="http://schemas.microsoft.com/office/drawing/2014/main" id="{F2C08FB6-8266-1B56-0E36-95E7927383E6}"/>
              </a:ext>
            </a:extLst>
          </p:cNvPr>
          <p:cNvSpPr>
            <a:spLocks noGrp="1"/>
          </p:cNvSpPr>
          <p:nvPr>
            <p:ph sz="half" idx="2"/>
          </p:nvPr>
        </p:nvSpPr>
        <p:spPr/>
        <p:txBody>
          <a:bodyPr>
            <a:normAutofit/>
          </a:bodyPr>
          <a:lstStyle/>
          <a:p>
            <a:r>
              <a:rPr lang="en-US" dirty="0"/>
              <a:t>Precise control of servo motors for dual-axis movement.</a:t>
            </a:r>
          </a:p>
          <a:p>
            <a:r>
              <a:rPr lang="en-US" dirty="0"/>
              <a:t>Managing battery voltage without overcharging.</a:t>
            </a:r>
          </a:p>
          <a:p>
            <a:r>
              <a:rPr lang="en-US" dirty="0"/>
              <a:t>Potential mechanical wear and tear over time.</a:t>
            </a:r>
            <a:endParaRPr dirty="0"/>
          </a:p>
        </p:txBody>
      </p:sp>
      <p:pic>
        <p:nvPicPr>
          <p:cNvPr id="5122" name="Picture 2" descr="Icon Challenge Stock Illustrations – 114,855 Icon Challenge Stock  Illustrations, Vectors &amp; Clipart - Dreamstime">
            <a:extLst>
              <a:ext uri="{FF2B5EF4-FFF2-40B4-BE49-F238E27FC236}">
                <a16:creationId xmlns:a16="http://schemas.microsoft.com/office/drawing/2014/main" id="{C61472CA-E3DF-C730-9A47-8B8D12187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875" r="5" b="6673"/>
          <a:stretch/>
        </p:blipFill>
        <p:spPr bwMode="auto">
          <a:xfrm>
            <a:off x="6735570" y="2048256"/>
            <a:ext cx="4685326" cy="3863340"/>
          </a:xfrm>
          <a:prstGeom prst="rect">
            <a:avLst/>
          </a:prstGeom>
          <a:solidFill>
            <a:srgbClr val="FFFFFF"/>
          </a:solidFill>
        </p:spPr>
      </p:pic>
    </p:spTree>
    <p:extLst>
      <p:ext uri="{BB962C8B-B14F-4D97-AF65-F5344CB8AC3E}">
        <p14:creationId xmlns:p14="http://schemas.microsoft.com/office/powerpoint/2010/main" val="34026563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74ECE-72FD-AD30-E36A-A3AC5CBFE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733C8-B165-E30F-A4E4-CEA7D85E68D4}"/>
              </a:ext>
            </a:extLst>
          </p:cNvPr>
          <p:cNvSpPr>
            <a:spLocks noGrp="1"/>
          </p:cNvSpPr>
          <p:nvPr>
            <p:ph type="title"/>
          </p:nvPr>
        </p:nvSpPr>
        <p:spPr>
          <a:xfrm>
            <a:off x="1069848" y="484632"/>
            <a:ext cx="10058400" cy="886968"/>
          </a:xfrm>
        </p:spPr>
        <p:txBody>
          <a:bodyPr anchor="b">
            <a:normAutofit/>
          </a:bodyPr>
          <a:lstStyle/>
          <a:p>
            <a:r>
              <a:rPr lang="en-US" dirty="0"/>
              <a:t>Future Improvement</a:t>
            </a:r>
            <a:endParaRPr dirty="0"/>
          </a:p>
        </p:txBody>
      </p:sp>
      <p:sp>
        <p:nvSpPr>
          <p:cNvPr id="4" name="Content Placeholder 3">
            <a:extLst>
              <a:ext uri="{FF2B5EF4-FFF2-40B4-BE49-F238E27FC236}">
                <a16:creationId xmlns:a16="http://schemas.microsoft.com/office/drawing/2014/main" id="{5BDFB899-A44F-1CF9-AF34-F43378B32FB6}"/>
              </a:ext>
            </a:extLst>
          </p:cNvPr>
          <p:cNvSpPr>
            <a:spLocks noGrp="1"/>
          </p:cNvSpPr>
          <p:nvPr>
            <p:ph sz="half" idx="2"/>
          </p:nvPr>
        </p:nvSpPr>
        <p:spPr/>
        <p:txBody>
          <a:bodyPr>
            <a:normAutofit/>
          </a:bodyPr>
          <a:lstStyle/>
          <a:p>
            <a:r>
              <a:rPr lang="en-US" dirty="0"/>
              <a:t>Adding advanced sensors for enhanced sunlight detection.</a:t>
            </a:r>
          </a:p>
          <a:p>
            <a:r>
              <a:rPr lang="en-US" dirty="0"/>
              <a:t>Implementing machine learning to predict sun movements.</a:t>
            </a:r>
          </a:p>
          <a:p>
            <a:r>
              <a:rPr lang="en-US" dirty="0"/>
              <a:t>Optimizing the system for different panel sizes and configurations.</a:t>
            </a:r>
            <a:endParaRPr dirty="0"/>
          </a:p>
        </p:txBody>
      </p:sp>
      <p:pic>
        <p:nvPicPr>
          <p:cNvPr id="6146" name="Picture 2" descr="Dynamic Efficiency: Dual-Axis Solar Tracking Systems">
            <a:extLst>
              <a:ext uri="{FF2B5EF4-FFF2-40B4-BE49-F238E27FC236}">
                <a16:creationId xmlns:a16="http://schemas.microsoft.com/office/drawing/2014/main" id="{555EA76B-8E51-2752-8786-A7DE2A3D2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77" y="2195840"/>
            <a:ext cx="4951130" cy="371334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8205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8405-4B55-7597-139A-52F3585AC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8E76A8-3FDD-DEF8-5353-1AB02854BE6D}"/>
              </a:ext>
            </a:extLst>
          </p:cNvPr>
          <p:cNvSpPr>
            <a:spLocks noGrp="1"/>
          </p:cNvSpPr>
          <p:nvPr>
            <p:ph type="title"/>
          </p:nvPr>
        </p:nvSpPr>
        <p:spPr>
          <a:xfrm>
            <a:off x="1524000" y="762000"/>
            <a:ext cx="9144000" cy="838200"/>
          </a:xfrm>
        </p:spPr>
        <p:txBody>
          <a:bodyPr anchor="b">
            <a:normAutofit/>
          </a:bodyPr>
          <a:lstStyle/>
          <a:p>
            <a:r>
              <a:rPr lang="en-US" dirty="0"/>
              <a:t>Conclusion</a:t>
            </a:r>
            <a:endParaRPr dirty="0"/>
          </a:p>
        </p:txBody>
      </p:sp>
      <p:sp>
        <p:nvSpPr>
          <p:cNvPr id="9" name="Rectangle 5">
            <a:extLst>
              <a:ext uri="{FF2B5EF4-FFF2-40B4-BE49-F238E27FC236}">
                <a16:creationId xmlns:a16="http://schemas.microsoft.com/office/drawing/2014/main" id="{3B9F668E-44B8-0C2D-F745-BD654C77D3EE}"/>
              </a:ext>
            </a:extLst>
          </p:cNvPr>
          <p:cNvSpPr>
            <a:spLocks noChangeArrowheads="1"/>
          </p:cNvSpPr>
          <p:nvPr/>
        </p:nvSpPr>
        <p:spPr bwMode="auto">
          <a:xfrm>
            <a:off x="1524000" y="1960349"/>
            <a:ext cx="944880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dual-axis solar tracking system demonstrates a significant improvement in solar energy efficiency by enabling precise alignment with the sun throughout the day. Through the integration of sensors, servo motors, and effective control algorithms, the system ensures optimal energy collection, enhancing sustainability and usability. This project serves as a practical solution for renewable energy advancements and provides a foundation for further innovation in solar tracking technologies.</a:t>
            </a:r>
          </a:p>
        </p:txBody>
      </p:sp>
    </p:spTree>
    <p:extLst>
      <p:ext uri="{BB962C8B-B14F-4D97-AF65-F5344CB8AC3E}">
        <p14:creationId xmlns:p14="http://schemas.microsoft.com/office/powerpoint/2010/main" val="33211133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09875"/>
            <a:ext cx="7086600" cy="1238250"/>
          </a:xfrm>
        </p:spPr>
        <p:txBody>
          <a:bodyPr>
            <a:noAutofit/>
          </a:bodyPr>
          <a:lstStyle/>
          <a:p>
            <a:pPr algn="ctr"/>
            <a:r>
              <a:rPr lang="en-US" sz="7200" dirty="0"/>
              <a:t>Thank You</a:t>
            </a:r>
            <a:endParaRPr sz="7200" dirty="0"/>
          </a:p>
        </p:txBody>
      </p:sp>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A428-593A-B0E2-B4B3-FADAB3C00763}"/>
              </a:ext>
            </a:extLst>
          </p:cNvPr>
          <p:cNvSpPr>
            <a:spLocks noGrp="1"/>
          </p:cNvSpPr>
          <p:nvPr>
            <p:ph type="title"/>
          </p:nvPr>
        </p:nvSpPr>
        <p:spPr>
          <a:xfrm>
            <a:off x="1069848" y="484632"/>
            <a:ext cx="10058400" cy="886968"/>
          </a:xfrm>
        </p:spPr>
        <p:txBody>
          <a:bodyPr vert="horz" lIns="91440" tIns="45720" rIns="91440" bIns="45720" rtlCol="0" anchor="b">
            <a:normAutofit/>
          </a:bodyPr>
          <a:lstStyle/>
          <a:p>
            <a:r>
              <a:rPr lang="en-US" kern="1200" dirty="0">
                <a:latin typeface="+mj-lt"/>
                <a:ea typeface="+mj-ea"/>
                <a:cs typeface="+mj-cs"/>
              </a:rPr>
              <a:t>Contents</a:t>
            </a:r>
          </a:p>
        </p:txBody>
      </p:sp>
      <p:sp>
        <p:nvSpPr>
          <p:cNvPr id="5" name="TextBox 4">
            <a:extLst>
              <a:ext uri="{FF2B5EF4-FFF2-40B4-BE49-F238E27FC236}">
                <a16:creationId xmlns:a16="http://schemas.microsoft.com/office/drawing/2014/main" id="{4ED00167-CD8D-5CC7-9B8E-DCDAD4C7F465}"/>
              </a:ext>
            </a:extLst>
          </p:cNvPr>
          <p:cNvSpPr txBox="1"/>
          <p:nvPr/>
        </p:nvSpPr>
        <p:spPr>
          <a:xfrm>
            <a:off x="1524000" y="1825625"/>
            <a:ext cx="4343400" cy="4270375"/>
          </a:xfrm>
          <a:prstGeom prst="rect">
            <a:avLst/>
          </a:prstGeom>
        </p:spPr>
        <p:txBody>
          <a:bodyPr vert="horz" lIns="91440" tIns="45720" rIns="91440" bIns="45720" rtlCol="0">
            <a:normAutofit fontScale="92500" lnSpcReduction="10000"/>
          </a:bodyPr>
          <a:lstStyle/>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Introduction</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Literature Review</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Aims &amp; Objectives</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Components used</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Operation Flow</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Software Implementation</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Circuit Diagram</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Simulation and Results</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Future Improvements</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Challenges</a:t>
            </a:r>
          </a:p>
          <a:p>
            <a:pPr marL="228600" indent="-228600">
              <a:lnSpc>
                <a:spcPct val="90000"/>
              </a:lnSpc>
              <a:spcBef>
                <a:spcPts val="1800"/>
              </a:spcBef>
              <a:buClr>
                <a:schemeClr val="accent1"/>
              </a:buClr>
              <a:buFont typeface="Arial" pitchFamily="34" charset="0"/>
              <a:buChar char="•"/>
            </a:pPr>
            <a:r>
              <a:rPr lang="en-US" sz="1400" dirty="0">
                <a:solidFill>
                  <a:schemeClr val="tx1">
                    <a:lumMod val="85000"/>
                  </a:schemeClr>
                </a:solidFill>
              </a:rPr>
              <a:t>Q&amp;A</a:t>
            </a:r>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9B65-0444-02B8-22AA-AF1BF1EF62AA}"/>
              </a:ext>
            </a:extLst>
          </p:cNvPr>
          <p:cNvSpPr>
            <a:spLocks noGrp="1"/>
          </p:cNvSpPr>
          <p:nvPr>
            <p:ph type="title"/>
          </p:nvPr>
        </p:nvSpPr>
        <p:spPr>
          <a:xfrm>
            <a:off x="1069848" y="484632"/>
            <a:ext cx="10058400" cy="810768"/>
          </a:xfrm>
        </p:spPr>
        <p:txBody>
          <a:bodyPr anchor="b">
            <a:normAutofit fontScale="90000"/>
          </a:bodyPr>
          <a:lstStyle/>
          <a:p>
            <a:r>
              <a:rPr lang="en-US" dirty="0"/>
              <a:t>Q&amp;A</a:t>
            </a:r>
          </a:p>
        </p:txBody>
      </p:sp>
      <p:pic>
        <p:nvPicPr>
          <p:cNvPr id="8194" name="Picture 2">
            <a:extLst>
              <a:ext uri="{FF2B5EF4-FFF2-40B4-BE49-F238E27FC236}">
                <a16:creationId xmlns:a16="http://schemas.microsoft.com/office/drawing/2014/main" id="{BB3E1B91-2EEC-DBA0-8EE8-B7D14DB5C7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02933" y="1828800"/>
            <a:ext cx="7586133" cy="4267200"/>
          </a:xfrm>
          <a:prstGeom prst="rect">
            <a:avLst/>
          </a:prstGeom>
          <a:solidFill>
            <a:srgbClr val="FFFFFF"/>
          </a:solidFill>
        </p:spPr>
      </p:pic>
    </p:spTree>
    <p:extLst>
      <p:ext uri="{BB962C8B-B14F-4D97-AF65-F5344CB8AC3E}">
        <p14:creationId xmlns:p14="http://schemas.microsoft.com/office/powerpoint/2010/main" val="1997699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A53CC-60E9-06FF-F372-133859B8A11F}"/>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148008BF-D875-AB2C-157D-40FC09037944}"/>
              </a:ext>
            </a:extLst>
          </p:cNvPr>
          <p:cNvSpPr>
            <a:spLocks noGrp="1"/>
          </p:cNvSpPr>
          <p:nvPr>
            <p:ph type="title"/>
          </p:nvPr>
        </p:nvSpPr>
        <p:spPr>
          <a:xfrm>
            <a:off x="1069848" y="484632"/>
            <a:ext cx="10058400" cy="886968"/>
          </a:xfrm>
        </p:spPr>
        <p:txBody>
          <a:bodyPr anchor="b">
            <a:normAutofit/>
          </a:bodyPr>
          <a:lstStyle/>
          <a:p>
            <a:r>
              <a:rPr lang="en-US" dirty="0"/>
              <a:t>Group Introduction</a:t>
            </a:r>
            <a:endParaRPr dirty="0"/>
          </a:p>
        </p:txBody>
      </p:sp>
      <p:graphicFrame>
        <p:nvGraphicFramePr>
          <p:cNvPr id="4" name="Table 3">
            <a:extLst>
              <a:ext uri="{FF2B5EF4-FFF2-40B4-BE49-F238E27FC236}">
                <a16:creationId xmlns:a16="http://schemas.microsoft.com/office/drawing/2014/main" id="{977F8264-156F-266B-28DE-CA86EFCD2A70}"/>
              </a:ext>
            </a:extLst>
          </p:cNvPr>
          <p:cNvGraphicFramePr>
            <a:graphicFrameLocks noGrp="1"/>
          </p:cNvGraphicFramePr>
          <p:nvPr>
            <p:extLst>
              <p:ext uri="{D42A27DB-BD31-4B8C-83A1-F6EECF244321}">
                <p14:modId xmlns:p14="http://schemas.microsoft.com/office/powerpoint/2010/main" val="3913865887"/>
              </p:ext>
            </p:extLst>
          </p:nvPr>
        </p:nvGraphicFramePr>
        <p:xfrm>
          <a:off x="1524000" y="2100276"/>
          <a:ext cx="9296400" cy="4022835"/>
        </p:xfrm>
        <a:graphic>
          <a:graphicData uri="http://schemas.openxmlformats.org/drawingml/2006/table">
            <a:tbl>
              <a:tblPr firstRow="1" bandRow="1">
                <a:tableStyleId>{69012ECD-51FC-41F1-AA8D-1B2483CD663E}</a:tableStyleId>
              </a:tblPr>
              <a:tblGrid>
                <a:gridCol w="4953536">
                  <a:extLst>
                    <a:ext uri="{9D8B030D-6E8A-4147-A177-3AD203B41FA5}">
                      <a16:colId xmlns:a16="http://schemas.microsoft.com/office/drawing/2014/main" val="3433548085"/>
                    </a:ext>
                  </a:extLst>
                </a:gridCol>
                <a:gridCol w="4342864">
                  <a:extLst>
                    <a:ext uri="{9D8B030D-6E8A-4147-A177-3AD203B41FA5}">
                      <a16:colId xmlns:a16="http://schemas.microsoft.com/office/drawing/2014/main" val="1394364249"/>
                    </a:ext>
                  </a:extLst>
                </a:gridCol>
              </a:tblGrid>
              <a:tr h="482553">
                <a:tc>
                  <a:txBody>
                    <a:bodyPr/>
                    <a:lstStyle/>
                    <a:p>
                      <a:r>
                        <a:rPr lang="en-US" sz="2800"/>
                        <a:t>Name</a:t>
                      </a:r>
                    </a:p>
                  </a:txBody>
                  <a:tcPr marL="141070" marR="141070" marT="70535" marB="70535"/>
                </a:tc>
                <a:tc>
                  <a:txBody>
                    <a:bodyPr/>
                    <a:lstStyle/>
                    <a:p>
                      <a:r>
                        <a:rPr lang="en-US" sz="2800" dirty="0"/>
                        <a:t>ID</a:t>
                      </a:r>
                    </a:p>
                  </a:txBody>
                  <a:tcPr marL="141070" marR="141070" marT="70535" marB="70535"/>
                </a:tc>
                <a:extLst>
                  <a:ext uri="{0D108BD9-81ED-4DB2-BD59-A6C34878D82A}">
                    <a16:rowId xmlns:a16="http://schemas.microsoft.com/office/drawing/2014/main" val="3762318941"/>
                  </a:ext>
                </a:extLst>
              </a:tr>
              <a:tr h="482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Md Mansur Islam </a:t>
                      </a:r>
                    </a:p>
                  </a:txBody>
                  <a:tcPr marL="141070" marR="141070" marT="70535" marB="70535"/>
                </a:tc>
                <a:tc>
                  <a:txBody>
                    <a:bodyPr/>
                    <a:lstStyle/>
                    <a:p>
                      <a:r>
                        <a:rPr lang="en-US" sz="2800" dirty="0"/>
                        <a:t>22-46550-1</a:t>
                      </a:r>
                    </a:p>
                  </a:txBody>
                  <a:tcPr marL="141070" marR="141070" marT="70535" marB="70535"/>
                </a:tc>
                <a:extLst>
                  <a:ext uri="{0D108BD9-81ED-4DB2-BD59-A6C34878D82A}">
                    <a16:rowId xmlns:a16="http://schemas.microsoft.com/office/drawing/2014/main" val="433319745"/>
                  </a:ext>
                </a:extLst>
              </a:tr>
              <a:tr h="773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Md Tasmim Al Tahsin</a:t>
                      </a:r>
                    </a:p>
                  </a:txBody>
                  <a:tcPr marL="141070" marR="141070" marT="70535" marB="70535"/>
                </a:tc>
                <a:tc>
                  <a:txBody>
                    <a:bodyPr/>
                    <a:lstStyle/>
                    <a:p>
                      <a:r>
                        <a:rPr lang="en-US" sz="2800" dirty="0"/>
                        <a:t>22-46299-1</a:t>
                      </a:r>
                    </a:p>
                  </a:txBody>
                  <a:tcPr marL="141070" marR="141070" marT="70535" marB="70535"/>
                </a:tc>
                <a:extLst>
                  <a:ext uri="{0D108BD9-81ED-4DB2-BD59-A6C34878D82A}">
                    <a16:rowId xmlns:a16="http://schemas.microsoft.com/office/drawing/2014/main" val="661019468"/>
                  </a:ext>
                </a:extLst>
              </a:tr>
              <a:tr h="482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t>Tonima</a:t>
                      </a:r>
                      <a:r>
                        <a:rPr lang="en-US" sz="2800" dirty="0"/>
                        <a:t> Islam </a:t>
                      </a:r>
                      <a:r>
                        <a:rPr lang="en-US" sz="2800" dirty="0" err="1"/>
                        <a:t>Dristy</a:t>
                      </a:r>
                      <a:r>
                        <a:rPr lang="en-US" sz="2800" dirty="0"/>
                        <a:t> </a:t>
                      </a:r>
                    </a:p>
                  </a:txBody>
                  <a:tcPr marL="141070" marR="141070" marT="70535" marB="70535"/>
                </a:tc>
                <a:tc>
                  <a:txBody>
                    <a:bodyPr/>
                    <a:lstStyle/>
                    <a:p>
                      <a:r>
                        <a:rPr lang="en-US" sz="2800" dirty="0"/>
                        <a:t>22-46686-1</a:t>
                      </a:r>
                    </a:p>
                  </a:txBody>
                  <a:tcPr marL="141070" marR="141070" marT="70535" marB="70535"/>
                </a:tc>
                <a:extLst>
                  <a:ext uri="{0D108BD9-81ED-4DB2-BD59-A6C34878D82A}">
                    <a16:rowId xmlns:a16="http://schemas.microsoft.com/office/drawing/2014/main" val="3407878670"/>
                  </a:ext>
                </a:extLst>
              </a:tr>
              <a:tr h="773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t>Instisar</a:t>
                      </a:r>
                      <a:r>
                        <a:rPr lang="en-US" sz="2800" dirty="0"/>
                        <a:t> Ahmed Siyan</a:t>
                      </a:r>
                    </a:p>
                  </a:txBody>
                  <a:tcPr marL="141070" marR="141070" marT="70535" marB="705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22-47483-2</a:t>
                      </a:r>
                    </a:p>
                  </a:txBody>
                  <a:tcPr marL="141070" marR="141070" marT="70535" marB="70535"/>
                </a:tc>
                <a:extLst>
                  <a:ext uri="{0D108BD9-81ED-4DB2-BD59-A6C34878D82A}">
                    <a16:rowId xmlns:a16="http://schemas.microsoft.com/office/drawing/2014/main" val="3264490058"/>
                  </a:ext>
                </a:extLst>
              </a:tr>
              <a:tr h="773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t>Sayeda</a:t>
                      </a:r>
                      <a:r>
                        <a:rPr lang="en-US" sz="2800" dirty="0"/>
                        <a:t> </a:t>
                      </a:r>
                      <a:r>
                        <a:rPr lang="en-US" sz="2800" dirty="0" err="1"/>
                        <a:t>Rumaiya</a:t>
                      </a:r>
                      <a:r>
                        <a:rPr lang="en-US" sz="2800" dirty="0"/>
                        <a:t> Islam</a:t>
                      </a:r>
                    </a:p>
                  </a:txBody>
                  <a:tcPr marL="141070" marR="141070" marT="70535" marB="705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22-47474-2</a:t>
                      </a:r>
                    </a:p>
                  </a:txBody>
                  <a:tcPr marL="141070" marR="141070" marT="70535" marB="70535"/>
                </a:tc>
                <a:extLst>
                  <a:ext uri="{0D108BD9-81ED-4DB2-BD59-A6C34878D82A}">
                    <a16:rowId xmlns:a16="http://schemas.microsoft.com/office/drawing/2014/main" val="2860448572"/>
                  </a:ext>
                </a:extLst>
              </a:tr>
            </a:tbl>
          </a:graphicData>
        </a:graphic>
      </p:graphicFrame>
    </p:spTree>
    <p:extLst>
      <p:ext uri="{BB962C8B-B14F-4D97-AF65-F5344CB8AC3E}">
        <p14:creationId xmlns:p14="http://schemas.microsoft.com/office/powerpoint/2010/main" val="34407886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What is a Dual-Axis Solar Tracking System?</a:t>
            </a:r>
            <a:endParaRPr dirty="0"/>
          </a:p>
        </p:txBody>
      </p:sp>
      <p:sp>
        <p:nvSpPr>
          <p:cNvPr id="3" name="Content Placeholder 13">
            <a:extLst>
              <a:ext uri="{FF2B5EF4-FFF2-40B4-BE49-F238E27FC236}">
                <a16:creationId xmlns:a16="http://schemas.microsoft.com/office/drawing/2014/main" id="{16801D20-93C0-84D4-B5F1-69628CC0D582}"/>
              </a:ext>
            </a:extLst>
          </p:cNvPr>
          <p:cNvSpPr>
            <a:spLocks noGrp="1"/>
          </p:cNvSpPr>
          <p:nvPr>
            <p:ph sz="half" idx="1"/>
          </p:nvPr>
        </p:nvSpPr>
        <p:spPr/>
        <p:txBody>
          <a:bodyPr>
            <a:normAutofit/>
          </a:bodyPr>
          <a:lstStyle/>
          <a:p>
            <a:r>
              <a:rPr lang="en-US" dirty="0"/>
              <a:t>Solar tracking systems aim to align solar panels with the sun for optimal energy collection.</a:t>
            </a:r>
          </a:p>
          <a:p>
            <a:r>
              <a:rPr lang="en-US" dirty="0"/>
              <a:t>Dual-axis systems move both horizontally and vertically, ensuring precision.</a:t>
            </a:r>
          </a:p>
          <a:p>
            <a:r>
              <a:rPr lang="en-US" dirty="0"/>
              <a:t>This project focuses on designing and implementing a reliable tracking mechanism.</a:t>
            </a:r>
          </a:p>
        </p:txBody>
      </p:sp>
      <p:pic>
        <p:nvPicPr>
          <p:cNvPr id="53" name="Graphic 52">
            <a:extLst>
              <a:ext uri="{FF2B5EF4-FFF2-40B4-BE49-F238E27FC236}">
                <a16:creationId xmlns:a16="http://schemas.microsoft.com/office/drawing/2014/main" id="{54FD9063-6DDF-4E39-5538-68D353EB31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24602" y="1862443"/>
            <a:ext cx="5486398" cy="3014357"/>
          </a:xfrm>
          <a:prstGeom prst="rect">
            <a:avLst/>
          </a:prstGeom>
        </p:spPr>
      </p:pic>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B566E-D92A-FAA2-629F-12B52E422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DB8DE-4FB7-1CF5-99B7-90D11D55744A}"/>
              </a:ext>
            </a:extLst>
          </p:cNvPr>
          <p:cNvSpPr>
            <a:spLocks noGrp="1"/>
          </p:cNvSpPr>
          <p:nvPr>
            <p:ph type="title"/>
          </p:nvPr>
        </p:nvSpPr>
        <p:spPr>
          <a:xfrm>
            <a:off x="1069848" y="484632"/>
            <a:ext cx="10058400" cy="886968"/>
          </a:xfrm>
        </p:spPr>
        <p:txBody>
          <a:bodyPr anchor="b">
            <a:normAutofit/>
          </a:bodyPr>
          <a:lstStyle/>
          <a:p>
            <a:r>
              <a:rPr lang="en-US" dirty="0"/>
              <a:t>Literature Review</a:t>
            </a:r>
            <a:endParaRPr dirty="0"/>
          </a:p>
        </p:txBody>
      </p:sp>
      <p:sp>
        <p:nvSpPr>
          <p:cNvPr id="3" name="Content Placeholder 13">
            <a:extLst>
              <a:ext uri="{FF2B5EF4-FFF2-40B4-BE49-F238E27FC236}">
                <a16:creationId xmlns:a16="http://schemas.microsoft.com/office/drawing/2014/main" id="{487291FD-C11A-519C-53C1-6C84B57087E8}"/>
              </a:ext>
            </a:extLst>
          </p:cNvPr>
          <p:cNvSpPr>
            <a:spLocks noGrp="1"/>
          </p:cNvSpPr>
          <p:nvPr>
            <p:ph sz="half" idx="1"/>
          </p:nvPr>
        </p:nvSpPr>
        <p:spPr/>
        <p:txBody>
          <a:bodyPr>
            <a:normAutofit/>
          </a:bodyPr>
          <a:lstStyle/>
          <a:p>
            <a:r>
              <a:rPr lang="en-US" dirty="0"/>
              <a:t>Fixed solar panels lose energy during the day due to static positioning.</a:t>
            </a:r>
          </a:p>
          <a:p>
            <a:r>
              <a:rPr lang="en-US" dirty="0"/>
              <a:t>Studies show dual-axis trackers improve energy collection by up to 30%.</a:t>
            </a:r>
          </a:p>
          <a:p>
            <a:r>
              <a:rPr lang="en-US" dirty="0"/>
              <a:t>Advances in servo motor technology enable precise movement for tracking systems.</a:t>
            </a:r>
          </a:p>
        </p:txBody>
      </p:sp>
      <p:pic>
        <p:nvPicPr>
          <p:cNvPr id="5" name="Picture 4">
            <a:extLst>
              <a:ext uri="{FF2B5EF4-FFF2-40B4-BE49-F238E27FC236}">
                <a16:creationId xmlns:a16="http://schemas.microsoft.com/office/drawing/2014/main" id="{A3F0440C-9D53-DBCA-DCEA-E320F6676D0F}"/>
              </a:ext>
            </a:extLst>
          </p:cNvPr>
          <p:cNvPicPr/>
          <p:nvPr/>
        </p:nvPicPr>
        <p:blipFill>
          <a:blip r:embed="rId2"/>
          <a:stretch>
            <a:fillRect/>
          </a:stretch>
        </p:blipFill>
        <p:spPr>
          <a:xfrm>
            <a:off x="6312312" y="1825625"/>
            <a:ext cx="5638798" cy="3505200"/>
          </a:xfrm>
          <a:prstGeom prst="rect">
            <a:avLst/>
          </a:prstGeom>
        </p:spPr>
      </p:pic>
      <p:sp>
        <p:nvSpPr>
          <p:cNvPr id="6" name="TextBox 5">
            <a:extLst>
              <a:ext uri="{FF2B5EF4-FFF2-40B4-BE49-F238E27FC236}">
                <a16:creationId xmlns:a16="http://schemas.microsoft.com/office/drawing/2014/main" id="{540F3176-2ECC-6834-D884-83BE9D17FE99}"/>
              </a:ext>
            </a:extLst>
          </p:cNvPr>
          <p:cNvSpPr txBox="1"/>
          <p:nvPr/>
        </p:nvSpPr>
        <p:spPr>
          <a:xfrm>
            <a:off x="6477000" y="5410200"/>
            <a:ext cx="5334000" cy="646331"/>
          </a:xfrm>
          <a:prstGeom prst="rect">
            <a:avLst/>
          </a:prstGeom>
          <a:noFill/>
        </p:spPr>
        <p:txBody>
          <a:bodyPr wrap="square" rtlCol="0">
            <a:spAutoFit/>
          </a:bodyPr>
          <a:lstStyle/>
          <a:p>
            <a:pPr algn="l"/>
            <a:r>
              <a:rPr lang="en-US" b="0" i="0" dirty="0">
                <a:effectLst/>
                <a:latin typeface="ff2"/>
              </a:rPr>
              <a:t>Figure : Efficiency Percentage Difference Versus Time.</a:t>
            </a:r>
            <a:endParaRPr lang="en-US" b="0" i="0" dirty="0">
              <a:solidFill>
                <a:srgbClr val="000000"/>
              </a:solidFill>
              <a:effectLst/>
              <a:latin typeface="ff2"/>
            </a:endParaRPr>
          </a:p>
          <a:p>
            <a:endParaRPr lang="en-US" dirty="0"/>
          </a:p>
        </p:txBody>
      </p:sp>
    </p:spTree>
    <p:extLst>
      <p:ext uri="{BB962C8B-B14F-4D97-AF65-F5344CB8AC3E}">
        <p14:creationId xmlns:p14="http://schemas.microsoft.com/office/powerpoint/2010/main" val="26034368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rmAutofit/>
          </a:bodyPr>
          <a:lstStyle/>
          <a:p>
            <a:r>
              <a:rPr lang="en-US" dirty="0"/>
              <a:t>Aims &amp; Objectives</a:t>
            </a:r>
            <a:endParaRPr dirty="0"/>
          </a:p>
        </p:txBody>
      </p:sp>
      <p:graphicFrame>
        <p:nvGraphicFramePr>
          <p:cNvPr id="16" name="Content Placeholder 13">
            <a:extLst>
              <a:ext uri="{FF2B5EF4-FFF2-40B4-BE49-F238E27FC236}">
                <a16:creationId xmlns:a16="http://schemas.microsoft.com/office/drawing/2014/main" id="{0A6CFF5D-84C5-6CCC-4CE1-A71BF04E76C8}"/>
              </a:ext>
            </a:extLst>
          </p:cNvPr>
          <p:cNvGraphicFramePr>
            <a:graphicFrameLocks noGrp="1"/>
          </p:cNvGraphicFramePr>
          <p:nvPr>
            <p:ph idx="1"/>
            <p:extLst>
              <p:ext uri="{D42A27DB-BD31-4B8C-83A1-F6EECF244321}">
                <p14:modId xmlns:p14="http://schemas.microsoft.com/office/powerpoint/2010/main" val="3153589791"/>
              </p:ext>
            </p:extLst>
          </p:nvPr>
        </p:nvGraphicFramePr>
        <p:xfrm>
          <a:off x="990600" y="1981200"/>
          <a:ext cx="10744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3E07D-A04C-B3CB-5F74-7D9EFF0C9FC4}"/>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D95F206-37E8-F169-7799-A7552EB69DBE}"/>
              </a:ext>
            </a:extLst>
          </p:cNvPr>
          <p:cNvSpPr>
            <a:spLocks noGrp="1"/>
          </p:cNvSpPr>
          <p:nvPr>
            <p:ph type="title"/>
          </p:nvPr>
        </p:nvSpPr>
        <p:spPr>
          <a:xfrm>
            <a:off x="1069848" y="484632"/>
            <a:ext cx="10058400" cy="963168"/>
          </a:xfrm>
        </p:spPr>
        <p:txBody>
          <a:bodyPr anchor="b">
            <a:normAutofit/>
          </a:bodyPr>
          <a:lstStyle/>
          <a:p>
            <a:r>
              <a:rPr lang="en-US" dirty="0"/>
              <a:t>Components used</a:t>
            </a:r>
            <a:endParaRPr dirty="0"/>
          </a:p>
        </p:txBody>
      </p:sp>
      <p:pic>
        <p:nvPicPr>
          <p:cNvPr id="1026" name="Picture 2">
            <a:extLst>
              <a:ext uri="{FF2B5EF4-FFF2-40B4-BE49-F238E27FC236}">
                <a16:creationId xmlns:a16="http://schemas.microsoft.com/office/drawing/2014/main" id="{617917F0-E788-2E99-D204-EC9D5B33914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p:blipFill>
        <p:spPr bwMode="auto">
          <a:xfrm>
            <a:off x="7118404" y="2237933"/>
            <a:ext cx="3142047" cy="1765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76E3A39-4268-0C07-E6EF-6E9CCB5760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294325" y="4635592"/>
            <a:ext cx="2134675" cy="167188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4E3A329-2306-A111-429E-6A4166DCBB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6375918" y="4851918"/>
            <a:ext cx="1548882" cy="15488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F81F270-30DA-FD3D-5B10-7E3675065136}"/>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920" t="19679" r="11448" b="16366"/>
          <a:stretch/>
        </p:blipFill>
        <p:spPr bwMode="auto">
          <a:xfrm>
            <a:off x="9777309" y="4945242"/>
            <a:ext cx="1781382" cy="13622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B830 Solderless Plug-in BreadBoard - 830 tie Bangladesh | Ubuy">
            <a:extLst>
              <a:ext uri="{FF2B5EF4-FFF2-40B4-BE49-F238E27FC236}">
                <a16:creationId xmlns:a16="http://schemas.microsoft.com/office/drawing/2014/main" id="{FC32AC2D-B057-688C-57BC-E31BF77CF33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4325" y="2348886"/>
            <a:ext cx="3277675" cy="144217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93B58C-C723-9343-8417-72423129C82D}"/>
              </a:ext>
            </a:extLst>
          </p:cNvPr>
          <p:cNvSpPr txBox="1"/>
          <p:nvPr/>
        </p:nvSpPr>
        <p:spPr>
          <a:xfrm>
            <a:off x="1294325" y="1983442"/>
            <a:ext cx="228600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Breadboard</a:t>
            </a:r>
          </a:p>
        </p:txBody>
      </p:sp>
      <p:sp>
        <p:nvSpPr>
          <p:cNvPr id="12" name="TextBox 11">
            <a:extLst>
              <a:ext uri="{FF2B5EF4-FFF2-40B4-BE49-F238E27FC236}">
                <a16:creationId xmlns:a16="http://schemas.microsoft.com/office/drawing/2014/main" id="{8D780E62-7984-DFF5-FE21-360DE7BA0273}"/>
              </a:ext>
            </a:extLst>
          </p:cNvPr>
          <p:cNvSpPr txBox="1"/>
          <p:nvPr/>
        </p:nvSpPr>
        <p:spPr>
          <a:xfrm>
            <a:off x="6781800" y="1789877"/>
            <a:ext cx="228600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Arduino Uno</a:t>
            </a:r>
          </a:p>
        </p:txBody>
      </p:sp>
      <p:sp>
        <p:nvSpPr>
          <p:cNvPr id="15" name="TextBox 14">
            <a:extLst>
              <a:ext uri="{FF2B5EF4-FFF2-40B4-BE49-F238E27FC236}">
                <a16:creationId xmlns:a16="http://schemas.microsoft.com/office/drawing/2014/main" id="{17E91180-5201-797C-4119-018E9DC22AEA}"/>
              </a:ext>
            </a:extLst>
          </p:cNvPr>
          <p:cNvSpPr txBox="1"/>
          <p:nvPr/>
        </p:nvSpPr>
        <p:spPr>
          <a:xfrm>
            <a:off x="1219200" y="4193378"/>
            <a:ext cx="2667000"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Servo Motor</a:t>
            </a:r>
          </a:p>
        </p:txBody>
      </p:sp>
      <p:sp>
        <p:nvSpPr>
          <p:cNvPr id="17" name="TextBox 16">
            <a:extLst>
              <a:ext uri="{FF2B5EF4-FFF2-40B4-BE49-F238E27FC236}">
                <a16:creationId xmlns:a16="http://schemas.microsoft.com/office/drawing/2014/main" id="{75727422-F927-A698-B587-EAB765D02224}"/>
              </a:ext>
            </a:extLst>
          </p:cNvPr>
          <p:cNvSpPr txBox="1"/>
          <p:nvPr/>
        </p:nvSpPr>
        <p:spPr>
          <a:xfrm>
            <a:off x="6248400" y="4410558"/>
            <a:ext cx="301689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LDR Sensor</a:t>
            </a:r>
          </a:p>
        </p:txBody>
      </p:sp>
      <p:sp>
        <p:nvSpPr>
          <p:cNvPr id="2" name="TextBox 1">
            <a:extLst>
              <a:ext uri="{FF2B5EF4-FFF2-40B4-BE49-F238E27FC236}">
                <a16:creationId xmlns:a16="http://schemas.microsoft.com/office/drawing/2014/main" id="{F0918E1F-6171-B04C-66D5-C57DECC379DA}"/>
              </a:ext>
            </a:extLst>
          </p:cNvPr>
          <p:cNvSpPr txBox="1"/>
          <p:nvPr/>
        </p:nvSpPr>
        <p:spPr>
          <a:xfrm>
            <a:off x="9677400" y="4410558"/>
            <a:ext cx="301689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Voltage Sensor</a:t>
            </a:r>
          </a:p>
        </p:txBody>
      </p:sp>
    </p:spTree>
    <p:extLst>
      <p:ext uri="{BB962C8B-B14F-4D97-AF65-F5344CB8AC3E}">
        <p14:creationId xmlns:p14="http://schemas.microsoft.com/office/powerpoint/2010/main" val="35133647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2518E-B739-FCDD-6278-3863673A249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D6FB2EE8-05C5-9B26-98F1-79ED8F8AA73D}"/>
              </a:ext>
            </a:extLst>
          </p:cNvPr>
          <p:cNvSpPr>
            <a:spLocks noGrp="1"/>
          </p:cNvSpPr>
          <p:nvPr>
            <p:ph type="title"/>
          </p:nvPr>
        </p:nvSpPr>
        <p:spPr>
          <a:xfrm>
            <a:off x="1069848" y="484632"/>
            <a:ext cx="10058400" cy="810768"/>
          </a:xfrm>
        </p:spPr>
        <p:txBody>
          <a:bodyPr anchor="b">
            <a:normAutofit fontScale="90000"/>
          </a:bodyPr>
          <a:lstStyle/>
          <a:p>
            <a:r>
              <a:rPr lang="en-US" dirty="0"/>
              <a:t>Components used</a:t>
            </a:r>
            <a:endParaRPr dirty="0"/>
          </a:p>
        </p:txBody>
      </p:sp>
      <p:sp>
        <p:nvSpPr>
          <p:cNvPr id="11" name="TextBox 10">
            <a:extLst>
              <a:ext uri="{FF2B5EF4-FFF2-40B4-BE49-F238E27FC236}">
                <a16:creationId xmlns:a16="http://schemas.microsoft.com/office/drawing/2014/main" id="{4C24694F-5578-05EF-51E0-53ACD71C4247}"/>
              </a:ext>
            </a:extLst>
          </p:cNvPr>
          <p:cNvSpPr txBox="1"/>
          <p:nvPr/>
        </p:nvSpPr>
        <p:spPr>
          <a:xfrm>
            <a:off x="1294325" y="1983442"/>
            <a:ext cx="2286000" cy="369332"/>
          </a:xfrm>
          <a:prstGeom prst="rect">
            <a:avLst/>
          </a:prstGeom>
          <a:noFill/>
        </p:spPr>
        <p:txBody>
          <a:bodyPr wrap="square" rtlCol="0">
            <a:spAutoFit/>
          </a:bodyPr>
          <a:lstStyle/>
          <a:p>
            <a:r>
              <a:rPr lang="en-US" dirty="0"/>
              <a:t>Solar panel</a:t>
            </a:r>
          </a:p>
        </p:txBody>
      </p:sp>
      <p:sp>
        <p:nvSpPr>
          <p:cNvPr id="12" name="TextBox 11">
            <a:extLst>
              <a:ext uri="{FF2B5EF4-FFF2-40B4-BE49-F238E27FC236}">
                <a16:creationId xmlns:a16="http://schemas.microsoft.com/office/drawing/2014/main" id="{021890F9-1CAC-0604-27E4-60FA548947A8}"/>
              </a:ext>
            </a:extLst>
          </p:cNvPr>
          <p:cNvSpPr txBox="1"/>
          <p:nvPr/>
        </p:nvSpPr>
        <p:spPr>
          <a:xfrm>
            <a:off x="6781800" y="1983442"/>
            <a:ext cx="2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Resistors</a:t>
            </a:r>
          </a:p>
          <a:p>
            <a:endParaRPr lang="en-US" dirty="0"/>
          </a:p>
        </p:txBody>
      </p:sp>
      <p:sp>
        <p:nvSpPr>
          <p:cNvPr id="15" name="TextBox 14">
            <a:extLst>
              <a:ext uri="{FF2B5EF4-FFF2-40B4-BE49-F238E27FC236}">
                <a16:creationId xmlns:a16="http://schemas.microsoft.com/office/drawing/2014/main" id="{638C558C-F8AA-887D-8254-3E78022C76E4}"/>
              </a:ext>
            </a:extLst>
          </p:cNvPr>
          <p:cNvSpPr txBox="1"/>
          <p:nvPr/>
        </p:nvSpPr>
        <p:spPr>
          <a:xfrm>
            <a:off x="1143000" y="4219196"/>
            <a:ext cx="3352800"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LED</a:t>
            </a:r>
          </a:p>
        </p:txBody>
      </p:sp>
      <p:sp>
        <p:nvSpPr>
          <p:cNvPr id="17" name="TextBox 16">
            <a:extLst>
              <a:ext uri="{FF2B5EF4-FFF2-40B4-BE49-F238E27FC236}">
                <a16:creationId xmlns:a16="http://schemas.microsoft.com/office/drawing/2014/main" id="{D91FCD34-F602-F894-8B24-FCCF1EE67684}"/>
              </a:ext>
            </a:extLst>
          </p:cNvPr>
          <p:cNvSpPr txBox="1"/>
          <p:nvPr/>
        </p:nvSpPr>
        <p:spPr>
          <a:xfrm>
            <a:off x="6781800" y="4163264"/>
            <a:ext cx="312420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Buzzer</a:t>
            </a:r>
          </a:p>
        </p:txBody>
      </p:sp>
      <p:pic>
        <p:nvPicPr>
          <p:cNvPr id="3" name="Picture 2" descr="How to Choose the Right Resistor | Fusion 360 Blog">
            <a:extLst>
              <a:ext uri="{FF2B5EF4-FFF2-40B4-BE49-F238E27FC236}">
                <a16:creationId xmlns:a16="http://schemas.microsoft.com/office/drawing/2014/main" id="{597A94D2-8590-BB0D-B3BA-955228B915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7677" y="2403686"/>
            <a:ext cx="217699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D93FB6E-0D61-4E64-1865-25E2991A15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524001" y="2365065"/>
            <a:ext cx="2590800" cy="1710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3ECE5E7-5663-CF8E-8051-5FDF597F91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auto">
          <a:xfrm>
            <a:off x="1416182" y="4648686"/>
            <a:ext cx="1618969" cy="16446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BF8304D4-2EFB-0F92-A27E-4A0D74973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7132648" y="4619775"/>
            <a:ext cx="1554724" cy="164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491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70A20-3459-87FE-3464-300825E6813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D56199E7-3E69-5CAB-D797-D7D9EA2EBBC7}"/>
              </a:ext>
            </a:extLst>
          </p:cNvPr>
          <p:cNvSpPr>
            <a:spLocks noGrp="1"/>
          </p:cNvSpPr>
          <p:nvPr>
            <p:ph type="title"/>
          </p:nvPr>
        </p:nvSpPr>
        <p:spPr>
          <a:xfrm>
            <a:off x="1069848" y="484632"/>
            <a:ext cx="10058400" cy="963168"/>
          </a:xfrm>
        </p:spPr>
        <p:txBody>
          <a:bodyPr anchor="b">
            <a:normAutofit/>
          </a:bodyPr>
          <a:lstStyle/>
          <a:p>
            <a:r>
              <a:rPr lang="en-US" dirty="0"/>
              <a:t>Components used</a:t>
            </a:r>
            <a:endParaRPr dirty="0"/>
          </a:p>
        </p:txBody>
      </p:sp>
      <p:sp>
        <p:nvSpPr>
          <p:cNvPr id="11" name="TextBox 10">
            <a:extLst>
              <a:ext uri="{FF2B5EF4-FFF2-40B4-BE49-F238E27FC236}">
                <a16:creationId xmlns:a16="http://schemas.microsoft.com/office/drawing/2014/main" id="{CD56764C-9F22-A89E-C8A9-E25E024E564C}"/>
              </a:ext>
            </a:extLst>
          </p:cNvPr>
          <p:cNvSpPr txBox="1"/>
          <p:nvPr/>
        </p:nvSpPr>
        <p:spPr>
          <a:xfrm>
            <a:off x="961417" y="1983442"/>
            <a:ext cx="266807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Battery 14500 </a:t>
            </a:r>
            <a:r>
              <a:rPr lang="en-US" dirty="0" err="1"/>
              <a:t>mAh</a:t>
            </a:r>
            <a:endParaRPr lang="en-US" dirty="0"/>
          </a:p>
        </p:txBody>
      </p:sp>
      <p:sp>
        <p:nvSpPr>
          <p:cNvPr id="12" name="TextBox 11">
            <a:extLst>
              <a:ext uri="{FF2B5EF4-FFF2-40B4-BE49-F238E27FC236}">
                <a16:creationId xmlns:a16="http://schemas.microsoft.com/office/drawing/2014/main" id="{62456530-C423-0666-7A76-120D2343A878}"/>
              </a:ext>
            </a:extLst>
          </p:cNvPr>
          <p:cNvSpPr txBox="1"/>
          <p:nvPr/>
        </p:nvSpPr>
        <p:spPr>
          <a:xfrm>
            <a:off x="4497757" y="1997342"/>
            <a:ext cx="2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b="1" i="0" dirty="0">
                <a:effectLst/>
                <a:latin typeface="__Exo_2_471e35"/>
              </a:rPr>
              <a:t>LCD Display</a:t>
            </a:r>
          </a:p>
          <a:p>
            <a:endParaRPr lang="en-US" dirty="0"/>
          </a:p>
        </p:txBody>
      </p:sp>
      <p:pic>
        <p:nvPicPr>
          <p:cNvPr id="2050" name="Picture 2">
            <a:extLst>
              <a:ext uri="{FF2B5EF4-FFF2-40B4-BE49-F238E27FC236}">
                <a16:creationId xmlns:a16="http://schemas.microsoft.com/office/drawing/2014/main" id="{1BFBE618-4695-E348-067B-DCB4E7A35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61417" y="2509968"/>
            <a:ext cx="2438399"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KROE-512, 150mm Insulated Breadboard Jumper Wire in Black, Blue, Brown,  Green, Grey, Orange, Purple, Red, White, | RS">
            <a:extLst>
              <a:ext uri="{FF2B5EF4-FFF2-40B4-BE49-F238E27FC236}">
                <a16:creationId xmlns:a16="http://schemas.microsoft.com/office/drawing/2014/main" id="{4CCD945F-F1E3-C872-4ECB-BF0F934BD2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4515" y="2561836"/>
            <a:ext cx="3204423" cy="18044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green electronic device with a blue screen&#10;&#10;Description automatically generated">
            <a:extLst>
              <a:ext uri="{FF2B5EF4-FFF2-40B4-BE49-F238E27FC236}">
                <a16:creationId xmlns:a16="http://schemas.microsoft.com/office/drawing/2014/main" id="{47D74CC6-31B6-5415-3387-B8293464E37F}"/>
              </a:ext>
            </a:extLst>
          </p:cNvPr>
          <p:cNvPicPr>
            <a:picLocks noChangeAspect="1"/>
          </p:cNvPicPr>
          <p:nvPr/>
        </p:nvPicPr>
        <p:blipFill>
          <a:blip r:embed="rId4" cstate="print">
            <a:extLst>
              <a:ext uri="{28A0092B-C50C-407E-A947-70E740481C1C}">
                <a14:useLocalDpi xmlns:a14="http://schemas.microsoft.com/office/drawing/2010/main" val="0"/>
              </a:ext>
            </a:extLst>
          </a:blip>
          <a:srcRect l="5882" t="20806" r="7142" b="12091"/>
          <a:stretch/>
        </p:blipFill>
        <p:spPr>
          <a:xfrm>
            <a:off x="4443162" y="2505174"/>
            <a:ext cx="3138007" cy="2334513"/>
          </a:xfrm>
          <a:prstGeom prst="rect">
            <a:avLst/>
          </a:prstGeom>
        </p:spPr>
      </p:pic>
      <p:sp>
        <p:nvSpPr>
          <p:cNvPr id="4" name="TextBox 3">
            <a:extLst>
              <a:ext uri="{FF2B5EF4-FFF2-40B4-BE49-F238E27FC236}">
                <a16:creationId xmlns:a16="http://schemas.microsoft.com/office/drawing/2014/main" id="{C1AD3008-65C6-FC2B-2D21-B9FEB5C19B4B}"/>
              </a:ext>
            </a:extLst>
          </p:cNvPr>
          <p:cNvSpPr txBox="1"/>
          <p:nvPr/>
        </p:nvSpPr>
        <p:spPr>
          <a:xfrm>
            <a:off x="9396107" y="2135842"/>
            <a:ext cx="228600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Jumper Wire</a:t>
            </a:r>
          </a:p>
        </p:txBody>
      </p:sp>
    </p:spTree>
    <p:extLst>
      <p:ext uri="{BB962C8B-B14F-4D97-AF65-F5344CB8AC3E}">
        <p14:creationId xmlns:p14="http://schemas.microsoft.com/office/powerpoint/2010/main" val="20490499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B8DD293314F749AB2225DDF586A629" ma:contentTypeVersion="17" ma:contentTypeDescription="Create a new document." ma:contentTypeScope="" ma:versionID="dad4b1849969de3232a2e79096e0a163">
  <xsd:schema xmlns:xsd="http://www.w3.org/2001/XMLSchema" xmlns:xs="http://www.w3.org/2001/XMLSchema" xmlns:p="http://schemas.microsoft.com/office/2006/metadata/properties" xmlns:ns3="e74101e6-444b-49ad-93f1-568586f5d3ef" xmlns:ns4="92f228ad-6658-46b8-9ef6-db6b5d1a0a9b" targetNamespace="http://schemas.microsoft.com/office/2006/metadata/properties" ma:root="true" ma:fieldsID="897974f24c3aacbc4b4b40427da754aa" ns3:_="" ns4:_="">
    <xsd:import namespace="e74101e6-444b-49ad-93f1-568586f5d3ef"/>
    <xsd:import namespace="92f228ad-6658-46b8-9ef6-db6b5d1a0a9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4101e6-444b-49ad-93f1-568586f5d3e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2f228ad-6658-46b8-9ef6-db6b5d1a0a9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2f228ad-6658-46b8-9ef6-db6b5d1a0a9b" xsi:nil="true"/>
  </documentManagement>
</p:properties>
</file>

<file path=customXml/itemProps1.xml><?xml version="1.0" encoding="utf-8"?>
<ds:datastoreItem xmlns:ds="http://schemas.openxmlformats.org/officeDocument/2006/customXml" ds:itemID="{E8B77C95-2553-4F0A-B5C5-BA5EFFDE6508}">
  <ds:schemaRefs>
    <ds:schemaRef ds:uri="http://schemas.microsoft.com/sharepoint/v3/contenttype/forms"/>
  </ds:schemaRefs>
</ds:datastoreItem>
</file>

<file path=customXml/itemProps2.xml><?xml version="1.0" encoding="utf-8"?>
<ds:datastoreItem xmlns:ds="http://schemas.openxmlformats.org/officeDocument/2006/customXml" ds:itemID="{3659D8A6-91BE-42C7-B95D-53D6A9AD9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4101e6-444b-49ad-93f1-568586f5d3ef"/>
    <ds:schemaRef ds:uri="92f228ad-6658-46b8-9ef6-db6b5d1a0a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434CD9-06A0-425F-8603-16470E5D9B4F}">
  <ds:schemaRefs>
    <ds:schemaRef ds:uri="http://purl.org/dc/dcmitype/"/>
    <ds:schemaRef ds:uri="http://schemas.microsoft.com/office/infopath/2007/PartnerControls"/>
    <ds:schemaRef ds:uri="e74101e6-444b-49ad-93f1-568586f5d3ef"/>
    <ds:schemaRef ds:uri="92f228ad-6658-46b8-9ef6-db6b5d1a0a9b"/>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768</TotalTime>
  <Words>1118</Words>
  <Application>Microsoft Office PowerPoint</Application>
  <PresentationFormat>Widescreen</PresentationFormat>
  <Paragraphs>114</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__Exo_2_471e35</vt:lpstr>
      <vt:lpstr>Arial</vt:lpstr>
      <vt:lpstr>Candara</vt:lpstr>
      <vt:lpstr>ff2</vt:lpstr>
      <vt:lpstr>Rockwell</vt:lpstr>
      <vt:lpstr>Rockwell Condensed</vt:lpstr>
      <vt:lpstr>Wingdings</vt:lpstr>
      <vt:lpstr>Wood Type</vt:lpstr>
      <vt:lpstr>Title: Dual-axis Solar Tracking System Using Arduino</vt:lpstr>
      <vt:lpstr>Contents</vt:lpstr>
      <vt:lpstr>Group Introduction</vt:lpstr>
      <vt:lpstr>What is a Dual-Axis Solar Tracking System?</vt:lpstr>
      <vt:lpstr>Literature Review</vt:lpstr>
      <vt:lpstr>Aims &amp; Objectives</vt:lpstr>
      <vt:lpstr>Components used</vt:lpstr>
      <vt:lpstr>Components used</vt:lpstr>
      <vt:lpstr>Components used</vt:lpstr>
      <vt:lpstr>Operation Flow</vt:lpstr>
      <vt:lpstr>Software Implementation</vt:lpstr>
      <vt:lpstr>Software Implementation</vt:lpstr>
      <vt:lpstr>Software Implementation</vt:lpstr>
      <vt:lpstr>Circuit diagram</vt:lpstr>
      <vt:lpstr>Simulation and result</vt:lpstr>
      <vt:lpstr>Challenges</vt:lpstr>
      <vt:lpstr>Future Improvement</vt:lpstr>
      <vt:lpstr>Conclusion</vt:lpstr>
      <vt:lpstr>Thank You</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TASMIM-AL TAHSIN</dc:creator>
  <cp:lastModifiedBy>MD. TASMIM-AL TAHSIN</cp:lastModifiedBy>
  <cp:revision>9</cp:revision>
  <dcterms:created xsi:type="dcterms:W3CDTF">2025-01-18T14:13:39Z</dcterms:created>
  <dcterms:modified xsi:type="dcterms:W3CDTF">2025-01-23T04:49:38Z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0x0101006AB8DD293314F749AB2225DDF586A629</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