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</p:sldIdLst>
  <p:sldSz cx="18288000" cy="10287000"/>
  <p:notesSz cx="6858000" cy="9144000"/>
  <p:embeddedFontLst>
    <p:embeddedFont>
      <p:font typeface="Oswald" charset="1" panose="00000500000000000000"/>
      <p:regular r:id="rId6"/>
    </p:embeddedFont>
    <p:embeddedFont>
      <p:font typeface="Oswald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Arimo Bold" charset="1" panose="020B0704020202020204"/>
      <p:regular r:id="rId9"/>
    </p:embeddedFont>
    <p:embeddedFont>
      <p:font typeface="Arimo Italics" charset="1" panose="020B0604020202090204"/>
      <p:regular r:id="rId10"/>
    </p:embeddedFont>
    <p:embeddedFont>
      <p:font typeface="Arimo Bold Italics" charset="1" panose="020B0704020202090204"/>
      <p:regular r:id="rId11"/>
    </p:embeddedFont>
    <p:embeddedFont>
      <p:font typeface="DM Sans" charset="1" panose="000000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 Italics" charset="1" panose="00000000000000000000"/>
      <p:regular r:id="rId14"/>
    </p:embeddedFont>
    <p:embeddedFont>
      <p:font typeface="DM Sans Bold Italic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  <p:embeddedFont>
      <p:font typeface="Open Sans Italics" charset="1" panose="020B0606030504020204"/>
      <p:regular r:id="rId18"/>
    </p:embeddedFont>
    <p:embeddedFont>
      <p:font typeface="Open Sans Bold Italics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 Light Italics" charset="1" panose="020B0306030504020204"/>
      <p:regular r:id="rId21"/>
    </p:embeddedFont>
    <p:embeddedFont>
      <p:font typeface="Open Sans Ultra-Bold" charset="1" panose="00000000000000000000"/>
      <p:regular r:id="rId22"/>
    </p:embeddedFont>
    <p:embeddedFont>
      <p:font typeface="Open Sans Ultra-Bold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slides/slide1.xml" Type="http://schemas.openxmlformats.org/officeDocument/2006/relationships/slide"/><Relationship Id="rId25" Target="slides/slide2.xml" Type="http://schemas.openxmlformats.org/officeDocument/2006/relationships/slide"/><Relationship Id="rId26" Target="slides/slide3.xml" Type="http://schemas.openxmlformats.org/officeDocument/2006/relationships/slide"/><Relationship Id="rId27" Target="slides/slide4.xml" Type="http://schemas.openxmlformats.org/officeDocument/2006/relationships/slide"/><Relationship Id="rId28" Target="slides/slide5.xml" Type="http://schemas.openxmlformats.org/officeDocument/2006/relationships/slide"/><Relationship Id="rId29" Target="slides/slide6.xml" Type="http://schemas.openxmlformats.org/officeDocument/2006/relationships/slide"/><Relationship Id="rId3" Target="viewProps.xml" Type="http://schemas.openxmlformats.org/officeDocument/2006/relationships/viewProps"/><Relationship Id="rId30" Target="slides/slide7.xml" Type="http://schemas.openxmlformats.org/officeDocument/2006/relationships/slide"/><Relationship Id="rId31" Target="slides/slide8.xml" Type="http://schemas.openxmlformats.org/officeDocument/2006/relationships/slide"/><Relationship Id="rId32" Target="slides/slide9.xml" Type="http://schemas.openxmlformats.org/officeDocument/2006/relationships/slide"/><Relationship Id="rId33" Target="slides/slide10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1070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 rot="0">
            <a:off x="8033040" y="7872350"/>
            <a:ext cx="685409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-704225" y="6928775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A27A2D"/>
              </a:solidFill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91049" y="7919975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471373" y="6054634"/>
            <a:ext cx="1748282" cy="174828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702376" y="2707242"/>
            <a:ext cx="5246391" cy="5246370"/>
            <a:chOff x="0" y="0"/>
            <a:chExt cx="6350000" cy="63499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8033040" y="2839551"/>
            <a:ext cx="7521554" cy="3752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9805"/>
              </a:lnSpc>
            </a:pPr>
            <a:r>
              <a:rPr lang="en-US" sz="9079" spc="635">
                <a:solidFill>
                  <a:srgbClr val="FFF9F3"/>
                </a:solidFill>
                <a:latin typeface="Oswald Bold"/>
              </a:rPr>
              <a:t>AUTOMATED</a:t>
            </a:r>
          </a:p>
          <a:p>
            <a:pPr>
              <a:lnSpc>
                <a:spcPts val="9805"/>
              </a:lnSpc>
            </a:pPr>
            <a:r>
              <a:rPr lang="en-US" sz="9079" spc="635">
                <a:solidFill>
                  <a:srgbClr val="FFF9F3"/>
                </a:solidFill>
                <a:latin typeface="Oswald Bold"/>
              </a:rPr>
              <a:t>SMART WASTE</a:t>
            </a:r>
          </a:p>
          <a:p>
            <a:pPr>
              <a:lnSpc>
                <a:spcPts val="9805"/>
              </a:lnSpc>
            </a:pPr>
            <a:r>
              <a:rPr lang="en-US" sz="9079" spc="635">
                <a:solidFill>
                  <a:srgbClr val="FFF9F3"/>
                </a:solidFill>
                <a:latin typeface="Oswald Bold"/>
              </a:rPr>
              <a:t>SEGREGATION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033040" y="7024149"/>
            <a:ext cx="884667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</a:rPr>
              <a:t>Project Progress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33040" y="8081424"/>
            <a:ext cx="884667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</a:rPr>
              <a:t>Group 06 | Presentation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33040" y="2022560"/>
            <a:ext cx="7837512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 spc="210">
                <a:solidFill>
                  <a:srgbClr val="FFF9F3"/>
                </a:solidFill>
                <a:latin typeface="DM Sans"/>
              </a:rPr>
              <a:t>EEE 318: Control Systems I Laboratory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64262"/>
            <a:ext cx="16820742" cy="882416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DIFFICULTIES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02957" y="3465194"/>
            <a:ext cx="15567640" cy="1825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414B3B"/>
                </a:solidFill>
                <a:latin typeface="Open Sans Bold"/>
              </a:rPr>
              <a:t>Absolute Dryness of internal structure</a:t>
            </a:r>
            <a:r>
              <a:rPr lang="en-US" sz="3499">
                <a:solidFill>
                  <a:srgbClr val="414B3B"/>
                </a:solidFill>
                <a:latin typeface="Open Sans"/>
              </a:rPr>
              <a:t>: Capacitive Soil Moisture sensor detects even the slightest moisture. Possible solution: </a:t>
            </a:r>
            <a:r>
              <a:rPr lang="en-US" sz="3499">
                <a:solidFill>
                  <a:srgbClr val="414B3B"/>
                </a:solidFill>
                <a:latin typeface="Open Sans Bold"/>
              </a:rPr>
              <a:t>Paint coating.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2957" y="5869955"/>
            <a:ext cx="15567640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414B3B"/>
                </a:solidFill>
                <a:latin typeface="Open Sans Bold"/>
              </a:rPr>
              <a:t>IR sensor</a:t>
            </a:r>
            <a:r>
              <a:rPr lang="en-US" sz="3499">
                <a:solidFill>
                  <a:srgbClr val="414B3B"/>
                </a:solidFill>
                <a:latin typeface="Open Sans"/>
              </a:rPr>
              <a:t>: Alternative process is to first cross out metal and plastic and use IR sensor to detect waste and label it organic.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2957" y="7655590"/>
            <a:ext cx="15567640" cy="1206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41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414B3B"/>
                </a:solidFill>
                <a:latin typeface="Open Sans Bold"/>
              </a:rPr>
              <a:t>Pipe Dynamics</a:t>
            </a:r>
            <a:r>
              <a:rPr lang="en-US" sz="3499">
                <a:solidFill>
                  <a:srgbClr val="414B3B"/>
                </a:solidFill>
                <a:latin typeface="Open Sans"/>
              </a:rPr>
              <a:t>: Try and test pipe dynamics to see if motion is as predicted.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64262"/>
            <a:ext cx="16820742" cy="882416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733630" y="2329118"/>
            <a:ext cx="6152692" cy="6929182"/>
          </a:xfrm>
          <a:custGeom>
            <a:avLst/>
            <a:gdLst/>
            <a:ahLst/>
            <a:cxnLst/>
            <a:rect r="r" b="b" t="t" l="l"/>
            <a:pathLst>
              <a:path h="6929182" w="6152692">
                <a:moveTo>
                  <a:pt x="0" y="0"/>
                </a:moveTo>
                <a:lnTo>
                  <a:pt x="6152693" y="0"/>
                </a:lnTo>
                <a:lnTo>
                  <a:pt x="6152693" y="6929182"/>
                </a:lnTo>
                <a:lnTo>
                  <a:pt x="0" y="6929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4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EXPECTED STRUCTURE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16066" y="1358674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>
            <a:off x="4191130" y="2988800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A27A2D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559" y="8384159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96821" y="2783269"/>
            <a:ext cx="4390342" cy="3160450"/>
          </a:xfrm>
          <a:custGeom>
            <a:avLst/>
            <a:gdLst/>
            <a:ahLst/>
            <a:cxnLst/>
            <a:rect r="r" b="b" t="t" l="l"/>
            <a:pathLst>
              <a:path h="3160450" w="4390342">
                <a:moveTo>
                  <a:pt x="0" y="0"/>
                </a:moveTo>
                <a:lnTo>
                  <a:pt x="4390342" y="0"/>
                </a:lnTo>
                <a:lnTo>
                  <a:pt x="4390342" y="3160450"/>
                </a:lnTo>
                <a:lnTo>
                  <a:pt x="0" y="3160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16066" y="5590901"/>
            <a:ext cx="3317320" cy="2563914"/>
          </a:xfrm>
          <a:custGeom>
            <a:avLst/>
            <a:gdLst/>
            <a:ahLst/>
            <a:cxnLst/>
            <a:rect r="r" b="b" t="t" l="l"/>
            <a:pathLst>
              <a:path h="2563914" w="3317320">
                <a:moveTo>
                  <a:pt x="0" y="0"/>
                </a:moveTo>
                <a:lnTo>
                  <a:pt x="3317320" y="0"/>
                </a:lnTo>
                <a:lnTo>
                  <a:pt x="3317320" y="2563915"/>
                </a:lnTo>
                <a:lnTo>
                  <a:pt x="0" y="25639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989542" y="3027249"/>
            <a:ext cx="2531834" cy="2672491"/>
          </a:xfrm>
          <a:custGeom>
            <a:avLst/>
            <a:gdLst/>
            <a:ahLst/>
            <a:cxnLst/>
            <a:rect r="r" b="b" t="t" l="l"/>
            <a:pathLst>
              <a:path h="2672491" w="2531834">
                <a:moveTo>
                  <a:pt x="0" y="0"/>
                </a:moveTo>
                <a:lnTo>
                  <a:pt x="2531834" y="0"/>
                </a:lnTo>
                <a:lnTo>
                  <a:pt x="2531834" y="2672491"/>
                </a:lnTo>
                <a:lnTo>
                  <a:pt x="0" y="2672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173551" y="5740015"/>
            <a:ext cx="1551360" cy="2473786"/>
          </a:xfrm>
          <a:custGeom>
            <a:avLst/>
            <a:gdLst/>
            <a:ahLst/>
            <a:cxnLst/>
            <a:rect r="r" b="b" t="t" l="l"/>
            <a:pathLst>
              <a:path h="2473786" w="1551360">
                <a:moveTo>
                  <a:pt x="0" y="0"/>
                </a:moveTo>
                <a:lnTo>
                  <a:pt x="1551360" y="0"/>
                </a:lnTo>
                <a:lnTo>
                  <a:pt x="1551360" y="2473786"/>
                </a:lnTo>
                <a:lnTo>
                  <a:pt x="0" y="2473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373" r="0" b="-5373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969051" y="3102060"/>
            <a:ext cx="2405936" cy="2637955"/>
          </a:xfrm>
          <a:custGeom>
            <a:avLst/>
            <a:gdLst/>
            <a:ahLst/>
            <a:cxnLst/>
            <a:rect r="r" b="b" t="t" l="l"/>
            <a:pathLst>
              <a:path h="2637955" w="2405936">
                <a:moveTo>
                  <a:pt x="0" y="0"/>
                </a:moveTo>
                <a:lnTo>
                  <a:pt x="2405936" y="0"/>
                </a:lnTo>
                <a:lnTo>
                  <a:pt x="2405936" y="2637955"/>
                </a:lnTo>
                <a:lnTo>
                  <a:pt x="0" y="2637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810701" y="6054340"/>
            <a:ext cx="2722636" cy="2062751"/>
          </a:xfrm>
          <a:custGeom>
            <a:avLst/>
            <a:gdLst/>
            <a:ahLst/>
            <a:cxnLst/>
            <a:rect r="r" b="b" t="t" l="l"/>
            <a:pathLst>
              <a:path h="2062751" w="2722636">
                <a:moveTo>
                  <a:pt x="0" y="0"/>
                </a:moveTo>
                <a:lnTo>
                  <a:pt x="2722636" y="0"/>
                </a:lnTo>
                <a:lnTo>
                  <a:pt x="2722636" y="2062751"/>
                </a:lnTo>
                <a:lnTo>
                  <a:pt x="0" y="20627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12317635" y="3890808"/>
            <a:ext cx="3086100" cy="308610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DEDEFE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3312870" y="1612730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FFF9F3"/>
                </a:solidFill>
                <a:latin typeface="Oswald Bold"/>
              </a:rPr>
              <a:t>PHYSICAL STRUCTURE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800919" y="4934379"/>
            <a:ext cx="4119533" cy="111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sz="4038" spc="282">
                <a:solidFill>
                  <a:srgbClr val="141418"/>
                </a:solidFill>
                <a:latin typeface="Oswald Bold"/>
              </a:rPr>
              <a:t>3D PRINTED PARTS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1517480"/>
            <a:ext cx="15666589" cy="7569653"/>
          </a:xfrm>
          <a:prstGeom prst="rect">
            <a:avLst/>
          </a:prstGeom>
          <a:solidFill>
            <a:srgbClr val="2B3425"/>
          </a:solidFill>
        </p:spPr>
      </p:sp>
      <p:sp>
        <p:nvSpPr>
          <p:cNvPr name="AutoShape 3" id="3"/>
          <p:cNvSpPr/>
          <p:nvPr/>
        </p:nvSpPr>
        <p:spPr>
          <a:xfrm>
            <a:off x="4191130" y="2988800"/>
            <a:ext cx="9905741" cy="0"/>
          </a:xfrm>
          <a:prstGeom prst="line">
            <a:avLst/>
          </a:prstGeom>
          <a:ln cap="flat" w="47625">
            <a:solidFill>
              <a:srgbClr val="FFF9F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323013" y="-907587"/>
            <a:ext cx="3872575" cy="387257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FF9F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43431" y="7206251"/>
            <a:ext cx="4611861" cy="461186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>
              <a:solidFill>
                <a:srgbClr val="A27A2D"/>
              </a:solidFill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6821" y="569552"/>
            <a:ext cx="1748282" cy="1748282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A27A2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4559" y="8384159"/>
            <a:ext cx="1748282" cy="1748282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870552" y="1860635"/>
            <a:ext cx="1748282" cy="1748282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813" y="0"/>
              <a:ext cx="809173" cy="812800"/>
            </a:xfrm>
            <a:custGeom>
              <a:avLst/>
              <a:gdLst/>
              <a:ahLst/>
              <a:cxnLst/>
              <a:rect r="r" b="b" t="t" l="l"/>
              <a:pathLst>
                <a:path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5D534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784452" y="4324158"/>
            <a:ext cx="3086100" cy="30861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DEDEFE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2445104" y="3241212"/>
            <a:ext cx="2289974" cy="3259310"/>
          </a:xfrm>
          <a:custGeom>
            <a:avLst/>
            <a:gdLst/>
            <a:ahLst/>
            <a:cxnLst/>
            <a:rect r="r" b="b" t="t" l="l"/>
            <a:pathLst>
              <a:path h="3259310" w="2289974">
                <a:moveTo>
                  <a:pt x="0" y="0"/>
                </a:moveTo>
                <a:lnTo>
                  <a:pt x="2289974" y="0"/>
                </a:lnTo>
                <a:lnTo>
                  <a:pt x="2289974" y="3259311"/>
                </a:lnTo>
                <a:lnTo>
                  <a:pt x="0" y="3259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444693" y="3524027"/>
            <a:ext cx="2300333" cy="2693681"/>
          </a:xfrm>
          <a:custGeom>
            <a:avLst/>
            <a:gdLst/>
            <a:ahLst/>
            <a:cxnLst/>
            <a:rect r="r" b="b" t="t" l="l"/>
            <a:pathLst>
              <a:path h="2693681" w="2300333">
                <a:moveTo>
                  <a:pt x="0" y="0"/>
                </a:moveTo>
                <a:lnTo>
                  <a:pt x="2300333" y="0"/>
                </a:lnTo>
                <a:lnTo>
                  <a:pt x="2300333" y="2693681"/>
                </a:lnTo>
                <a:lnTo>
                  <a:pt x="0" y="26936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745026" y="4151852"/>
            <a:ext cx="5113695" cy="1469805"/>
          </a:xfrm>
          <a:custGeom>
            <a:avLst/>
            <a:gdLst/>
            <a:ahLst/>
            <a:cxnLst/>
            <a:rect r="r" b="b" t="t" l="l"/>
            <a:pathLst>
              <a:path h="1469805" w="5113695">
                <a:moveTo>
                  <a:pt x="0" y="0"/>
                </a:moveTo>
                <a:lnTo>
                  <a:pt x="5113695" y="0"/>
                </a:lnTo>
                <a:lnTo>
                  <a:pt x="5113695" y="1469805"/>
                </a:lnTo>
                <a:lnTo>
                  <a:pt x="0" y="14698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590091" y="6729123"/>
            <a:ext cx="3004769" cy="1972336"/>
          </a:xfrm>
          <a:custGeom>
            <a:avLst/>
            <a:gdLst/>
            <a:ahLst/>
            <a:cxnLst/>
            <a:rect r="r" b="b" t="t" l="l"/>
            <a:pathLst>
              <a:path h="1972336" w="3004769">
                <a:moveTo>
                  <a:pt x="0" y="0"/>
                </a:moveTo>
                <a:lnTo>
                  <a:pt x="3004769" y="0"/>
                </a:lnTo>
                <a:lnTo>
                  <a:pt x="3004769" y="1972336"/>
                </a:lnTo>
                <a:lnTo>
                  <a:pt x="0" y="19723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030071" y="6119058"/>
            <a:ext cx="2786130" cy="2582401"/>
          </a:xfrm>
          <a:custGeom>
            <a:avLst/>
            <a:gdLst/>
            <a:ahLst/>
            <a:cxnLst/>
            <a:rect r="r" b="b" t="t" l="l"/>
            <a:pathLst>
              <a:path h="2582401" w="2786130">
                <a:moveTo>
                  <a:pt x="0" y="0"/>
                </a:moveTo>
                <a:lnTo>
                  <a:pt x="2786130" y="0"/>
                </a:lnTo>
                <a:lnTo>
                  <a:pt x="2786130" y="2582401"/>
                </a:lnTo>
                <a:lnTo>
                  <a:pt x="0" y="25824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3312870" y="1612730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FFF9F3"/>
                </a:solidFill>
                <a:latin typeface="Oswald Bold"/>
              </a:rPr>
              <a:t>PHYSICAL STRUCTURE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67735" y="5349932"/>
            <a:ext cx="4119533" cy="111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62"/>
              </a:lnSpc>
            </a:pPr>
            <a:r>
              <a:rPr lang="en-US" sz="4038" spc="282">
                <a:solidFill>
                  <a:srgbClr val="141418"/>
                </a:solidFill>
                <a:latin typeface="Oswald Bold"/>
              </a:rPr>
              <a:t>LASER CUT PARTS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64262"/>
            <a:ext cx="16820742" cy="882416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MOTOR CALCULATION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319661" y="2422132"/>
            <a:ext cx="5317842" cy="4928988"/>
          </a:xfrm>
          <a:custGeom>
            <a:avLst/>
            <a:gdLst/>
            <a:ahLst/>
            <a:cxnLst/>
            <a:rect r="r" b="b" t="t" l="l"/>
            <a:pathLst>
              <a:path h="4928988" w="5317842">
                <a:moveTo>
                  <a:pt x="0" y="0"/>
                </a:moveTo>
                <a:lnTo>
                  <a:pt x="5317842" y="0"/>
                </a:lnTo>
                <a:lnTo>
                  <a:pt x="5317842" y="4928988"/>
                </a:lnTo>
                <a:lnTo>
                  <a:pt x="0" y="49289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08890" y="3455599"/>
            <a:ext cx="569692" cy="38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  <a:spcBef>
                <a:spcPct val="0"/>
              </a:spcBef>
            </a:pPr>
            <a:r>
              <a:rPr lang="en-US" sz="2342">
                <a:solidFill>
                  <a:srgbClr val="414B3B"/>
                </a:solidFill>
                <a:latin typeface="Open Sans Bold"/>
              </a:rPr>
              <a:t>W1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78582" y="4853418"/>
            <a:ext cx="569692" cy="38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0"/>
              </a:lnSpc>
              <a:spcBef>
                <a:spcPct val="0"/>
              </a:spcBef>
            </a:pPr>
            <a:r>
              <a:rPr lang="en-US" sz="2342">
                <a:solidFill>
                  <a:srgbClr val="414B3B"/>
                </a:solidFill>
                <a:latin typeface="Open Sans Bold"/>
              </a:rPr>
              <a:t>W2</a:t>
            </a:r>
          </a:p>
        </p:txBody>
      </p:sp>
      <p:sp>
        <p:nvSpPr>
          <p:cNvPr name="TextBox 8" id="8"/>
          <p:cNvSpPr txBox="true"/>
          <p:nvPr/>
        </p:nvSpPr>
        <p:spPr>
          <a:xfrm rot="-712237">
            <a:off x="1045875" y="4311951"/>
            <a:ext cx="157251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414B3B"/>
                </a:solidFill>
                <a:latin typeface="Open Sans Bold"/>
              </a:rPr>
              <a:t>75 mm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69196" y="2677159"/>
            <a:ext cx="16820742" cy="6581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Light"/>
              </a:rPr>
              <a:t>Wood Density, 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d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 0.600 gm/cc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Light"/>
              </a:rPr>
              <a:t>Volume (CAD design), 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V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 206.4 cc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Light"/>
              </a:rPr>
              <a:t>Total weight= 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d*V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/1000= 0.12348 kg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Bold"/>
              </a:rPr>
              <a:t>W1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W2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=(0.12348*9.8)/2= 0.61 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Light"/>
              </a:rPr>
              <a:t>Let us take a maximum waste mass, 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MWM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=0.72 Kg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Light"/>
              </a:rPr>
              <a:t>Torque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 F*L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MWM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*9.8*150 +0.61*75-0.61*cos(60)*75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Bold"/>
              </a:rPr>
              <a:t>F*L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=104.95 N-mm=1.72875 kg-cm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Light"/>
              </a:rPr>
              <a:t>Yield Strength, 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T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=250 MPa=250 N/sq. mm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"/>
              </a:rPr>
              <a:t>T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 </a:t>
            </a:r>
            <a:r>
              <a:rPr lang="en-US" sz="3399">
                <a:solidFill>
                  <a:srgbClr val="414B3B"/>
                </a:solidFill>
                <a:latin typeface="Open Sans"/>
              </a:rPr>
              <a:t>(F/A)/(d/L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)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(F*l)/(A*l)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(F*l)/V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=(104.95)/</a:t>
            </a:r>
            <a:r>
              <a:rPr lang="en-US" sz="3399">
                <a:solidFill>
                  <a:srgbClr val="414B3B"/>
                </a:solidFill>
                <a:latin typeface="Open Sans Bold"/>
              </a:rPr>
              <a:t>V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14B3B"/>
                </a:solidFill>
                <a:latin typeface="Open Sans Bold"/>
              </a:rPr>
              <a:t>V= (1/16) * pi * d^3</a:t>
            </a:r>
            <a:r>
              <a:rPr lang="en-US" sz="3399">
                <a:solidFill>
                  <a:srgbClr val="414B3B"/>
                </a:solidFill>
                <a:latin typeface="Open Sans Light"/>
              </a:rPr>
              <a:t> 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414B3B"/>
                </a:solidFill>
                <a:latin typeface="Open Sans Bold"/>
              </a:rPr>
              <a:t>d=</a:t>
            </a:r>
            <a:r>
              <a:rPr lang="en-US" sz="3399">
                <a:solidFill>
                  <a:srgbClr val="414B3B"/>
                </a:solidFill>
                <a:latin typeface="Open Sans"/>
              </a:rPr>
              <a:t> 4mm</a:t>
            </a:r>
          </a:p>
        </p:txBody>
      </p:sp>
      <p:sp>
        <p:nvSpPr>
          <p:cNvPr name="AutoShape 10" id="10"/>
          <p:cNvSpPr/>
          <p:nvPr/>
        </p:nvSpPr>
        <p:spPr>
          <a:xfrm>
            <a:off x="2338187" y="3322760"/>
            <a:ext cx="458498" cy="1914385"/>
          </a:xfrm>
          <a:prstGeom prst="line">
            <a:avLst/>
          </a:prstGeom>
          <a:ln cap="flat" w="38100">
            <a:solidFill>
              <a:srgbClr val="414B3B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64262"/>
            <a:ext cx="16820742" cy="882416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853001" y="3783664"/>
            <a:ext cx="3941702" cy="5225876"/>
          </a:xfrm>
          <a:custGeom>
            <a:avLst/>
            <a:gdLst/>
            <a:ahLst/>
            <a:cxnLst/>
            <a:rect r="r" b="b" t="t" l="l"/>
            <a:pathLst>
              <a:path h="5225876" w="3941702">
                <a:moveTo>
                  <a:pt x="0" y="0"/>
                </a:moveTo>
                <a:lnTo>
                  <a:pt x="3941702" y="0"/>
                </a:lnTo>
                <a:lnTo>
                  <a:pt x="3941702" y="5225876"/>
                </a:lnTo>
                <a:lnTo>
                  <a:pt x="0" y="5225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MOTOR CALCULATION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3586519" y="3335353"/>
            <a:ext cx="16820742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414B3B"/>
                </a:solidFill>
                <a:latin typeface="Open Sans Light"/>
              </a:rPr>
              <a:t>Specifications of MG 996R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37114" y="4669489"/>
            <a:ext cx="12828302" cy="167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414B3B"/>
                </a:solidFill>
                <a:latin typeface="Open Sans Bold"/>
              </a:rPr>
              <a:t>MWM= </a:t>
            </a:r>
            <a:r>
              <a:rPr lang="en-US" sz="3499">
                <a:solidFill>
                  <a:srgbClr val="414B3B"/>
                </a:solidFill>
                <a:latin typeface="Open Sans"/>
              </a:rPr>
              <a:t>0.72 Kg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414B3B"/>
                </a:solidFill>
                <a:latin typeface="Open Sans"/>
              </a:rPr>
              <a:t>Using simple approximations, torque T= 0.72*7.5*sin(120)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414B3B"/>
                </a:solidFill>
                <a:latin typeface="Open Sans"/>
              </a:rPr>
              <a:t>T= 4.8 kg-cm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358436" y="564262"/>
            <a:ext cx="17491006" cy="943614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744302" y="3974462"/>
            <a:ext cx="3945492" cy="3369083"/>
            <a:chOff x="0" y="0"/>
            <a:chExt cx="1039142" cy="8873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9142" cy="887331"/>
            </a:xfrm>
            <a:custGeom>
              <a:avLst/>
              <a:gdLst/>
              <a:ahLst/>
              <a:cxnLst/>
              <a:rect r="r" b="b" t="t" l="l"/>
              <a:pathLst>
                <a:path h="887331" w="1039142">
                  <a:moveTo>
                    <a:pt x="100073" y="0"/>
                  </a:moveTo>
                  <a:lnTo>
                    <a:pt x="939069" y="0"/>
                  </a:lnTo>
                  <a:cubicBezTo>
                    <a:pt x="994338" y="0"/>
                    <a:pt x="1039142" y="44804"/>
                    <a:pt x="1039142" y="100073"/>
                  </a:cubicBezTo>
                  <a:lnTo>
                    <a:pt x="1039142" y="787257"/>
                  </a:lnTo>
                  <a:cubicBezTo>
                    <a:pt x="1039142" y="842526"/>
                    <a:pt x="994338" y="887331"/>
                    <a:pt x="939069" y="887331"/>
                  </a:cubicBezTo>
                  <a:lnTo>
                    <a:pt x="100073" y="887331"/>
                  </a:lnTo>
                  <a:cubicBezTo>
                    <a:pt x="44804" y="887331"/>
                    <a:pt x="0" y="842526"/>
                    <a:pt x="0" y="787257"/>
                  </a:cubicBezTo>
                  <a:lnTo>
                    <a:pt x="0" y="100073"/>
                  </a:lnTo>
                  <a:cubicBezTo>
                    <a:pt x="0" y="44804"/>
                    <a:pt x="44804" y="0"/>
                    <a:pt x="100073" y="0"/>
                  </a:cubicBez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33101" y="3393845"/>
            <a:ext cx="4183004" cy="4183004"/>
          </a:xfrm>
          <a:custGeom>
            <a:avLst/>
            <a:gdLst/>
            <a:ahLst/>
            <a:cxnLst/>
            <a:rect r="r" b="b" t="t" l="l"/>
            <a:pathLst>
              <a:path h="4183004" w="4183004">
                <a:moveTo>
                  <a:pt x="0" y="0"/>
                </a:moveTo>
                <a:lnTo>
                  <a:pt x="4183004" y="0"/>
                </a:lnTo>
                <a:lnTo>
                  <a:pt x="4183004" y="4183004"/>
                </a:lnTo>
                <a:lnTo>
                  <a:pt x="0" y="4183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591780" y="4130524"/>
            <a:ext cx="4222634" cy="3056958"/>
            <a:chOff x="0" y="0"/>
            <a:chExt cx="1112134" cy="8051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12134" cy="805125"/>
            </a:xfrm>
            <a:custGeom>
              <a:avLst/>
              <a:gdLst/>
              <a:ahLst/>
              <a:cxnLst/>
              <a:rect r="r" b="b" t="t" l="l"/>
              <a:pathLst>
                <a:path h="805125" w="1112134">
                  <a:moveTo>
                    <a:pt x="93505" y="0"/>
                  </a:moveTo>
                  <a:lnTo>
                    <a:pt x="1018629" y="0"/>
                  </a:lnTo>
                  <a:cubicBezTo>
                    <a:pt x="1043428" y="0"/>
                    <a:pt x="1067211" y="9851"/>
                    <a:pt x="1084747" y="27387"/>
                  </a:cubicBezTo>
                  <a:cubicBezTo>
                    <a:pt x="1102283" y="44923"/>
                    <a:pt x="1112134" y="68706"/>
                    <a:pt x="1112134" y="93505"/>
                  </a:cubicBezTo>
                  <a:lnTo>
                    <a:pt x="1112134" y="711620"/>
                  </a:lnTo>
                  <a:cubicBezTo>
                    <a:pt x="1112134" y="736419"/>
                    <a:pt x="1102283" y="760202"/>
                    <a:pt x="1084747" y="777738"/>
                  </a:cubicBezTo>
                  <a:cubicBezTo>
                    <a:pt x="1067211" y="795273"/>
                    <a:pt x="1043428" y="805125"/>
                    <a:pt x="1018629" y="805125"/>
                  </a:cubicBezTo>
                  <a:lnTo>
                    <a:pt x="93505" y="805125"/>
                  </a:lnTo>
                  <a:cubicBezTo>
                    <a:pt x="68706" y="805125"/>
                    <a:pt x="44923" y="795273"/>
                    <a:pt x="27387" y="777738"/>
                  </a:cubicBezTo>
                  <a:cubicBezTo>
                    <a:pt x="9851" y="760202"/>
                    <a:pt x="0" y="736419"/>
                    <a:pt x="0" y="711620"/>
                  </a:cubicBezTo>
                  <a:lnTo>
                    <a:pt x="0" y="93505"/>
                  </a:lnTo>
                  <a:cubicBezTo>
                    <a:pt x="0" y="68706"/>
                    <a:pt x="9851" y="44923"/>
                    <a:pt x="27387" y="27387"/>
                  </a:cubicBezTo>
                  <a:cubicBezTo>
                    <a:pt x="44923" y="9851"/>
                    <a:pt x="68706" y="0"/>
                    <a:pt x="93505" y="0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01967" y="3319317"/>
            <a:ext cx="5257000" cy="4400089"/>
          </a:xfrm>
          <a:custGeom>
            <a:avLst/>
            <a:gdLst/>
            <a:ahLst/>
            <a:cxnLst/>
            <a:rect r="r" b="b" t="t" l="l"/>
            <a:pathLst>
              <a:path h="4400089" w="5257000">
                <a:moveTo>
                  <a:pt x="0" y="0"/>
                </a:moveTo>
                <a:lnTo>
                  <a:pt x="5257000" y="0"/>
                </a:lnTo>
                <a:lnTo>
                  <a:pt x="5257000" y="4400089"/>
                </a:lnTo>
                <a:lnTo>
                  <a:pt x="0" y="4400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243678" y="2527720"/>
            <a:ext cx="4164350" cy="6262567"/>
            <a:chOff x="0" y="0"/>
            <a:chExt cx="1096784" cy="1649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96784" cy="1649400"/>
            </a:xfrm>
            <a:custGeom>
              <a:avLst/>
              <a:gdLst/>
              <a:ahLst/>
              <a:cxnLst/>
              <a:rect r="r" b="b" t="t" l="l"/>
              <a:pathLst>
                <a:path h="1649400" w="1096784">
                  <a:moveTo>
                    <a:pt x="94814" y="0"/>
                  </a:moveTo>
                  <a:lnTo>
                    <a:pt x="1001970" y="0"/>
                  </a:lnTo>
                  <a:cubicBezTo>
                    <a:pt x="1027116" y="0"/>
                    <a:pt x="1051232" y="9989"/>
                    <a:pt x="1069013" y="27770"/>
                  </a:cubicBezTo>
                  <a:cubicBezTo>
                    <a:pt x="1086794" y="45551"/>
                    <a:pt x="1096784" y="69668"/>
                    <a:pt x="1096784" y="94814"/>
                  </a:cubicBezTo>
                  <a:lnTo>
                    <a:pt x="1096784" y="1554587"/>
                  </a:lnTo>
                  <a:cubicBezTo>
                    <a:pt x="1096784" y="1579733"/>
                    <a:pt x="1086794" y="1603849"/>
                    <a:pt x="1069013" y="1621630"/>
                  </a:cubicBezTo>
                  <a:cubicBezTo>
                    <a:pt x="1051232" y="1639411"/>
                    <a:pt x="1027116" y="1649400"/>
                    <a:pt x="1001970" y="1649400"/>
                  </a:cubicBezTo>
                  <a:lnTo>
                    <a:pt x="94814" y="1649400"/>
                  </a:lnTo>
                  <a:cubicBezTo>
                    <a:pt x="42450" y="1649400"/>
                    <a:pt x="0" y="1606951"/>
                    <a:pt x="0" y="1554587"/>
                  </a:cubicBezTo>
                  <a:lnTo>
                    <a:pt x="0" y="94814"/>
                  </a:lnTo>
                  <a:cubicBezTo>
                    <a:pt x="0" y="42450"/>
                    <a:pt x="42450" y="0"/>
                    <a:pt x="94814" y="0"/>
                  </a:cubicBezTo>
                  <a:close/>
                </a:path>
              </a:pathLst>
            </a:custGeom>
            <a:solidFill>
              <a:srgbClr val="FA434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382346" y="2527720"/>
            <a:ext cx="3490558" cy="3490558"/>
          </a:xfrm>
          <a:custGeom>
            <a:avLst/>
            <a:gdLst/>
            <a:ahLst/>
            <a:cxnLst/>
            <a:rect r="r" b="b" t="t" l="l"/>
            <a:pathLst>
              <a:path h="3490558" w="3490558">
                <a:moveTo>
                  <a:pt x="0" y="0"/>
                </a:moveTo>
                <a:lnTo>
                  <a:pt x="3490558" y="0"/>
                </a:lnTo>
                <a:lnTo>
                  <a:pt x="3490558" y="3490558"/>
                </a:lnTo>
                <a:lnTo>
                  <a:pt x="0" y="3490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263942" y="5659003"/>
            <a:ext cx="2091502" cy="2091502"/>
          </a:xfrm>
          <a:custGeom>
            <a:avLst/>
            <a:gdLst/>
            <a:ahLst/>
            <a:cxnLst/>
            <a:rect r="r" b="b" t="t" l="l"/>
            <a:pathLst>
              <a:path h="2091502" w="2091502">
                <a:moveTo>
                  <a:pt x="0" y="0"/>
                </a:moveTo>
                <a:lnTo>
                  <a:pt x="2091502" y="0"/>
                </a:lnTo>
                <a:lnTo>
                  <a:pt x="2091502" y="2091502"/>
                </a:lnTo>
                <a:lnTo>
                  <a:pt x="0" y="2091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DETECTION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33101" y="6737346"/>
            <a:ext cx="37678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Bold"/>
              </a:rPr>
              <a:t>Inductive Proximity Sensor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91780" y="6737346"/>
            <a:ext cx="37678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Bold"/>
              </a:rPr>
              <a:t>Capacitive touch Sensor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243678" y="5105400"/>
            <a:ext cx="376789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Bold"/>
              </a:rPr>
              <a:t>IR sensor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006811" y="8130999"/>
            <a:ext cx="460576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Open Sans Bold"/>
              </a:rPr>
              <a:t>Capacitive Soil Moisture Sensor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21150" y="8817927"/>
            <a:ext cx="1991797" cy="79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Open Sans Bold"/>
              </a:rPr>
              <a:t>METAL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14972" y="8817927"/>
            <a:ext cx="2376249" cy="79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Open Sans Bold"/>
              </a:rPr>
              <a:t>PLASTIC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063917" y="8817927"/>
            <a:ext cx="2776299" cy="795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Open Sans Bold"/>
              </a:rPr>
              <a:t>ORGANIC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3629" y="731416"/>
            <a:ext cx="16820742" cy="882416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LOGIC DEVELOPMENT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000719" y="3341542"/>
          <a:ext cx="9109979" cy="4644966"/>
        </p:xfrm>
        <a:graphic>
          <a:graphicData uri="http://schemas.openxmlformats.org/drawingml/2006/table">
            <a:tbl>
              <a:tblPr/>
              <a:tblGrid>
                <a:gridCol w="2277495"/>
                <a:gridCol w="2277495"/>
                <a:gridCol w="2277495"/>
                <a:gridCol w="2277495"/>
              </a:tblGrid>
              <a:tr h="1062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Inductive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Capacitive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Soil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Metal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Plastic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Yes/no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Organic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8CA8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3629" y="731416"/>
            <a:ext cx="16820742" cy="8824167"/>
          </a:xfrm>
          <a:prstGeom prst="rect">
            <a:avLst/>
          </a:prstGeom>
          <a:solidFill>
            <a:srgbClr val="FFF9F3"/>
          </a:solidFill>
        </p:spPr>
      </p:sp>
      <p:sp>
        <p:nvSpPr>
          <p:cNvPr name="AutoShape 3" id="3"/>
          <p:cNvSpPr/>
          <p:nvPr/>
        </p:nvSpPr>
        <p:spPr>
          <a:xfrm>
            <a:off x="4204957" y="2422132"/>
            <a:ext cx="9905741" cy="0"/>
          </a:xfrm>
          <a:prstGeom prst="line">
            <a:avLst/>
          </a:prstGeom>
          <a:ln cap="flat" w="47625">
            <a:solidFill>
              <a:srgbClr val="414B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3326698" y="1276274"/>
            <a:ext cx="11662259" cy="1122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8000" spc="560">
                <a:solidFill>
                  <a:srgbClr val="414B3B"/>
                </a:solidFill>
                <a:latin typeface="Oswald Bold"/>
              </a:rPr>
              <a:t>LOGIC DEVELOPMENT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000719" y="3341542"/>
          <a:ext cx="9109979" cy="4644966"/>
        </p:xfrm>
        <a:graphic>
          <a:graphicData uri="http://schemas.openxmlformats.org/drawingml/2006/table">
            <a:tbl>
              <a:tblPr/>
              <a:tblGrid>
                <a:gridCol w="2277495"/>
                <a:gridCol w="2277495"/>
                <a:gridCol w="2277495"/>
                <a:gridCol w="2277495"/>
              </a:tblGrid>
              <a:tr h="1062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Case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Inductive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Capacitive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Bold"/>
                        </a:rPr>
                        <a:t>IR sensor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Metal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85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Plastic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"/>
                        </a:rPr>
                        <a:t>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2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Organic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Open Sans Light"/>
                        </a:rPr>
                        <a:t>Yes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DAFpqWv48S8</dc:identifier>
  <dcterms:modified xsi:type="dcterms:W3CDTF">2011-08-01T06:04:30Z</dcterms:modified>
  <cp:revision>1</cp:revision>
  <dc:title>Project Progress G06</dc:title>
</cp:coreProperties>
</file>