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63" r:id="rId3"/>
    <p:sldId id="276" r:id="rId4"/>
    <p:sldId id="286" r:id="rId5"/>
    <p:sldId id="288" r:id="rId6"/>
    <p:sldId id="274" r:id="rId7"/>
    <p:sldId id="277" r:id="rId8"/>
    <p:sldId id="278" r:id="rId9"/>
    <p:sldId id="280" r:id="rId10"/>
    <p:sldId id="321" r:id="rId11"/>
    <p:sldId id="281" r:id="rId12"/>
    <p:sldId id="289" r:id="rId13"/>
    <p:sldId id="287" r:id="rId14"/>
    <p:sldId id="282" r:id="rId15"/>
    <p:sldId id="283" r:id="rId16"/>
    <p:sldId id="284" r:id="rId17"/>
    <p:sldId id="285" r:id="rId18"/>
    <p:sldId id="290" r:id="rId19"/>
    <p:sldId id="291" r:id="rId20"/>
    <p:sldId id="292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17" r:id="rId31"/>
    <p:sldId id="270" r:id="rId32"/>
    <p:sldId id="302" r:id="rId33"/>
    <p:sldId id="303" r:id="rId34"/>
    <p:sldId id="304" r:id="rId35"/>
    <p:sldId id="272" r:id="rId36"/>
    <p:sldId id="305" r:id="rId37"/>
    <p:sldId id="307" r:id="rId38"/>
    <p:sldId id="318" r:id="rId39"/>
    <p:sldId id="306" r:id="rId40"/>
    <p:sldId id="308" r:id="rId41"/>
    <p:sldId id="310" r:id="rId42"/>
    <p:sldId id="311" r:id="rId43"/>
    <p:sldId id="309" r:id="rId44"/>
    <p:sldId id="312" r:id="rId45"/>
    <p:sldId id="313" r:id="rId46"/>
    <p:sldId id="319" r:id="rId47"/>
    <p:sldId id="314" r:id="rId48"/>
    <p:sldId id="315" r:id="rId49"/>
    <p:sldId id="322" r:id="rId50"/>
    <p:sldId id="323" r:id="rId51"/>
    <p:sldId id="324" r:id="rId52"/>
    <p:sldId id="326" r:id="rId53"/>
    <p:sldId id="327" r:id="rId54"/>
    <p:sldId id="320" r:id="rId55"/>
    <p:sldId id="32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sib ur Rashid Ifti" initials="HI" lastIdx="1" clrIdx="0">
    <p:extLst>
      <p:ext uri="{19B8F6BF-5375-455C-9EA6-DF929625EA0E}">
        <p15:presenceInfo xmlns:p15="http://schemas.microsoft.com/office/powerpoint/2012/main" userId="88d2958692fe042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79FA0C-90CC-C043-3A72-E23008C75968}" v="69" dt="2024-10-30T09:53:05.039"/>
    <p1510:client id="{0C230F72-3E5D-F0DE-8CAF-A2DC86F06736}" v="118" dt="2024-10-30T10:00:18.975"/>
    <p1510:client id="{14ABE0AC-0F76-7579-47BD-15E87E79C3D2}" v="139" dt="2024-10-29T06:55:33.366"/>
    <p1510:client id="{211168F4-0CEB-F636-37A3-25709EB115F4}" v="390" dt="2024-10-29T01:54:21.872"/>
    <p1510:client id="{7CC95FF0-A708-D7EE-0DDA-434AA18D413C}" v="693" dt="2024-10-30T10:09:04.6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76CED6-73A5-4F23-8FA5-AE0D9829E62C}" type="datetimeFigureOut">
              <a:rPr lang="en-GB" smtClean="0"/>
              <a:t>11/12/2024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9FEEBC-07AF-47F9-AA8E-AA36F88FDE3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510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25a7be859_0_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125a7be859_0_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323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6" name="Google Shape;96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726116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0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2.png"/><Relationship Id="rId4" Type="http://schemas.openxmlformats.org/officeDocument/2006/relationships/image" Target="../media/image31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6.jpg"/><Relationship Id="rId4" Type="http://schemas.openxmlformats.org/officeDocument/2006/relationships/image" Target="../media/image3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7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jpg"/><Relationship Id="rId4" Type="http://schemas.openxmlformats.org/officeDocument/2006/relationships/image" Target="../media/image4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6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7.jp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3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6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7.jpe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240" y="2277030"/>
            <a:ext cx="9144000" cy="1960880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4800" b="1" dirty="0"/>
              <a:t>EEE-414</a:t>
            </a:r>
            <a:br>
              <a:rPr lang="en-US" sz="4800" b="1" dirty="0"/>
            </a:br>
            <a:r>
              <a:rPr lang="en-US" sz="4800" b="1" dirty="0"/>
              <a:t>Electrical Services Design</a:t>
            </a:r>
            <a:br>
              <a:rPr lang="en-US" b="1" dirty="0"/>
            </a:br>
            <a:br>
              <a:rPr lang="en-US" sz="5400" b="1" dirty="0"/>
            </a:br>
            <a:endParaRPr lang="en-US" sz="4400" b="1" dirty="0"/>
          </a:p>
        </p:txBody>
      </p:sp>
      <p:pic>
        <p:nvPicPr>
          <p:cNvPr id="5" name="Picture 4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8A7865B8-7256-62EE-D83A-245BB5BDA5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9037BED3-3DBE-B5E8-AD79-D84C0DE4B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pic>
        <p:nvPicPr>
          <p:cNvPr id="9" name="Picture 8" descr="A red and blue rectangle&#10;&#10;Description automatically generated">
            <a:extLst>
              <a:ext uri="{FF2B5EF4-FFF2-40B4-BE49-F238E27FC236}">
                <a16:creationId xmlns:a16="http://schemas.microsoft.com/office/drawing/2014/main" id="{FD834840-3F52-624B-9DB1-095818DD3D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2087" y="6298008"/>
            <a:ext cx="12192000" cy="5599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A93A612-08FA-F531-FBA4-D491F22A1ACB}"/>
              </a:ext>
            </a:extLst>
          </p:cNvPr>
          <p:cNvSpPr txBox="1"/>
          <p:nvPr/>
        </p:nvSpPr>
        <p:spPr>
          <a:xfrm>
            <a:off x="1635760" y="2745390"/>
            <a:ext cx="815094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	       Final Project Presentation 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Group-04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Group Members:</a:t>
            </a:r>
          </a:p>
          <a:p>
            <a:r>
              <a:rPr lang="en-US" sz="2000" b="1" dirty="0"/>
              <a:t>1. Md. </a:t>
            </a:r>
            <a:r>
              <a:rPr lang="en-US" sz="2000" b="1" dirty="0" err="1"/>
              <a:t>Fahadul</a:t>
            </a:r>
            <a:r>
              <a:rPr lang="en-US" sz="2000" b="1" dirty="0"/>
              <a:t> Islam- 1906054</a:t>
            </a:r>
          </a:p>
          <a:p>
            <a:r>
              <a:rPr lang="en-US" sz="2000" b="1" dirty="0"/>
              <a:t>2. Tasmin Khan- 1906055</a:t>
            </a:r>
          </a:p>
          <a:p>
            <a:r>
              <a:rPr lang="en-US" sz="2000" b="1" dirty="0"/>
              <a:t>3. </a:t>
            </a:r>
            <a:r>
              <a:rPr lang="en-US" sz="2000" b="1" dirty="0" err="1"/>
              <a:t>Bokhtiar</a:t>
            </a:r>
            <a:r>
              <a:rPr lang="en-US" sz="2000" b="1" dirty="0"/>
              <a:t> </a:t>
            </a:r>
            <a:r>
              <a:rPr lang="en-US" sz="2000" b="1" dirty="0" err="1"/>
              <a:t>Foysol</a:t>
            </a:r>
            <a:r>
              <a:rPr lang="en-US" sz="2000" b="1" dirty="0"/>
              <a:t> Himon- 1906056</a:t>
            </a:r>
          </a:p>
          <a:p>
            <a:r>
              <a:rPr lang="en-US" sz="2000" b="1" dirty="0"/>
              <a:t>4. </a:t>
            </a:r>
            <a:r>
              <a:rPr lang="en-US" sz="2000" b="1" dirty="0" err="1"/>
              <a:t>Tawsif</a:t>
            </a:r>
            <a:r>
              <a:rPr lang="en-US" sz="2000" b="1" dirty="0"/>
              <a:t> </a:t>
            </a:r>
            <a:r>
              <a:rPr lang="en-US" sz="2000" b="1" dirty="0" err="1"/>
              <a:t>Arefin</a:t>
            </a:r>
            <a:r>
              <a:rPr lang="en-US" sz="2000" b="1" dirty="0"/>
              <a:t>- 1906057</a:t>
            </a:r>
          </a:p>
          <a:p>
            <a:r>
              <a:rPr lang="en-US" sz="2000" b="1" dirty="0"/>
              <a:t>5.  Mohammad Ismail Chowdhury- 1906058</a:t>
            </a:r>
          </a:p>
          <a:p>
            <a:r>
              <a:rPr lang="en-US" sz="2000" b="1" dirty="0"/>
              <a:t>6. Md. Hasib Ur Rashid- 1906059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0636A-1F48-898C-C335-73D441B6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D222A2F-2A69-E3F8-994A-B0B479D22AC0}"/>
              </a:ext>
            </a:extLst>
          </p:cNvPr>
          <p:cNvSpPr txBox="1"/>
          <p:nvPr/>
        </p:nvSpPr>
        <p:spPr>
          <a:xfrm>
            <a:off x="195943" y="83921"/>
            <a:ext cx="62048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Substation Design: 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FED0AF-5F99-DBC5-3D9D-211A5C4E92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583984"/>
              </p:ext>
            </p:extLst>
          </p:nvPr>
        </p:nvGraphicFramePr>
        <p:xfrm>
          <a:off x="6951409" y="486696"/>
          <a:ext cx="4906296" cy="40479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5432">
                  <a:extLst>
                    <a:ext uri="{9D8B030D-6E8A-4147-A177-3AD203B41FA5}">
                      <a16:colId xmlns:a16="http://schemas.microsoft.com/office/drawing/2014/main" val="814677298"/>
                    </a:ext>
                  </a:extLst>
                </a:gridCol>
                <a:gridCol w="1635432">
                  <a:extLst>
                    <a:ext uri="{9D8B030D-6E8A-4147-A177-3AD203B41FA5}">
                      <a16:colId xmlns:a16="http://schemas.microsoft.com/office/drawing/2014/main" val="1692426310"/>
                    </a:ext>
                  </a:extLst>
                </a:gridCol>
                <a:gridCol w="1635432">
                  <a:extLst>
                    <a:ext uri="{9D8B030D-6E8A-4147-A177-3AD203B41FA5}">
                      <a16:colId xmlns:a16="http://schemas.microsoft.com/office/drawing/2014/main" val="3879280087"/>
                    </a:ext>
                  </a:extLst>
                </a:gridCol>
              </a:tblGrid>
              <a:tr h="999982">
                <a:tc>
                  <a:txBody>
                    <a:bodyPr/>
                    <a:lstStyle/>
                    <a:p>
                      <a:r>
                        <a:rPr lang="en-US" sz="1400" dirty="0"/>
                        <a:t>Capacity of Transformer (kVA)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Transformer Area (sq. m)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Total Substation Area (with HT, LT Panels &amp; Transformer Room but Without Generators) (sq. m.)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054372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1x150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7308327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1x250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638736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2x250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709452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1x400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48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26680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2x400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6999803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3x400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135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71960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2x630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207618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3x630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190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38493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2x1000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180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889250"/>
                  </a:ext>
                </a:extLst>
              </a:tr>
              <a:tr h="251642">
                <a:tc>
                  <a:txBody>
                    <a:bodyPr/>
                    <a:lstStyle/>
                    <a:p>
                      <a:r>
                        <a:rPr lang="en-US" sz="1400" dirty="0"/>
                        <a:t>3x1000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220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939850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A07A07-5D8A-C122-8960-BD13EEA99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16320"/>
              </p:ext>
            </p:extLst>
          </p:nvPr>
        </p:nvGraphicFramePr>
        <p:xfrm>
          <a:off x="6951409" y="4719484"/>
          <a:ext cx="4791412" cy="2016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5706">
                  <a:extLst>
                    <a:ext uri="{9D8B030D-6E8A-4147-A177-3AD203B41FA5}">
                      <a16:colId xmlns:a16="http://schemas.microsoft.com/office/drawing/2014/main" val="1632348885"/>
                    </a:ext>
                  </a:extLst>
                </a:gridCol>
                <a:gridCol w="2395706">
                  <a:extLst>
                    <a:ext uri="{9D8B030D-6E8A-4147-A177-3AD203B41FA5}">
                      <a16:colId xmlns:a16="http://schemas.microsoft.com/office/drawing/2014/main" val="1581937369"/>
                    </a:ext>
                  </a:extLst>
                </a:gridCol>
              </a:tblGrid>
              <a:tr h="370405">
                <a:tc>
                  <a:txBody>
                    <a:bodyPr/>
                    <a:lstStyle/>
                    <a:p>
                      <a:r>
                        <a:rPr lang="en-US" sz="1200" dirty="0"/>
                        <a:t>Capacity of Generator (kW)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 of Generator Room (sq. m.)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668927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r>
                        <a:rPr lang="en-US" sz="1200" dirty="0"/>
                        <a:t>1x25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20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9869677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r>
                        <a:rPr lang="en-US" sz="1200" dirty="0"/>
                        <a:t>1x48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24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1551170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r>
                        <a:rPr lang="en-US" sz="1200" dirty="0"/>
                        <a:t>1x100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30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1987710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r>
                        <a:rPr lang="en-US" sz="1200" dirty="0"/>
                        <a:t>1x150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36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298826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r>
                        <a:rPr lang="en-US" sz="1200" dirty="0"/>
                        <a:t>1x300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48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6590547"/>
                  </a:ext>
                </a:extLst>
              </a:tr>
              <a:tr h="249621">
                <a:tc>
                  <a:txBody>
                    <a:bodyPr/>
                    <a:lstStyle/>
                    <a:p>
                      <a:r>
                        <a:rPr lang="en-US" sz="1200" dirty="0"/>
                        <a:t>1x500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56</a:t>
                      </a:r>
                      <a:endParaRPr lang="en-GB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6523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CC5DB15-5815-4228-AA0B-FC72132691EA}"/>
              </a:ext>
            </a:extLst>
          </p:cNvPr>
          <p:cNvSpPr txBox="1"/>
          <p:nvPr/>
        </p:nvSpPr>
        <p:spPr>
          <a:xfrm>
            <a:off x="195943" y="1229032"/>
            <a:ext cx="64794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Transformer used- 11/0.415 kV, 315 kVA, </a:t>
            </a:r>
            <a:r>
              <a:rPr lang="en-US" sz="2000" b="1" dirty="0"/>
              <a:t>DYN11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Transformer area= 13 sq. m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Substation Area (With HT Panel, LT Panel, Transformer Room and HT Metering Room)= 46.44 sq. m.  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Generator Requirement= 13 kW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Generator Room Area= </a:t>
            </a:r>
            <a:r>
              <a:rPr lang="en-GB" sz="2000" b="1" dirty="0"/>
              <a:t>21.73 sq. m. </a:t>
            </a:r>
          </a:p>
        </p:txBody>
      </p:sp>
    </p:spTree>
    <p:extLst>
      <p:ext uri="{BB962C8B-B14F-4D97-AF65-F5344CB8AC3E}">
        <p14:creationId xmlns:p14="http://schemas.microsoft.com/office/powerpoint/2010/main" val="3844785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57AE-1CA6-A883-6978-6BF9216E9B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A1FB216-C2AC-071F-B1E3-7DBF9E275E4E}"/>
              </a:ext>
            </a:extLst>
          </p:cNvPr>
          <p:cNvSpPr txBox="1"/>
          <p:nvPr/>
        </p:nvSpPr>
        <p:spPr>
          <a:xfrm>
            <a:off x="195943" y="83921"/>
            <a:ext cx="62048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Basement Plan: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(With Fittings and Fixtures)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3704ED-A213-14DC-A96A-F06D058AE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544" y="0"/>
            <a:ext cx="5041556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7E40EB5-EA3E-FD07-9084-FA6B71E8DF60}"/>
              </a:ext>
            </a:extLst>
          </p:cNvPr>
          <p:cNvSpPr txBox="1"/>
          <p:nvPr/>
        </p:nvSpPr>
        <p:spPr>
          <a:xfrm>
            <a:off x="363894" y="1362269"/>
            <a:ext cx="48985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Basement has adequate space for parking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has adequate ceiling lights at appropriate spaces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06504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BECD5-7BB2-5A9C-7405-0638B4662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5C9E-C6A5-3685-5880-5BD772986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284DA297-488C-F960-985D-ACE746FFE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F7CE4ECD-FB17-F065-14FE-92880AFE50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A70B501-32D8-9844-2C36-8AC3375D11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7386EB2-B6CE-D8FA-B550-E7A4C35F3171}"/>
              </a:ext>
            </a:extLst>
          </p:cNvPr>
          <p:cNvSpPr txBox="1"/>
          <p:nvPr/>
        </p:nvSpPr>
        <p:spPr>
          <a:xfrm>
            <a:off x="4514461" y="3135415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Conduit Layout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9640202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 txBox="1">
            <a:spLocks noGrp="1"/>
          </p:cNvSpPr>
          <p:nvPr>
            <p:ph type="title"/>
          </p:nvPr>
        </p:nvSpPr>
        <p:spPr>
          <a:xfrm>
            <a:off x="193900" y="150033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" b="1" dirty="0">
                <a:latin typeface="+mn-lt"/>
              </a:rPr>
              <a:t>Conduit Schedule</a:t>
            </a:r>
            <a:endParaRPr b="1" dirty="0">
              <a:latin typeface="+mn-lt"/>
            </a:endParaRPr>
          </a:p>
        </p:txBody>
      </p:sp>
      <p:sp>
        <p:nvSpPr>
          <p:cNvPr id="301" name="Google Shape;301;p4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fld id="{00000000-1234-1234-1234-123412341234}" type="slidenum">
              <a:rPr lang="en"/>
              <a:pPr/>
              <a:t>13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1B0029-0CB7-C0A2-A4F9-001D9E7315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975193"/>
              </p:ext>
            </p:extLst>
          </p:nvPr>
        </p:nvGraphicFramePr>
        <p:xfrm>
          <a:off x="1525198" y="814735"/>
          <a:ext cx="8698204" cy="59276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3668">
                  <a:extLst>
                    <a:ext uri="{9D8B030D-6E8A-4147-A177-3AD203B41FA5}">
                      <a16:colId xmlns:a16="http://schemas.microsoft.com/office/drawing/2014/main" val="3503525415"/>
                    </a:ext>
                  </a:extLst>
                </a:gridCol>
                <a:gridCol w="4245135">
                  <a:extLst>
                    <a:ext uri="{9D8B030D-6E8A-4147-A177-3AD203B41FA5}">
                      <a16:colId xmlns:a16="http://schemas.microsoft.com/office/drawing/2014/main" val="33290578"/>
                    </a:ext>
                  </a:extLst>
                </a:gridCol>
                <a:gridCol w="2899401">
                  <a:extLst>
                    <a:ext uri="{9D8B030D-6E8A-4147-A177-3AD203B41FA5}">
                      <a16:colId xmlns:a16="http://schemas.microsoft.com/office/drawing/2014/main" val="1447870118"/>
                    </a:ext>
                  </a:extLst>
                </a:gridCol>
              </a:tblGrid>
              <a:tr h="45597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Containing Power Cable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 Rating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516919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2*1.5 rm BYM + 1.5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3831792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4*1.5 rm BYM + 2*1.5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1045039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6*1.5 rm BYM + 3*1.5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332471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8*1.5 rm BYM + 4*1.5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5110743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10*1.5 rm BYM + 5*1.5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584075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2*2.5 rm BYM + 2.5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3463898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4*2.5 rm BYM + 2*2.5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9889203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2*4 rm BYM + 4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7284056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4*4 rm BYM + 2*4 rm BYA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802206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2*6 rm BYM + 6 rm BYA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286318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2*10 rm BYM + 10 rm BYA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98917"/>
                  </a:ext>
                </a:extLst>
              </a:tr>
              <a:tr h="455976">
                <a:tc>
                  <a:txBody>
                    <a:bodyPr/>
                    <a:lstStyle/>
                    <a:p>
                      <a:r>
                        <a:rPr lang="en-US" dirty="0"/>
                        <a:t>C12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2*25 rm BYM + 16 rm BYA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259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8310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0B54CD-2D75-1CBF-A3EF-537AFC2DA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AF6C37-AF23-90E2-7A19-06501F4FBCD9}"/>
              </a:ext>
            </a:extLst>
          </p:cNvPr>
          <p:cNvSpPr txBox="1"/>
          <p:nvPr/>
        </p:nvSpPr>
        <p:spPr>
          <a:xfrm>
            <a:off x="195943" y="83921"/>
            <a:ext cx="62048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Conduit Layout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(Single Unit):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FD3F72-2967-DD75-3F84-A5BCF0F02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8926" y="0"/>
            <a:ext cx="81571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2911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40099-05AA-E034-971B-35ADD8BB7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E0C48B-EC33-D882-5913-40AEAC465D2D}"/>
              </a:ext>
            </a:extLst>
          </p:cNvPr>
          <p:cNvSpPr txBox="1"/>
          <p:nvPr/>
        </p:nvSpPr>
        <p:spPr>
          <a:xfrm>
            <a:off x="195943" y="83921"/>
            <a:ext cx="62048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Conduit Layout  (Typical Floor):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BC2633-5209-861D-1935-576A752EC50E}"/>
              </a:ext>
            </a:extLst>
          </p:cNvPr>
          <p:cNvSpPr txBox="1"/>
          <p:nvPr/>
        </p:nvSpPr>
        <p:spPr>
          <a:xfrm>
            <a:off x="195942" y="750856"/>
            <a:ext cx="420890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Separate SB and SDB for lights in the lobby and staircase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Conduit from SDB of each unit and from SDB of lobby carried to MDB through electrical service shaft*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775F49-BE11-BE49-6452-DE700C77EA6E}"/>
              </a:ext>
            </a:extLst>
          </p:cNvPr>
          <p:cNvSpPr txBox="1"/>
          <p:nvPr/>
        </p:nvSpPr>
        <p:spPr>
          <a:xfrm>
            <a:off x="291526" y="6253316"/>
            <a:ext cx="50277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*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200 mm x 400 mm for every 1500 sq. m. floor area as per BNBC 2020</a:t>
            </a:r>
          </a:p>
          <a:p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2756DC-402F-DC53-B7CC-9D94581E1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802" y="0"/>
            <a:ext cx="509047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593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5A181-F964-BCFA-B382-9C1C9523E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25FB3-CEF2-94B0-FB54-5E6ABC5D665D}"/>
              </a:ext>
            </a:extLst>
          </p:cNvPr>
          <p:cNvSpPr txBox="1"/>
          <p:nvPr/>
        </p:nvSpPr>
        <p:spPr>
          <a:xfrm>
            <a:off x="195943" y="83921"/>
            <a:ext cx="6204857" cy="8340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Conduit Layout  (Ground Floor):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Proper fittings and fixtures at the rooms in substation as per BNBC 2020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Generator and HT metering rooms have proper ventilation with windows and exhaust fans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fan has been included in transformer room for proper ventilation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Generator room has proper clearance on all sides (&gt; 1.0 m) 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Similar clearance for transformer room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</a:p>
          <a:p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D5F8C7-9CE1-CCF9-475C-96E2476EBD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0755" y="0"/>
            <a:ext cx="44207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78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7C2BF-2ECD-07D0-C41A-12595CA4C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C04990-FAAC-B848-3F96-00C40AD1E165}"/>
              </a:ext>
            </a:extLst>
          </p:cNvPr>
          <p:cNvSpPr txBox="1"/>
          <p:nvPr/>
        </p:nvSpPr>
        <p:spPr>
          <a:xfrm>
            <a:off x="195943" y="83921"/>
            <a:ext cx="6204857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Conduit Layout  (Basement):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C31F68-0299-1871-5C6D-5105FFA07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0"/>
            <a:ext cx="50091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1718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E3CAF-0BC2-7344-CA67-0ABE50F68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63505-BBBC-74F0-C4E1-592E4FF14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FD2691FE-B449-61D7-1A2E-ACFA2473B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1B1A8029-64BD-66D0-B096-4F6DC481B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C37E2A7-FD66-CE5A-4B47-9CA2D32CC4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088E81F-4F02-DD83-2C76-DB6DE39F485D}"/>
              </a:ext>
            </a:extLst>
          </p:cNvPr>
          <p:cNvSpPr txBox="1"/>
          <p:nvPr/>
        </p:nvSpPr>
        <p:spPr>
          <a:xfrm>
            <a:off x="3161522" y="3124081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Emergency Conduit Layout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562843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F877A-92EA-32B8-0ECC-469073663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CF679F-1ABD-4DCD-36A4-2ED36188A16E}"/>
              </a:ext>
            </a:extLst>
          </p:cNvPr>
          <p:cNvSpPr txBox="1"/>
          <p:nvPr/>
        </p:nvSpPr>
        <p:spPr>
          <a:xfrm>
            <a:off x="195943" y="9276"/>
            <a:ext cx="82389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Emergency Conduit Layout  (Single Unit):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45B76-7098-0011-5379-7B2FCE9BB958}"/>
              </a:ext>
            </a:extLst>
          </p:cNvPr>
          <p:cNvSpPr txBox="1"/>
          <p:nvPr/>
        </p:nvSpPr>
        <p:spPr>
          <a:xfrm>
            <a:off x="363894" y="858416"/>
            <a:ext cx="386287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fittings connected to emergency line has been named with a suffix ‘E’ for quick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fans connected with emergency line has been indicated by a symbol separate from fans connected with normal supply from grid.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6DD66-ECB9-AAF3-30B2-0F2BC0E5F6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38"/>
          <a:stretch/>
        </p:blipFill>
        <p:spPr>
          <a:xfrm>
            <a:off x="4819780" y="747252"/>
            <a:ext cx="7176277" cy="597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3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B2D309-C560-C0E1-6272-5F521364B3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83136D8F-504A-9F6F-335B-CFBE67922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5EA0DCB1-1796-3001-5F84-C52D5E5DB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F3AE5AD-BFF1-CD0C-0AB7-6D5EB493D4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A8B8B2F-EC41-82F8-BFB5-4F8A7FA6121A}"/>
              </a:ext>
            </a:extLst>
          </p:cNvPr>
          <p:cNvSpPr txBox="1"/>
          <p:nvPr/>
        </p:nvSpPr>
        <p:spPr>
          <a:xfrm>
            <a:off x="207607" y="1582340"/>
            <a:ext cx="6781022" cy="4293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Building Overview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Symbols &amp; Legends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Floor Plans (with Fittings and Fixtures)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Floor Plan : Single Unit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Floor Plan : Typical Floor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Floor Plan : Ground Floor (with Substation Layout)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Floor Plan: Basement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Conduit Layout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Conduit Layout: Single Unit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Conduit Layout : Typical Floor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Conduit Layout : Ground Floor</a:t>
            </a:r>
          </a:p>
          <a:p>
            <a:pPr marL="914400" lvl="1" indent="-311150"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Conduit Layout : Basement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rabi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Emergency Conduit Layout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Emergency Conduit Layout: Single Unit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Emergency Conduit Layout : Typical Floor</a:t>
            </a:r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Emergency Conduit Layout : Ground Floor</a:t>
            </a:r>
          </a:p>
          <a:p>
            <a:pPr marL="914400" lvl="1" indent="-311150">
              <a:buSzPts val="1300"/>
              <a:buFont typeface="Lato"/>
              <a:buAutoNum type="alphaLcPeriod"/>
            </a:pPr>
            <a:r>
              <a:rPr lang="en-US" sz="1300" dirty="0">
                <a:latin typeface="Lato"/>
                <a:ea typeface="Lato"/>
                <a:cs typeface="Lato"/>
                <a:sym typeface="Lato"/>
              </a:rPr>
              <a:t>Emergency Conduit Layout : Basement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5.    Power Socket Conduit Layout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a.  Single Unit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          b. Ground Floor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   6.    Lightning Protection System Layout</a:t>
            </a:r>
            <a:endParaRPr lang="en-US" sz="1300" dirty="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2B6D78-4001-3BB6-6B3E-CF4CB0781E94}"/>
              </a:ext>
            </a:extLst>
          </p:cNvPr>
          <p:cNvSpPr txBox="1"/>
          <p:nvPr/>
        </p:nvSpPr>
        <p:spPr>
          <a:xfrm>
            <a:off x="5203372" y="1415921"/>
            <a:ext cx="6781021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7. Earthing System Diagram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8 . </a:t>
            </a:r>
            <a:r>
              <a:rPr lang="en-US" sz="1400" dirty="0" err="1">
                <a:latin typeface="Lato"/>
                <a:ea typeface="Lato"/>
                <a:cs typeface="Lato"/>
                <a:sym typeface="Lato"/>
              </a:rPr>
              <a:t>SwitchBoard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 Connection Diagram(with Calculation)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Ground Floor 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Basement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Typical Floor 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Rooftop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8. Emergency </a:t>
            </a:r>
            <a:r>
              <a:rPr lang="en-US" sz="1400" dirty="0" err="1">
                <a:latin typeface="Lato"/>
                <a:ea typeface="Lato"/>
                <a:cs typeface="Lato"/>
                <a:sym typeface="Lato"/>
              </a:rPr>
              <a:t>SwitchBoard</a:t>
            </a: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 Connection Diagram(with Calculation)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Ground Floor 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Basement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Typical Floor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8. Sub Distribution Board Diagram(with Calculation)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Ground Floor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Garage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Typical Floor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9. Emergency Sub Distribution Board Diagram(with calculation)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Ground Floor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Garage</a:t>
            </a:r>
          </a:p>
          <a:p>
            <a:pPr marL="914400" lvl="0" indent="-311150" algn="l" rtl="0">
              <a:spcBef>
                <a:spcPts val="0"/>
              </a:spcBef>
              <a:spcAft>
                <a:spcPts val="0"/>
              </a:spcAft>
              <a:buSzPts val="1300"/>
              <a:buFont typeface="Lato"/>
              <a:buAutoNum type="alphaLcPeriod"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Typical Floor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10. Load Calculation Sample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latin typeface="Lato"/>
                <a:ea typeface="Lato"/>
                <a:cs typeface="Lato"/>
                <a:sym typeface="Lato"/>
              </a:rPr>
              <a:t>11. Reference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734090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E37430-B4D2-5CF7-FFBC-EDA61CAC5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699E1EF-46A7-52DC-C7E2-B7540B96F205}"/>
              </a:ext>
            </a:extLst>
          </p:cNvPr>
          <p:cNvSpPr txBox="1"/>
          <p:nvPr/>
        </p:nvSpPr>
        <p:spPr>
          <a:xfrm>
            <a:off x="195943" y="9276"/>
            <a:ext cx="82389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Emergency Conduit Layout 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(Typical Floor):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7596F7-EBE5-6B69-DEF7-1E24048922BF}"/>
              </a:ext>
            </a:extLst>
          </p:cNvPr>
          <p:cNvSpPr txBox="1"/>
          <p:nvPr/>
        </p:nvSpPr>
        <p:spPr>
          <a:xfrm>
            <a:off x="401216" y="1371600"/>
            <a:ext cx="398417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of the lights in the lobby and both of the lights in the staircase have been connected to the emergency 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Conduit from ESDB of each unit and ESDB of lobby goes to EMDB through electrical service shaft</a:t>
            </a:r>
            <a:endParaRPr lang="en-GB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3BE25D-A75C-7C23-910B-B3351328D1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379" y="27039"/>
            <a:ext cx="51169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621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86E8F-0D45-99F7-005C-5D5377634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5C51DD-4C48-6BB4-A056-9D73E7B98E76}"/>
              </a:ext>
            </a:extLst>
          </p:cNvPr>
          <p:cNvSpPr txBox="1"/>
          <p:nvPr/>
        </p:nvSpPr>
        <p:spPr>
          <a:xfrm>
            <a:off x="195943" y="9276"/>
            <a:ext cx="82389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Emergency Conduit Layout 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(Ground Floor):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8D91D0-3E86-7E7E-B53C-09148FCB5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880" y="-9276"/>
            <a:ext cx="50455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546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F82E0-3CC6-AB3C-BF86-98A41AF064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41A31D-D579-9BA5-A3E8-02C7009907E4}"/>
              </a:ext>
            </a:extLst>
          </p:cNvPr>
          <p:cNvSpPr txBox="1"/>
          <p:nvPr/>
        </p:nvSpPr>
        <p:spPr>
          <a:xfrm>
            <a:off x="195943" y="9276"/>
            <a:ext cx="82389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Emergency Conduit Layout 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(Basement):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996C9-62E6-85AA-3B53-65407F522E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882" y="0"/>
            <a:ext cx="5035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3292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6FD10-04AE-1614-C49A-E852E48CE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18F4A-F979-71A7-FD52-540FC59E5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5EC923EB-3DB5-657A-7207-168737369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EF2FA23C-A279-3B3A-E952-41AC8EAA9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B76BC3B1-F20B-9748-4D0C-7F9B11F8CA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794958-45DC-3B38-4952-C0738409D6A1}"/>
              </a:ext>
            </a:extLst>
          </p:cNvPr>
          <p:cNvSpPr txBox="1"/>
          <p:nvPr/>
        </p:nvSpPr>
        <p:spPr>
          <a:xfrm>
            <a:off x="2241222" y="3135415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Conduit Layout for Power Sockets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157069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549823-37B0-F184-E863-E99E66139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0ADFEB0-73B3-8038-C55F-DA92B610D8FB}"/>
              </a:ext>
            </a:extLst>
          </p:cNvPr>
          <p:cNvSpPr txBox="1"/>
          <p:nvPr/>
        </p:nvSpPr>
        <p:spPr>
          <a:xfrm>
            <a:off x="195943" y="9276"/>
            <a:ext cx="82389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Power Socket Conduit Layout  (Single Unit):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BEF422-E288-E89C-F25F-D6BBEB8AB96C}"/>
              </a:ext>
            </a:extLst>
          </p:cNvPr>
          <p:cNvSpPr txBox="1"/>
          <p:nvPr/>
        </p:nvSpPr>
        <p:spPr>
          <a:xfrm>
            <a:off x="391886" y="914400"/>
            <a:ext cx="3312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C10 and C11 conduits (as mentioned in the conduit list) has been used for P and Q sockets since they have higher current ratings. 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466962-9D4F-724D-D0C5-31BC9DB13F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194" y="600554"/>
            <a:ext cx="7289990" cy="611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8547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A3D757-324F-C0DE-89B1-7E9758061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497E7D-96C3-8679-613E-CD90ECC37FB7}"/>
              </a:ext>
            </a:extLst>
          </p:cNvPr>
          <p:cNvSpPr txBox="1"/>
          <p:nvPr/>
        </p:nvSpPr>
        <p:spPr>
          <a:xfrm>
            <a:off x="195943" y="9276"/>
            <a:ext cx="823893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Power Socket Conduit Layout  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(Ground Floor):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1B563B-6F93-A003-A751-E4601A2B8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603" y="-9276"/>
            <a:ext cx="50725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81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6EF00-8F67-7145-3502-9025F7F5A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DB6A5-2166-4CA2-CC8E-3A8960B88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22F6F4F3-A8DB-3F8D-357B-06A21DE79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50C3EEAB-C2B3-1E13-2A99-8AA734BF6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BDE880F-7198-7767-E8A4-FEB81C6EE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583FF11-9C8D-841B-2D94-02F4FADCA1B0}"/>
              </a:ext>
            </a:extLst>
          </p:cNvPr>
          <p:cNvSpPr txBox="1"/>
          <p:nvPr/>
        </p:nvSpPr>
        <p:spPr>
          <a:xfrm>
            <a:off x="2241222" y="3135415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Lightning Protection System Layout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53293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5E379-AFDC-81D6-8B56-8EE6C3818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AB9165-2A4E-1950-7C8A-797DF74D0F58}"/>
              </a:ext>
            </a:extLst>
          </p:cNvPr>
          <p:cNvSpPr txBox="1"/>
          <p:nvPr/>
        </p:nvSpPr>
        <p:spPr>
          <a:xfrm>
            <a:off x="195943" y="9276"/>
            <a:ext cx="82389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Lightning Protection System: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18CD01-B1E0-A0DA-A8BE-16D652CC4AF2}"/>
              </a:ext>
            </a:extLst>
          </p:cNvPr>
          <p:cNvSpPr txBox="1"/>
          <p:nvPr/>
        </p:nvSpPr>
        <p:spPr>
          <a:xfrm>
            <a:off x="354562" y="808758"/>
            <a:ext cx="4138780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distance has been fixed and the height of the conductors have been determined using the rolling sphere method.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R for rolling sphere method has been considered as 45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Number of down conductors have been calculated by taking the entire area in sq. m and putting 1 down conductor for the first 80 sq. m and 1 down conductor for every 100 sq. m after the first conductor.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Total number of down conductors= 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The lightning rods have been expanded in the figure for visual identification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7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700" dirty="0"/>
              <a:t>Separate SB and SDB for fittings in </a:t>
            </a:r>
            <a:r>
              <a:rPr lang="en-GB" sz="1700" dirty="0"/>
              <a:t>the lobby for the roof</a:t>
            </a:r>
            <a:endParaRPr lang="en-US" sz="17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63E9AA-5251-8C88-C37A-F2E248C98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284" y="161954"/>
            <a:ext cx="5524118" cy="65340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5695FD-4C19-5A2B-EB5A-12E1FA428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807" y="712985"/>
            <a:ext cx="2081095" cy="1207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503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419BF-9B36-CE5F-54FC-3AA0988DF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4B641-F75B-2F23-1C9A-BF100B050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CDAA99E1-ADF1-B356-A12C-F30F7E2E6E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59FA3C52-2723-3C37-BE18-A273F07CA5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572E313-04DC-25DA-3E64-8FFE9B695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469304-2184-00E9-27BD-6B9DD80303F6}"/>
              </a:ext>
            </a:extLst>
          </p:cNvPr>
          <p:cNvSpPr txBox="1"/>
          <p:nvPr/>
        </p:nvSpPr>
        <p:spPr>
          <a:xfrm>
            <a:off x="3575500" y="3124081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Earthing System Diagram: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03869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45A16-913A-3429-BA18-79B5433926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F8E7D30-3C6E-A266-E24A-E354BD4B733B}"/>
              </a:ext>
            </a:extLst>
          </p:cNvPr>
          <p:cNvSpPr txBox="1"/>
          <p:nvPr/>
        </p:nvSpPr>
        <p:spPr>
          <a:xfrm>
            <a:off x="195943" y="9276"/>
            <a:ext cx="823893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Earthing System: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00AAC6-1BC8-D069-744B-B5A09269E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1878" y="9276"/>
            <a:ext cx="6830122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DD9C80-4FA5-A325-5CA6-E802FECF2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662" y="606584"/>
            <a:ext cx="3331624" cy="342417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23B3910-D722-31FC-79FA-8B3F88BEBE27}"/>
              </a:ext>
            </a:extLst>
          </p:cNvPr>
          <p:cNvSpPr txBox="1"/>
          <p:nvPr/>
        </p:nvSpPr>
        <p:spPr>
          <a:xfrm>
            <a:off x="359316" y="4451082"/>
            <a:ext cx="451509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earthing pit has been used with each down conductor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Multiple earth electrodes may have to be installed for earth resistance &lt; 1 Ohm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2 earthing pits have been placed at HT and LT sides of transformer for safety 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83C41B-2E9C-5F10-41A8-55527F6854A1}"/>
              </a:ext>
            </a:extLst>
          </p:cNvPr>
          <p:cNvSpPr txBox="1"/>
          <p:nvPr/>
        </p:nvSpPr>
        <p:spPr>
          <a:xfrm>
            <a:off x="195943" y="3779253"/>
            <a:ext cx="29248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Minimum Cu rod diameter= 12.5 mm</a:t>
            </a:r>
          </a:p>
          <a:p>
            <a:r>
              <a:rPr lang="en-US" sz="1200" b="1" dirty="0"/>
              <a:t>Minimum length= 3.33 m</a:t>
            </a:r>
            <a:endParaRPr lang="en-GB" sz="1200" b="1" dirty="0"/>
          </a:p>
        </p:txBody>
      </p:sp>
    </p:spTree>
    <p:extLst>
      <p:ext uri="{BB962C8B-B14F-4D97-AF65-F5344CB8AC3E}">
        <p14:creationId xmlns:p14="http://schemas.microsoft.com/office/powerpoint/2010/main" val="52687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194AB-83F1-AEB7-15CB-EC0F1BFE3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089BB0-8593-A2CF-E03D-24FE1453A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62BF4511-B77D-F381-AABF-75F73990F8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97332309-DEBD-E1AA-642A-688CD1C82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7C8B67A-80D7-1F55-5022-66508C1D08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980CE8-F5A4-CB43-22F7-262BBAED3A69}"/>
              </a:ext>
            </a:extLst>
          </p:cNvPr>
          <p:cNvSpPr txBox="1"/>
          <p:nvPr/>
        </p:nvSpPr>
        <p:spPr>
          <a:xfrm>
            <a:off x="158620" y="1586203"/>
            <a:ext cx="1132736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Building Overview: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are designing a 9-storeyed building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4 units each floor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3 different types of floor design: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Typical floor consisting of 4 identical units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Ground floor containing car parking, guard room, guard and caretaker residence and a substation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Basement containing car parking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floor contains two lifts (one main, one emergency) and two flights of stairs (one main, one emergency exit)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Lightning protection system is added to prevent damage from lightning strikes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Proper earthing system is installed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721061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DD951-53FF-F2A7-DFDA-4F623264E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B783-B25A-6B95-DA03-4D0C1398A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CDF37BAE-8AE9-EE6E-AD10-B9FF9F5F6F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1F4F2331-614B-59EB-0F8C-EB7884E196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B3D3F625-D22C-2FD5-C9D7-4244FB604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81AEDE6-7AE3-67E3-6BB1-08665B8CEFA0}"/>
              </a:ext>
            </a:extLst>
          </p:cNvPr>
          <p:cNvSpPr txBox="1"/>
          <p:nvPr/>
        </p:nvSpPr>
        <p:spPr>
          <a:xfrm>
            <a:off x="3575500" y="3124081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Switchboard Diagrams: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8908028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F2CCA-A3C9-9825-0BD4-7C124626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75BDA0A5-952C-2CF9-3687-6B22F72FAB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F5E576E9-3599-871C-97DB-02CB350B91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13ABDA-D325-54AA-C027-2475551BB3BB}"/>
              </a:ext>
            </a:extLst>
          </p:cNvPr>
          <p:cNvSpPr txBox="1"/>
          <p:nvPr/>
        </p:nvSpPr>
        <p:spPr>
          <a:xfrm>
            <a:off x="403123" y="1539745"/>
            <a:ext cx="1311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Switch Board(Each Unit):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2D0B99-8E50-C5CB-0564-59E7838D76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2980482"/>
            <a:ext cx="11979798" cy="3054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00308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F1017-2584-C94A-99A9-5A3A19360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3E714F2F-1929-AA87-FCBD-6AB8279EDA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F04AA0D3-D053-8643-CCC3-AFF3C9227F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A30B10-485D-9EBC-92DE-465730709AB5}"/>
              </a:ext>
            </a:extLst>
          </p:cNvPr>
          <p:cNvSpPr txBox="1"/>
          <p:nvPr/>
        </p:nvSpPr>
        <p:spPr>
          <a:xfrm>
            <a:off x="403123" y="1539745"/>
            <a:ext cx="1311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Switch Board(Ground Floor):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46228F-ABD2-D58A-159B-0937DC9C7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31" y="2840157"/>
            <a:ext cx="12010621" cy="3074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4904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F7D11-1987-3D05-49D4-2025817FC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01AA6DB5-6D2E-59B2-8256-A514741A7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8A09A73-259B-0612-1877-F81ECF6E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649784-126C-5968-57C1-F3A00BD66555}"/>
              </a:ext>
            </a:extLst>
          </p:cNvPr>
          <p:cNvSpPr txBox="1"/>
          <p:nvPr/>
        </p:nvSpPr>
        <p:spPr>
          <a:xfrm>
            <a:off x="319557" y="1434381"/>
            <a:ext cx="1311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Switch Board(Basement):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04184AB-2D7F-B5D4-A17F-E20CFC16B6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33" y="2142267"/>
            <a:ext cx="11897714" cy="4588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7015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1ADD2-186E-DC15-21EF-0877ADCBF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F7AFFC38-027D-7523-EF04-39B799C4F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64D92B08-B2A3-B40F-7D75-D4A70DD8E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B5C866-91B0-85FB-F5A9-F22C1CD99560}"/>
              </a:ext>
            </a:extLst>
          </p:cNvPr>
          <p:cNvSpPr txBox="1"/>
          <p:nvPr/>
        </p:nvSpPr>
        <p:spPr>
          <a:xfrm>
            <a:off x="221063" y="1412294"/>
            <a:ext cx="103130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Switch Board(Lobby and Roof):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F3B384-9FE5-F59E-DE7B-C1A682714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723" y="2552896"/>
            <a:ext cx="5331722" cy="401604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17EF6A8-CE00-2B2A-90DE-A885E01699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085" y="2315242"/>
            <a:ext cx="5524531" cy="4253696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9DEB12-3235-6EE8-7142-BC34F061F96E}"/>
              </a:ext>
            </a:extLst>
          </p:cNvPr>
          <p:cNvCxnSpPr>
            <a:cxnSpLocks/>
          </p:cNvCxnSpPr>
          <p:nvPr/>
        </p:nvCxnSpPr>
        <p:spPr>
          <a:xfrm>
            <a:off x="5822066" y="2315242"/>
            <a:ext cx="0" cy="454275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44735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716C6-649D-89FF-CC76-F6A716ED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4C5712F3-8D5E-B0D6-3B6D-75F96FFBD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D36EF73-7493-910A-C92F-85336E23A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F75F92-1B8D-2E17-B30A-453DC1651A99}"/>
              </a:ext>
            </a:extLst>
          </p:cNvPr>
          <p:cNvSpPr txBox="1"/>
          <p:nvPr/>
        </p:nvSpPr>
        <p:spPr>
          <a:xfrm>
            <a:off x="403123" y="1539745"/>
            <a:ext cx="1311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Emergency Switch Board(Each Unit):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857A5-F6E9-B6DB-8857-8869AB9D77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551" y="2371424"/>
            <a:ext cx="9687284" cy="447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973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845DF-5CE9-D58C-FA69-E59A21299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8C01ECC5-1005-FD90-22DB-1C9250D41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43C1403-AD1F-35B8-CC80-6E3CDC45B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F9B22A-467D-5E5C-9C25-7BBEC451F90E}"/>
              </a:ext>
            </a:extLst>
          </p:cNvPr>
          <p:cNvSpPr txBox="1"/>
          <p:nvPr/>
        </p:nvSpPr>
        <p:spPr>
          <a:xfrm>
            <a:off x="403123" y="1539745"/>
            <a:ext cx="1311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Emergency Switch Board(Ground):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B06E3C-CA38-96C8-5179-29AE74D8BA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85" y="2309508"/>
            <a:ext cx="10904463" cy="454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0981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CED5B-5296-9FA1-6334-989E776F0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C33FE087-3631-D789-0370-2B91E67AC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9F8FC485-80D0-F4A7-2E62-788E6482F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09582D-65DD-A8B8-C769-2A7C2E4D28CC}"/>
              </a:ext>
            </a:extLst>
          </p:cNvPr>
          <p:cNvSpPr txBox="1"/>
          <p:nvPr/>
        </p:nvSpPr>
        <p:spPr>
          <a:xfrm>
            <a:off x="22086" y="1472134"/>
            <a:ext cx="131162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Emergency Switch Board(Basement and Lobby):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A75212-1523-9BA7-A39B-AFFC4A57030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6" y="2496559"/>
            <a:ext cx="7180796" cy="41936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C13A36-0DBE-C5EA-B164-618C30D164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9221" y="2872330"/>
            <a:ext cx="4682779" cy="3817836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013A19-B703-6750-A752-806A26475325}"/>
              </a:ext>
            </a:extLst>
          </p:cNvPr>
          <p:cNvCxnSpPr>
            <a:cxnSpLocks/>
          </p:cNvCxnSpPr>
          <p:nvPr/>
        </p:nvCxnSpPr>
        <p:spPr>
          <a:xfrm>
            <a:off x="7445616" y="2315242"/>
            <a:ext cx="0" cy="4542758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8325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4ACE1-B29F-90B0-CF8C-D1995AA35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6BBF5-4E42-3E0F-16A1-72198B662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BC2FA993-5FE3-55CD-5C4C-652471C979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D345A30E-2A4A-ACAB-964F-10AB3D1B8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D6814CF-A498-5858-9D0E-52AE334AEA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1B98A7D-2278-0137-90F9-4FF924BAFADE}"/>
              </a:ext>
            </a:extLst>
          </p:cNvPr>
          <p:cNvSpPr txBox="1"/>
          <p:nvPr/>
        </p:nvSpPr>
        <p:spPr>
          <a:xfrm>
            <a:off x="3136961" y="3135415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Distribution Board Diagrams: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9869773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2447C-DB26-11E9-7C39-21E8B62D4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6FDEB569-0E59-DA89-4C8F-5F37B4B23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781DACAB-C984-43DD-0809-4DAE9D938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3CE5CD-D866-C1CD-CA6C-74146247E7B2}"/>
              </a:ext>
            </a:extLst>
          </p:cNvPr>
          <p:cNvSpPr txBox="1"/>
          <p:nvPr/>
        </p:nvSpPr>
        <p:spPr>
          <a:xfrm>
            <a:off x="-22087" y="1399533"/>
            <a:ext cx="1221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SDB Diagram (Each Unit):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123B21-2B3B-54DA-0CBB-190DCE1003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2537" y="2107419"/>
            <a:ext cx="9206547" cy="4741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676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E9F8C-CCDF-C436-EB9D-2E0AC9914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F5E7633-77B8-7F87-4C92-731E255791E7}"/>
              </a:ext>
            </a:extLst>
          </p:cNvPr>
          <p:cNvSpPr txBox="1"/>
          <p:nvPr/>
        </p:nvSpPr>
        <p:spPr>
          <a:xfrm>
            <a:off x="64612" y="37322"/>
            <a:ext cx="120627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3200" b="1" dirty="0"/>
              <a:t>Electrical Appliances Symbols and Legends:</a:t>
            </a:r>
            <a:endParaRPr lang="en-US" sz="2000" b="1" dirty="0"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E25E2F-7C76-EA2A-B896-B2A60BA3E1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95" t="3203" r="1616"/>
          <a:stretch/>
        </p:blipFill>
        <p:spPr>
          <a:xfrm>
            <a:off x="409143" y="822152"/>
            <a:ext cx="4993282" cy="5870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B68C3D-1A3C-4BDD-B801-3CBCF425B3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338" y="731624"/>
            <a:ext cx="4156726" cy="5075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279C94-C710-55D9-C163-8DF8D651FC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9129" y="5796046"/>
            <a:ext cx="4208936" cy="87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19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13AEE-F32A-202A-C832-2FA8A7706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2CE8D990-24C5-ECD9-436E-80FE40E79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09EE5EA-9E01-6E10-F137-997143F60D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8F94E5A-E35A-893D-9D53-3D59D2CA0E2B}"/>
              </a:ext>
            </a:extLst>
          </p:cNvPr>
          <p:cNvSpPr txBox="1"/>
          <p:nvPr/>
        </p:nvSpPr>
        <p:spPr>
          <a:xfrm>
            <a:off x="-22087" y="1399533"/>
            <a:ext cx="1221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SDB Diagram (Ground Floor and Basement):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963DEE3-9284-4FBB-6D0D-7A9721107B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845" y="2101086"/>
            <a:ext cx="4321955" cy="467521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6DD98E-7BAE-D956-D100-FAE2ECAED4A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182" y="2063405"/>
            <a:ext cx="3357361" cy="475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78855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E83E6-4DA6-D55F-94F9-48976256E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9D81675A-D5AC-F2A0-53C8-B926AEEF3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5AFB2B84-3D9E-889B-95E0-94A75F009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E1218CC-7DBB-2462-D10C-4C7E8B751E79}"/>
              </a:ext>
            </a:extLst>
          </p:cNvPr>
          <p:cNvSpPr txBox="1"/>
          <p:nvPr/>
        </p:nvSpPr>
        <p:spPr>
          <a:xfrm>
            <a:off x="-22087" y="1399533"/>
            <a:ext cx="1221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SDB Diagram (Lobby and Roof):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F0BF9B-066E-F49B-8D8C-68C54DBAE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64" y="2101247"/>
            <a:ext cx="3280648" cy="47554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6B1F97-CE2C-6C00-8B6F-CFEB4871E1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6923" y="2081122"/>
            <a:ext cx="3038333" cy="4749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5610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C0ADB-6CA7-FAA9-38B1-8D4EA662C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43DE55E9-6BF8-FF94-BDC0-1902C1DF82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6724EAB2-4A4D-474D-52CF-5043B9E99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2667C5-2B3E-1CB2-A18A-88A3C704CE94}"/>
              </a:ext>
            </a:extLst>
          </p:cNvPr>
          <p:cNvSpPr txBox="1"/>
          <p:nvPr/>
        </p:nvSpPr>
        <p:spPr>
          <a:xfrm>
            <a:off x="34724" y="1372345"/>
            <a:ext cx="127310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>
                <a:latin typeface="Arial" panose="020B0604020202020204" pitchFamily="34" charset="0"/>
                <a:cs typeface="Arial" panose="020B0604020202020204" pitchFamily="34" charset="0"/>
              </a:rPr>
              <a:t>ESDB Diagram (Each Unit, Ground):</a:t>
            </a:r>
            <a:endParaRPr lang="en-GB" sz="4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F5A5EF-48E1-15B9-781E-0994DF72CF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3011" y="2111009"/>
            <a:ext cx="2675375" cy="4746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0C681C-7CFD-123B-1F88-AAA16BCF7C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8361" y="2054349"/>
            <a:ext cx="2966127" cy="480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19208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F2671-001F-B3D5-0206-5B2D7668E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2EE67FF9-3CDD-D84E-0268-44EED381A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86A9BFA4-5C49-3E8C-03D0-1AED45E68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AE8182F-ACCC-3372-E7E7-7FC5328E1F64}"/>
              </a:ext>
            </a:extLst>
          </p:cNvPr>
          <p:cNvSpPr txBox="1"/>
          <p:nvPr/>
        </p:nvSpPr>
        <p:spPr>
          <a:xfrm>
            <a:off x="-22087" y="1399533"/>
            <a:ext cx="1221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ESDB Diagram (Basement and Lobby):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15CA2C-C650-C277-B9C0-2DED0FFB73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049" y="2084510"/>
            <a:ext cx="2675375" cy="47734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41CE26C-2895-8FD2-F0C2-CF495B3620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2573" y="2174680"/>
            <a:ext cx="2549148" cy="46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987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0F73D1-C8E8-E37E-96C6-F4A958BE3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E8C6DD1C-518E-09C7-4558-775F23F4B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987A33C4-F50C-892A-5E11-1718339A5C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F7F2DD-9497-5B5F-B162-F9B1C1DECA71}"/>
              </a:ext>
            </a:extLst>
          </p:cNvPr>
          <p:cNvSpPr txBox="1"/>
          <p:nvPr/>
        </p:nvSpPr>
        <p:spPr>
          <a:xfrm>
            <a:off x="171173" y="1412294"/>
            <a:ext cx="122140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EMDB Diagram: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4C45B2-540D-0DFA-5E1F-A72B6AA096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68114"/>
            <a:ext cx="12169913" cy="34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162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71892-880E-8D67-8770-ACBAF497FE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11DF30A6-3FFA-E29E-65E5-0083D6F5A4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214196EC-9DC6-1083-50C5-F5387D012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AC81EAA-C6FE-8832-3B6B-66888ACF40BA}"/>
              </a:ext>
            </a:extLst>
          </p:cNvPr>
          <p:cNvSpPr txBox="1"/>
          <p:nvPr/>
        </p:nvSpPr>
        <p:spPr>
          <a:xfrm>
            <a:off x="171174" y="1412294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MDB Diagram: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0F3EA3D-6D6B-55BD-D6E2-9451662E03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2088" y="2640507"/>
            <a:ext cx="12192001" cy="391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2285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4D709-D6B4-F4FF-6BA3-A0E69609E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7472B-2DC0-462A-B1D8-3A53BD664E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247AB084-22FE-89AA-13D1-106D81390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641B0391-568D-1BAA-1A0A-55155259CE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91A6812-CC3B-0CFD-1484-C0A6FC710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ED8C27-F9E3-1D0F-6A7F-514CA01524AA}"/>
              </a:ext>
            </a:extLst>
          </p:cNvPr>
          <p:cNvSpPr txBox="1"/>
          <p:nvPr/>
        </p:nvSpPr>
        <p:spPr>
          <a:xfrm>
            <a:off x="3650144" y="3124081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Relevant Calculations: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15282478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C77F5-E080-2392-0FC2-DBA76AC5F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989A064D-DC9F-61BE-1CC2-55F86D0E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5B6CD9B-6A81-EBAA-2A57-D6648B516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859E7E-C4F7-86EF-45F5-061F9649A376}"/>
              </a:ext>
            </a:extLst>
          </p:cNvPr>
          <p:cNvSpPr txBox="1"/>
          <p:nvPr/>
        </p:nvSpPr>
        <p:spPr>
          <a:xfrm>
            <a:off x="171174" y="1412294"/>
            <a:ext cx="11998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Sample Calculation(SB Calculation _ Each Unit):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B5A24-1972-8B9F-FBF4-6FFD0E5A5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1401" y="2201606"/>
            <a:ext cx="6069197" cy="465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4247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581FD-C6DC-1C0C-0031-FABF2E681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40D7C95C-6C7F-25B5-2763-1BA6054777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145C580B-40C1-56A1-D501-5CD91BBBF5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E8AFE9-A05F-CBE6-90A4-D1B5439421C6}"/>
              </a:ext>
            </a:extLst>
          </p:cNvPr>
          <p:cNvSpPr txBox="1"/>
          <p:nvPr/>
        </p:nvSpPr>
        <p:spPr>
          <a:xfrm>
            <a:off x="0" y="1399533"/>
            <a:ext cx="1229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Sample Calculation(SDB Calculation- Each Unit):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4488A7-A34F-C8CD-81DA-D598E9677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4975" y="2116745"/>
            <a:ext cx="9680316" cy="454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39546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E1DB38-EA71-36A5-A322-7914B4507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6A5E1BF1-89D2-E76E-C4DC-39AFF7EAE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E12DE3F-9DD5-6162-BC02-F82EA1564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85E3E-6F57-BA8D-1C93-85E1C37AF6E6}"/>
              </a:ext>
            </a:extLst>
          </p:cNvPr>
          <p:cNvSpPr txBox="1"/>
          <p:nvPr/>
        </p:nvSpPr>
        <p:spPr>
          <a:xfrm>
            <a:off x="0" y="1399533"/>
            <a:ext cx="1229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Sample Calculation(EMDB Calculation):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EC4F3-89EF-E779-71C5-FF40A79D89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8297" y="2062498"/>
            <a:ext cx="6979840" cy="4795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6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CAE4-E844-EC5E-AE16-B3A675B5B2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72CC6D-6DEA-05AE-31E0-6DB754077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2736642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E7BDB9D5-C892-780D-399B-4A339FC0B0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52722467-B81F-0B7E-F177-5268D9165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F5AF6A9-780E-6D22-BCA9-3CB3DCBC47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B022AA-BBDF-F2D7-2622-8D922D7B2DC8}"/>
              </a:ext>
            </a:extLst>
          </p:cNvPr>
          <p:cNvSpPr txBox="1"/>
          <p:nvPr/>
        </p:nvSpPr>
        <p:spPr>
          <a:xfrm>
            <a:off x="2088502" y="3075057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Floor Plan with Fittings and Fixtures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1246781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8687B-C3FF-5B75-B911-2397689AF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8150842B-2FC9-0611-FF67-5BD9C0D3D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AF15D0B7-AA12-6428-5F21-6E6D3E3841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C0D2A6-4404-645E-A002-17CBFFD7986A}"/>
              </a:ext>
            </a:extLst>
          </p:cNvPr>
          <p:cNvSpPr txBox="1"/>
          <p:nvPr/>
        </p:nvSpPr>
        <p:spPr>
          <a:xfrm>
            <a:off x="0" y="1399533"/>
            <a:ext cx="1229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Sample Calculation(Generator Sizing):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E81606-BA41-F216-3C00-7AB1145D23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3129" y="2058742"/>
            <a:ext cx="6519554" cy="22005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018BEB-2E60-68CC-7C41-ED1A75B4C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782" y="3991020"/>
            <a:ext cx="8296479" cy="2696356"/>
          </a:xfrm>
          <a:prstGeom prst="rect">
            <a:avLst/>
          </a:prstGeom>
        </p:spPr>
      </p:pic>
      <p:sp>
        <p:nvSpPr>
          <p:cNvPr id="14" name="Frame 13">
            <a:extLst>
              <a:ext uri="{FF2B5EF4-FFF2-40B4-BE49-F238E27FC236}">
                <a16:creationId xmlns:a16="http://schemas.microsoft.com/office/drawing/2014/main" id="{39BD7736-9A6C-0990-504A-AE2A41AA7712}"/>
              </a:ext>
            </a:extLst>
          </p:cNvPr>
          <p:cNvSpPr/>
          <p:nvPr/>
        </p:nvSpPr>
        <p:spPr>
          <a:xfrm>
            <a:off x="904461" y="6301409"/>
            <a:ext cx="8020878" cy="297635"/>
          </a:xfrm>
          <a:prstGeom prst="fram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73301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F32EA9-E4F9-6528-F236-B92F58189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DB88FE8F-28F1-AE62-CBAD-55DC673AE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0F61921F-BD6A-693E-F98C-95CD03EA8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78C55B-0D95-4E69-C8DF-1241A94A9727}"/>
              </a:ext>
            </a:extLst>
          </p:cNvPr>
          <p:cNvSpPr txBox="1"/>
          <p:nvPr/>
        </p:nvSpPr>
        <p:spPr>
          <a:xfrm>
            <a:off x="0" y="1399533"/>
            <a:ext cx="1229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Sample Calculation(MDB Sizing):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8CAE63-68F0-D979-66E5-F3ED1BEC24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322" y="2116745"/>
            <a:ext cx="7415790" cy="448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140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5DD536-9C26-BA6A-A0CA-F750DEE57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DCC99E03-2D16-1EE8-29A9-D84365E2AA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E9EBDBC-00CE-594D-AC9F-215CA95B28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043771-7978-96EB-0857-558EF0AE2848}"/>
              </a:ext>
            </a:extLst>
          </p:cNvPr>
          <p:cNvSpPr txBox="1"/>
          <p:nvPr/>
        </p:nvSpPr>
        <p:spPr>
          <a:xfrm>
            <a:off x="0" y="1399533"/>
            <a:ext cx="1229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Sample Calculation(Transformer Rating):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A685DD-4D4C-51B2-C66A-5078004FD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297" y="2037207"/>
            <a:ext cx="10010520" cy="253500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0ED19A-79AC-8E64-C8D5-AF14DBB2F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97" y="4501997"/>
            <a:ext cx="11280390" cy="22196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659A59-2CB2-35FE-D475-C72268C8A40B}"/>
              </a:ext>
            </a:extLst>
          </p:cNvPr>
          <p:cNvSpPr txBox="1"/>
          <p:nvPr/>
        </p:nvSpPr>
        <p:spPr>
          <a:xfrm>
            <a:off x="454715" y="4126445"/>
            <a:ext cx="6256682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(reference) PWD RATE SCHEDULE 2.1.4.6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1983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33A1-8EF1-D7F7-1DF4-085164183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C035F427-C741-EF49-EFE5-B37B2ACF0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12" name="Picture 11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64FB032-BD61-674D-A8F5-1C2079E65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82" y="-447"/>
            <a:ext cx="11142870" cy="14034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8808E4-DDA3-F523-E5F9-0003B3DFBEB0}"/>
              </a:ext>
            </a:extLst>
          </p:cNvPr>
          <p:cNvSpPr txBox="1"/>
          <p:nvPr/>
        </p:nvSpPr>
        <p:spPr>
          <a:xfrm>
            <a:off x="0" y="1399533"/>
            <a:ext cx="122909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Sample Calculation(PFI Plant):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35FF47-039F-1DB5-7471-87AFA488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9675" y="2335249"/>
            <a:ext cx="9255623" cy="3946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581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0E5A6-C04B-7C94-8FE1-450A85A5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1EEBE-C5B6-E613-957C-79C945802A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5888944"/>
            <a:ext cx="3633180" cy="1199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01295699-1ACD-E632-784F-9435857C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ADE86479-2FE1-9C26-963E-EB0B0CFE9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EE03F827-7545-1E9E-37CE-8B680F6F9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D0CB1A-D6F6-0648-0DC7-304CB683AB74}"/>
              </a:ext>
            </a:extLst>
          </p:cNvPr>
          <p:cNvSpPr txBox="1"/>
          <p:nvPr/>
        </p:nvSpPr>
        <p:spPr>
          <a:xfrm>
            <a:off x="4732496" y="1378873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References:</a:t>
            </a:r>
            <a:endParaRPr lang="en-GB" sz="4000" b="1" dirty="0"/>
          </a:p>
        </p:txBody>
      </p:sp>
      <p:pic>
        <p:nvPicPr>
          <p:cNvPr id="1026" name="Picture 2" descr="Open photo">
            <a:extLst>
              <a:ext uri="{FF2B5EF4-FFF2-40B4-BE49-F238E27FC236}">
                <a16:creationId xmlns:a16="http://schemas.microsoft.com/office/drawing/2014/main" id="{416DD8EB-9D4D-94C4-2393-C01259FCCC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31" y="2009642"/>
            <a:ext cx="2661513" cy="4202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908459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1C2DC-7720-CC83-1878-74233A132C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7F5DB-D355-7684-1CAA-EC78219550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3278" y="5888944"/>
            <a:ext cx="3633180" cy="119903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Wingdings" panose="020B0604020202020204" pitchFamily="34" charset="0"/>
              <a:buChar char="Ø"/>
            </a:pPr>
            <a:endParaRPr lang="en-US" dirty="0"/>
          </a:p>
          <a:p>
            <a:pPr>
              <a:buFont typeface="Wingdings" panose="020B0604020202020204" pitchFamily="34" charset="0"/>
              <a:buChar char="Ø"/>
            </a:pPr>
            <a:endParaRPr lang="en-US" dirty="0"/>
          </a:p>
        </p:txBody>
      </p:sp>
      <p:pic>
        <p:nvPicPr>
          <p:cNvPr id="19" name="Picture 18" descr="A red rectangular object with blue lines&#10;&#10;Description automatically generated">
            <a:extLst>
              <a:ext uri="{FF2B5EF4-FFF2-40B4-BE49-F238E27FC236}">
                <a16:creationId xmlns:a16="http://schemas.microsoft.com/office/drawing/2014/main" id="{270C8C66-7F56-F929-FF68-26D859FD5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087" y="-9773"/>
            <a:ext cx="12192000" cy="1399980"/>
          </a:xfrm>
          <a:prstGeom prst="rect">
            <a:avLst/>
          </a:prstGeom>
        </p:spPr>
      </p:pic>
      <p:pic>
        <p:nvPicPr>
          <p:cNvPr id="20" name="Picture 19" descr="A red and blue rectangle&#10;&#10;Description automatically generated">
            <a:extLst>
              <a:ext uri="{FF2B5EF4-FFF2-40B4-BE49-F238E27FC236}">
                <a16:creationId xmlns:a16="http://schemas.microsoft.com/office/drawing/2014/main" id="{7FAF7656-7038-38E6-F18A-FEDF455D1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296395"/>
            <a:ext cx="12192000" cy="559992"/>
          </a:xfrm>
          <a:prstGeom prst="rect">
            <a:avLst/>
          </a:prstGeom>
        </p:spPr>
      </p:pic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B600ACBB-F0F3-6D15-E3C7-6543003C88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285" y="-24542"/>
            <a:ext cx="11142870" cy="140341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E04B17-E268-B9B3-199D-246575FCCE35}"/>
              </a:ext>
            </a:extLst>
          </p:cNvPr>
          <p:cNvSpPr txBox="1"/>
          <p:nvPr/>
        </p:nvSpPr>
        <p:spPr>
          <a:xfrm>
            <a:off x="4732496" y="1378873"/>
            <a:ext cx="8014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References:</a:t>
            </a:r>
            <a:endParaRPr lang="en-GB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6E541C-30E7-67F8-3144-B601D9A41A0F}"/>
              </a:ext>
            </a:extLst>
          </p:cNvPr>
          <p:cNvSpPr txBox="1"/>
          <p:nvPr/>
        </p:nvSpPr>
        <p:spPr>
          <a:xfrm>
            <a:off x="677285" y="2119798"/>
            <a:ext cx="63855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PWD Website : </a:t>
            </a:r>
            <a:r>
              <a:rPr lang="en-US" b="1" dirty="0"/>
              <a:t>https://ss.pwd.gov.bd/sor/sordownload/2</a:t>
            </a:r>
          </a:p>
        </p:txBody>
      </p:sp>
    </p:spTree>
    <p:extLst>
      <p:ext uri="{BB962C8B-B14F-4D97-AF65-F5344CB8AC3E}">
        <p14:creationId xmlns:p14="http://schemas.microsoft.com/office/powerpoint/2010/main" val="935685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6EB6D-3FEF-83FF-ADBA-EC72ACA6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0DE0D959-C722-4C6C-EDDA-054FA2EA0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956" y="30828"/>
            <a:ext cx="10364341" cy="130536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808770-30C9-92AD-12BA-9B73A7A24FD3}"/>
              </a:ext>
            </a:extLst>
          </p:cNvPr>
          <p:cNvSpPr txBox="1"/>
          <p:nvPr/>
        </p:nvSpPr>
        <p:spPr>
          <a:xfrm>
            <a:off x="96595" y="245589"/>
            <a:ext cx="69281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Fittings calculation:</a:t>
            </a:r>
            <a:endParaRPr lang="en-GB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4C174C-1B36-129D-1CCD-385741BB7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01" y="1170020"/>
            <a:ext cx="5030885" cy="45179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42891F-2EC7-E446-8DEC-171F343B14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853" y="1168236"/>
            <a:ext cx="6334643" cy="451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64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BD024-ED24-9575-13F2-3B3D934F1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6A1DE9-BFAB-9C9E-EBF0-387F314C6913}"/>
              </a:ext>
            </a:extLst>
          </p:cNvPr>
          <p:cNvSpPr txBox="1"/>
          <p:nvPr/>
        </p:nvSpPr>
        <p:spPr>
          <a:xfrm>
            <a:off x="129225" y="37322"/>
            <a:ext cx="1206277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Single Unit Floor Plan (with Fittings and Fixtures):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Area (Unit)= 992 sq ft</a:t>
            </a: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0039F0-F141-6280-B6EB-8A4DDB1A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154" y="589935"/>
            <a:ext cx="7277725" cy="6150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BE29681-99B1-64FF-3AA8-B6629C686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25" y="1946676"/>
            <a:ext cx="4286560" cy="89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479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A2A77-BC1D-E128-4C18-A604BE9C9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99CDD8-0EFF-D1AA-0FE3-31862F0B4FB5}"/>
              </a:ext>
            </a:extLst>
          </p:cNvPr>
          <p:cNvSpPr txBox="1"/>
          <p:nvPr/>
        </p:nvSpPr>
        <p:spPr>
          <a:xfrm>
            <a:off x="74646" y="67401"/>
            <a:ext cx="620485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Typical Floor Plan: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(with Fittings and Fixtures)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EE19D3-C23C-767B-59CD-E06C3EC55F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244" r="40334"/>
          <a:stretch/>
        </p:blipFill>
        <p:spPr>
          <a:xfrm>
            <a:off x="6459893" y="0"/>
            <a:ext cx="4923453" cy="679059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95DA93-5B4E-0DE0-8C0C-EEB57BAD0837}"/>
              </a:ext>
            </a:extLst>
          </p:cNvPr>
          <p:cNvSpPr txBox="1"/>
          <p:nvPr/>
        </p:nvSpPr>
        <p:spPr>
          <a:xfrm>
            <a:off x="270588" y="1775393"/>
            <a:ext cx="5461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lifts- 1 main lift, 1 emergency lift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Two staircases- 1 main staircase, 1 emergency staircase during hazard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lobby has 3 ceiling lights placed at suitable distance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staircases have 1 ceiling light each </a:t>
            </a:r>
          </a:p>
        </p:txBody>
      </p:sp>
    </p:spTree>
    <p:extLst>
      <p:ext uri="{BB962C8B-B14F-4D97-AF65-F5344CB8AC3E}">
        <p14:creationId xmlns:p14="http://schemas.microsoft.com/office/powerpoint/2010/main" val="39176096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0FA82-897F-5520-F23B-E3FB2BB71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0F0F73-050C-514B-70DD-38679E9ED2B1}"/>
              </a:ext>
            </a:extLst>
          </p:cNvPr>
          <p:cNvSpPr txBox="1"/>
          <p:nvPr/>
        </p:nvSpPr>
        <p:spPr>
          <a:xfrm>
            <a:off x="195943" y="83921"/>
            <a:ext cx="620485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Ground Floor Plan: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(with Fittings and Fixtures</a:t>
            </a: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and Substation Layout)</a:t>
            </a: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2F5DCFE-7989-27E5-0C9C-4ECAD1FDC21B}"/>
              </a:ext>
            </a:extLst>
          </p:cNvPr>
          <p:cNvSpPr txBox="1"/>
          <p:nvPr/>
        </p:nvSpPr>
        <p:spPr>
          <a:xfrm>
            <a:off x="326571" y="1698171"/>
            <a:ext cx="4935894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ground floor has a guard room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has a separate residence for guard and caretaker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 substation consists of-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HT meter panel room (Door locked and only accessible to grid operators). It has a window on the outside for reading the meter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HT switchgear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Transformer is surrounded by a netted boundary.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LT switchgear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Generator room with proper fittings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000" dirty="0"/>
              <a:t>ATS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3A871C-FB89-A888-6D1B-5FFA33F24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51" y="0"/>
            <a:ext cx="43537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110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366</TotalTime>
  <Words>1401</Words>
  <Application>Microsoft Office PowerPoint</Application>
  <PresentationFormat>Widescreen</PresentationFormat>
  <Paragraphs>309</Paragraphs>
  <Slides>55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Aptos</vt:lpstr>
      <vt:lpstr>Aptos Display</vt:lpstr>
      <vt:lpstr>Arial</vt:lpstr>
      <vt:lpstr>Calibri</vt:lpstr>
      <vt:lpstr>Lato</vt:lpstr>
      <vt:lpstr>Wingdings</vt:lpstr>
      <vt:lpstr>office theme</vt:lpstr>
      <vt:lpstr>EEE-414 Electrical Services Design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Conduit Schedule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 MEMS based Accelerometers   Sensors: ICM20948, ADXL 355, ADXL 345  Boards: ESP32C6, ESP32S3</dc:title>
  <dc:creator/>
  <cp:lastModifiedBy>Tawsif Arefin</cp:lastModifiedBy>
  <cp:revision>56</cp:revision>
  <dcterms:created xsi:type="dcterms:W3CDTF">2024-10-28T16:40:45Z</dcterms:created>
  <dcterms:modified xsi:type="dcterms:W3CDTF">2024-12-10T18:56:09Z</dcterms:modified>
</cp:coreProperties>
</file>