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Palanquin Dark"/>
      <p:regular r:id="rId17"/>
      <p:bold r:id="rId18"/>
    </p:embeddedFont>
    <p:embeddedFont>
      <p:font typeface="Orbitron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PalanquinDark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Orbitron-regular.fntdata"/><Relationship Id="rId18" Type="http://schemas.openxmlformats.org/officeDocument/2006/relationships/font" Target="fonts/PalanquinDar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facb75130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0facb75130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c6ac5e878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c6ac5e878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c6ac5e8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c6ac5e8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0facb7513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0facb7513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facb75130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0facb75130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708625" y="1176875"/>
            <a:ext cx="5745900" cy="9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Tic Tac Toe Game Implementation </a:t>
            </a:r>
            <a:endParaRPr sz="2200">
              <a:solidFill>
                <a:srgbClr val="38761D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8761D"/>
                </a:solidFill>
              </a:rPr>
              <a:t> Using Digital Logic Circuit Design</a:t>
            </a:r>
            <a:endParaRPr sz="2200">
              <a:solidFill>
                <a:srgbClr val="38761D"/>
              </a:solidFill>
            </a:endParaRPr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816625" y="2450175"/>
            <a:ext cx="3409200" cy="1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660000"/>
                </a:solidFill>
              </a:rPr>
              <a:t>Submitted by -&gt;</a:t>
            </a:r>
            <a:endParaRPr b="1" sz="1400">
              <a:solidFill>
                <a:srgbClr val="66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Group 07   Members: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1906055    Tasmin Khan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1906056    Bokhtiar Foysol Himon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1906059    Hasib Ur Rashid Ifti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1906065    AKM Anindya Alam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27"/>
          <p:cNvSpPr txBox="1"/>
          <p:nvPr/>
        </p:nvSpPr>
        <p:spPr>
          <a:xfrm>
            <a:off x="4860350" y="2294675"/>
            <a:ext cx="2361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0000"/>
                </a:solidFill>
                <a:latin typeface="Roboto"/>
                <a:ea typeface="Roboto"/>
                <a:cs typeface="Roboto"/>
                <a:sym typeface="Roboto"/>
              </a:rPr>
              <a:t>Submitted to -&gt;</a:t>
            </a:r>
            <a:endParaRPr b="1">
              <a:solidFill>
                <a:srgbClr val="66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Nafis Sadik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Sadat Tahmeed Azad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8"/>
          <p:cNvSpPr txBox="1"/>
          <p:nvPr>
            <p:ph type="title"/>
          </p:nvPr>
        </p:nvSpPr>
        <p:spPr>
          <a:xfrm>
            <a:off x="720000" y="13779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Project Background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836" name="Google Shape;836;p28"/>
          <p:cNvSpPr txBox="1"/>
          <p:nvPr>
            <p:ph idx="1" type="body"/>
          </p:nvPr>
        </p:nvSpPr>
        <p:spPr>
          <a:xfrm>
            <a:off x="1848175" y="1817700"/>
            <a:ext cx="5584800" cy="21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52525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Tic Tac Toe is a popular turn-based game where players mark X or O symbols on a grid. This project aims to create an electronic version using digital logic circuits. The goal is to develop a lucrative system that enables players to engage in the game.</a:t>
            </a:r>
            <a:endParaRPr sz="1400">
              <a:solidFill>
                <a:srgbClr val="25252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52525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47747">
            <a:off x="6523403" y="3437032"/>
            <a:ext cx="691826" cy="69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43650">
            <a:off x="1471376" y="787057"/>
            <a:ext cx="691825" cy="69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9"/>
          <p:cNvSpPr txBox="1"/>
          <p:nvPr>
            <p:ph type="title"/>
          </p:nvPr>
        </p:nvSpPr>
        <p:spPr>
          <a:xfrm>
            <a:off x="1244675" y="1514536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01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844" name="Google Shape;844;p29"/>
          <p:cNvSpPr txBox="1"/>
          <p:nvPr>
            <p:ph idx="2" type="subTitle"/>
          </p:nvPr>
        </p:nvSpPr>
        <p:spPr>
          <a:xfrm>
            <a:off x="761550" y="1931400"/>
            <a:ext cx="2235900" cy="9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Players will interact with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9*9 push button board to play the move.</a:t>
            </a:r>
            <a:endParaRPr sz="1400"/>
          </a:p>
        </p:txBody>
      </p:sp>
      <p:sp>
        <p:nvSpPr>
          <p:cNvPr id="845" name="Google Shape;845;p29"/>
          <p:cNvSpPr txBox="1"/>
          <p:nvPr>
            <p:ph idx="3" type="title"/>
          </p:nvPr>
        </p:nvSpPr>
        <p:spPr>
          <a:xfrm>
            <a:off x="3783800" y="1509186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02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846" name="Google Shape;846;p29"/>
          <p:cNvSpPr txBox="1"/>
          <p:nvPr>
            <p:ph idx="5" type="subTitle"/>
          </p:nvPr>
        </p:nvSpPr>
        <p:spPr>
          <a:xfrm>
            <a:off x="3168750" y="1901100"/>
            <a:ext cx="23775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LED lights up for each move. </a:t>
            </a:r>
            <a:r>
              <a:rPr lang="en" sz="1400"/>
              <a:t>Different</a:t>
            </a:r>
            <a:r>
              <a:rPr lang="en" sz="1400"/>
              <a:t> color is used for different player.</a:t>
            </a:r>
            <a:endParaRPr sz="1400"/>
          </a:p>
        </p:txBody>
      </p:sp>
      <p:sp>
        <p:nvSpPr>
          <p:cNvPr id="847" name="Google Shape;847;p29"/>
          <p:cNvSpPr txBox="1"/>
          <p:nvPr>
            <p:ph idx="6" type="title"/>
          </p:nvPr>
        </p:nvSpPr>
        <p:spPr>
          <a:xfrm>
            <a:off x="6338425" y="1514527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03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848" name="Google Shape;848;p29"/>
          <p:cNvSpPr txBox="1"/>
          <p:nvPr>
            <p:ph idx="8" type="subTitle"/>
          </p:nvPr>
        </p:nvSpPr>
        <p:spPr>
          <a:xfrm>
            <a:off x="5565150" y="1785611"/>
            <a:ext cx="2818500" cy="12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Memory is stored for each move. Once played, the same slot can not be played again.</a:t>
            </a:r>
            <a:endParaRPr sz="1400"/>
          </a:p>
        </p:txBody>
      </p:sp>
      <p:sp>
        <p:nvSpPr>
          <p:cNvPr id="849" name="Google Shape;849;p29"/>
          <p:cNvSpPr txBox="1"/>
          <p:nvPr>
            <p:ph idx="13" type="title"/>
          </p:nvPr>
        </p:nvSpPr>
        <p:spPr>
          <a:xfrm>
            <a:off x="2423650" y="30724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04</a:t>
            </a:r>
            <a:endParaRPr sz="2300">
              <a:solidFill>
                <a:schemeClr val="accent2"/>
              </a:solidFill>
            </a:endParaRPr>
          </a:p>
        </p:txBody>
      </p:sp>
      <p:sp>
        <p:nvSpPr>
          <p:cNvPr id="850" name="Google Shape;850;p29"/>
          <p:cNvSpPr txBox="1"/>
          <p:nvPr>
            <p:ph idx="15" type="subTitle"/>
          </p:nvPr>
        </p:nvSpPr>
        <p:spPr>
          <a:xfrm>
            <a:off x="1776850" y="3718550"/>
            <a:ext cx="25203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any </a:t>
            </a:r>
            <a:r>
              <a:rPr lang="en" sz="1400"/>
              <a:t>winning</a:t>
            </a:r>
            <a:r>
              <a:rPr lang="en" sz="1400"/>
              <a:t> position is achieved, the game stops.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51" name="Google Shape;851;p29"/>
          <p:cNvSpPr txBox="1"/>
          <p:nvPr>
            <p:ph idx="9" type="title"/>
          </p:nvPr>
        </p:nvSpPr>
        <p:spPr>
          <a:xfrm>
            <a:off x="720000" y="6159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8761D"/>
                </a:solidFill>
              </a:rPr>
              <a:t>Gameplan</a:t>
            </a:r>
            <a:endParaRPr sz="2500">
              <a:solidFill>
                <a:srgbClr val="38761D"/>
              </a:solidFill>
            </a:endParaRPr>
          </a:p>
        </p:txBody>
      </p:sp>
      <p:sp>
        <p:nvSpPr>
          <p:cNvPr id="852" name="Google Shape;852;p29"/>
          <p:cNvSpPr txBox="1"/>
          <p:nvPr/>
        </p:nvSpPr>
        <p:spPr>
          <a:xfrm>
            <a:off x="4410025" y="3583700"/>
            <a:ext cx="3265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 all the slots are played but no one wins, the game declares draw.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29"/>
          <p:cNvSpPr txBox="1"/>
          <p:nvPr>
            <p:ph idx="13" type="title"/>
          </p:nvPr>
        </p:nvSpPr>
        <p:spPr>
          <a:xfrm>
            <a:off x="5424025" y="305400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</a:rPr>
              <a:t>05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8" name="Google Shape;858;p30"/>
          <p:cNvCxnSpPr>
            <a:stCxn id="859" idx="6"/>
            <a:endCxn id="860" idx="2"/>
          </p:cNvCxnSpPr>
          <p:nvPr/>
        </p:nvCxnSpPr>
        <p:spPr>
          <a:xfrm>
            <a:off x="1963509" y="1891590"/>
            <a:ext cx="12207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30"/>
          <p:cNvSpPr txBox="1"/>
          <p:nvPr>
            <p:ph idx="4294967295" type="subTitle"/>
          </p:nvPr>
        </p:nvSpPr>
        <p:spPr>
          <a:xfrm flipH="1">
            <a:off x="722324" y="2741100"/>
            <a:ext cx="19263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Valid input from players</a:t>
            </a:r>
            <a:endParaRPr b="1" sz="1800">
              <a:solidFill>
                <a:schemeClr val="accen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2" name="Google Shape;862;p30"/>
          <p:cNvSpPr txBox="1"/>
          <p:nvPr>
            <p:ph idx="4294967295" type="subTitle"/>
          </p:nvPr>
        </p:nvSpPr>
        <p:spPr>
          <a:xfrm flipH="1">
            <a:off x="722409" y="3530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Inputs are made invalid after a player wins using AND gate and winning output.</a:t>
            </a:r>
            <a:endParaRPr sz="1200"/>
          </a:p>
        </p:txBody>
      </p:sp>
      <p:sp>
        <p:nvSpPr>
          <p:cNvPr id="863" name="Google Shape;863;p30"/>
          <p:cNvSpPr txBox="1"/>
          <p:nvPr>
            <p:ph idx="4294967295" type="subTitle"/>
          </p:nvPr>
        </p:nvSpPr>
        <p:spPr>
          <a:xfrm flipH="1">
            <a:off x="4647403" y="27410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Player identification</a:t>
            </a:r>
            <a:endParaRPr b="1" sz="1800">
              <a:solidFill>
                <a:schemeClr val="accen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4" name="Google Shape;864;p30"/>
          <p:cNvSpPr txBox="1"/>
          <p:nvPr>
            <p:ph idx="4294967295" type="subTitle"/>
          </p:nvPr>
        </p:nvSpPr>
        <p:spPr>
          <a:xfrm flipH="1">
            <a:off x="4647403" y="3530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Odd number of inputs and Even number of inputs are separated using XOR gate</a:t>
            </a:r>
            <a:endParaRPr sz="1200"/>
          </a:p>
        </p:txBody>
      </p:sp>
      <p:sp>
        <p:nvSpPr>
          <p:cNvPr id="865" name="Google Shape;865;p30"/>
          <p:cNvSpPr txBox="1"/>
          <p:nvPr>
            <p:ph idx="4294967295" type="subTitle"/>
          </p:nvPr>
        </p:nvSpPr>
        <p:spPr>
          <a:xfrm flipH="1">
            <a:off x="2684906" y="27410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Input storage </a:t>
            </a:r>
            <a:endParaRPr b="1" sz="1800">
              <a:solidFill>
                <a:schemeClr val="accen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6" name="Google Shape;866;p30"/>
          <p:cNvSpPr txBox="1"/>
          <p:nvPr>
            <p:ph idx="4294967295" type="subTitle"/>
          </p:nvPr>
        </p:nvSpPr>
        <p:spPr>
          <a:xfrm flipH="1">
            <a:off x="2684906" y="3530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 is taken </a:t>
            </a:r>
            <a:r>
              <a:rPr lang="en" sz="1200"/>
              <a:t>only</a:t>
            </a:r>
            <a:r>
              <a:rPr lang="en" sz="1200"/>
              <a:t> once from an individual push </a:t>
            </a:r>
            <a:r>
              <a:rPr lang="en" sz="1200"/>
              <a:t>button</a:t>
            </a:r>
            <a:r>
              <a:rPr lang="en" sz="1200"/>
              <a:t> and stored using flip-flop combination </a:t>
            </a:r>
            <a:endParaRPr sz="1200"/>
          </a:p>
        </p:txBody>
      </p:sp>
      <p:sp>
        <p:nvSpPr>
          <p:cNvPr id="867" name="Google Shape;867;p30"/>
          <p:cNvSpPr txBox="1"/>
          <p:nvPr>
            <p:ph idx="4294967295" type="subTitle"/>
          </p:nvPr>
        </p:nvSpPr>
        <p:spPr>
          <a:xfrm flipH="1">
            <a:off x="6609900" y="2741089"/>
            <a:ext cx="1816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Orbitron"/>
                <a:ea typeface="Orbitron"/>
                <a:cs typeface="Orbitron"/>
                <a:sym typeface="Orbitron"/>
              </a:rPr>
              <a:t>Condition checking</a:t>
            </a:r>
            <a:endParaRPr b="1" sz="1800">
              <a:solidFill>
                <a:schemeClr val="accent2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68" name="Google Shape;868;p30"/>
          <p:cNvSpPr txBox="1"/>
          <p:nvPr>
            <p:ph idx="4294967295" type="subTitle"/>
          </p:nvPr>
        </p:nvSpPr>
        <p:spPr>
          <a:xfrm flipH="1">
            <a:off x="6609900" y="3530605"/>
            <a:ext cx="1816500" cy="4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Preset 8 winning combinations are checked to see if any player has won. </a:t>
            </a:r>
            <a:endParaRPr sz="1200"/>
          </a:p>
        </p:txBody>
      </p:sp>
      <p:sp>
        <p:nvSpPr>
          <p:cNvPr id="859" name="Google Shape;859;p30"/>
          <p:cNvSpPr/>
          <p:nvPr/>
        </p:nvSpPr>
        <p:spPr>
          <a:xfrm>
            <a:off x="1145409" y="1482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3184106" y="1482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0"/>
          <p:cNvSpPr/>
          <p:nvPr/>
        </p:nvSpPr>
        <p:spPr>
          <a:xfrm>
            <a:off x="5146603" y="1482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/>
          <p:nvPr/>
        </p:nvSpPr>
        <p:spPr>
          <a:xfrm>
            <a:off x="7109100" y="1482540"/>
            <a:ext cx="818100" cy="818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0"/>
          <p:cNvSpPr txBox="1"/>
          <p:nvPr>
            <p:ph idx="4294967295" type="subTitle"/>
          </p:nvPr>
        </p:nvSpPr>
        <p:spPr>
          <a:xfrm flipH="1">
            <a:off x="782259" y="16196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rbitron"/>
                <a:ea typeface="Orbitron"/>
                <a:cs typeface="Orbitron"/>
                <a:sym typeface="Orbitron"/>
              </a:rPr>
              <a:t>1</a:t>
            </a:r>
            <a:endParaRPr b="1" sz="1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2" name="Google Shape;872;p30"/>
          <p:cNvSpPr txBox="1"/>
          <p:nvPr>
            <p:ph idx="4294967295" type="subTitle"/>
          </p:nvPr>
        </p:nvSpPr>
        <p:spPr>
          <a:xfrm flipH="1">
            <a:off x="4783453" y="16196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rbitron"/>
                <a:ea typeface="Orbitron"/>
                <a:cs typeface="Orbitron"/>
                <a:sym typeface="Orbitron"/>
              </a:rPr>
              <a:t>3</a:t>
            </a:r>
            <a:endParaRPr b="1" sz="1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3" name="Google Shape;873;p30"/>
          <p:cNvSpPr txBox="1"/>
          <p:nvPr>
            <p:ph idx="4294967295" type="subTitle"/>
          </p:nvPr>
        </p:nvSpPr>
        <p:spPr>
          <a:xfrm flipH="1">
            <a:off x="2820956" y="16196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rbitron"/>
                <a:ea typeface="Orbitron"/>
                <a:cs typeface="Orbitron"/>
                <a:sym typeface="Orbitron"/>
              </a:rPr>
              <a:t>2</a:t>
            </a:r>
            <a:endParaRPr b="1" sz="1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74" name="Google Shape;874;p30"/>
          <p:cNvSpPr txBox="1"/>
          <p:nvPr>
            <p:ph idx="4294967295" type="subTitle"/>
          </p:nvPr>
        </p:nvSpPr>
        <p:spPr>
          <a:xfrm flipH="1">
            <a:off x="6745950" y="1619624"/>
            <a:ext cx="1544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Orbitron"/>
                <a:ea typeface="Orbitron"/>
                <a:cs typeface="Orbitron"/>
                <a:sym typeface="Orbitron"/>
              </a:rPr>
              <a:t>4</a:t>
            </a:r>
            <a:endParaRPr b="1" sz="1900">
              <a:latin typeface="Orbitron"/>
              <a:ea typeface="Orbitron"/>
              <a:cs typeface="Orbitron"/>
              <a:sym typeface="Orbitron"/>
            </a:endParaRPr>
          </a:p>
        </p:txBody>
      </p:sp>
      <p:cxnSp>
        <p:nvCxnSpPr>
          <p:cNvPr id="875" name="Google Shape;875;p30"/>
          <p:cNvCxnSpPr>
            <a:stCxn id="860" idx="6"/>
            <a:endCxn id="869" idx="2"/>
          </p:cNvCxnSpPr>
          <p:nvPr/>
        </p:nvCxnSpPr>
        <p:spPr>
          <a:xfrm>
            <a:off x="4002206" y="1891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30"/>
          <p:cNvCxnSpPr>
            <a:stCxn id="869" idx="6"/>
            <a:endCxn id="870" idx="2"/>
          </p:cNvCxnSpPr>
          <p:nvPr/>
        </p:nvCxnSpPr>
        <p:spPr>
          <a:xfrm>
            <a:off x="5964703" y="1891590"/>
            <a:ext cx="1144500" cy="0"/>
          </a:xfrm>
          <a:prstGeom prst="straightConnector1">
            <a:avLst/>
          </a:prstGeom>
          <a:noFill/>
          <a:ln cap="rnd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30"/>
          <p:cNvSpPr txBox="1"/>
          <p:nvPr>
            <p:ph type="title"/>
          </p:nvPr>
        </p:nvSpPr>
        <p:spPr>
          <a:xfrm>
            <a:off x="643800" y="4635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Logic development</a:t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1"/>
          <p:cNvSpPr txBox="1"/>
          <p:nvPr>
            <p:ph type="title"/>
          </p:nvPr>
        </p:nvSpPr>
        <p:spPr>
          <a:xfrm>
            <a:off x="1091448" y="489325"/>
            <a:ext cx="26010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74E13"/>
                </a:solidFill>
              </a:rPr>
              <a:t>Block diagram</a:t>
            </a:r>
            <a:endParaRPr sz="2400">
              <a:solidFill>
                <a:srgbClr val="274E13"/>
              </a:solidFill>
            </a:endParaRPr>
          </a:p>
        </p:txBody>
      </p:sp>
      <p:pic>
        <p:nvPicPr>
          <p:cNvPr id="883" name="Google Shape;8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75" y="1169575"/>
            <a:ext cx="6752050" cy="35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2"/>
          <p:cNvSpPr/>
          <p:nvPr/>
        </p:nvSpPr>
        <p:spPr>
          <a:xfrm>
            <a:off x="1478302" y="1677125"/>
            <a:ext cx="2694000" cy="2694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2"/>
          <p:cNvSpPr txBox="1"/>
          <p:nvPr>
            <p:ph type="title"/>
          </p:nvPr>
        </p:nvSpPr>
        <p:spPr>
          <a:xfrm>
            <a:off x="1583513" y="894750"/>
            <a:ext cx="24834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</a:rPr>
              <a:t>Hardware Requirements</a:t>
            </a:r>
            <a:endParaRPr>
              <a:solidFill>
                <a:srgbClr val="134F5C"/>
              </a:solidFill>
            </a:endParaRPr>
          </a:p>
        </p:txBody>
      </p:sp>
      <p:sp>
        <p:nvSpPr>
          <p:cNvPr id="890" name="Google Shape;890;p32"/>
          <p:cNvSpPr txBox="1"/>
          <p:nvPr>
            <p:ph idx="1" type="subTitle"/>
          </p:nvPr>
        </p:nvSpPr>
        <p:spPr>
          <a:xfrm>
            <a:off x="4891975" y="1005950"/>
            <a:ext cx="3621000" cy="34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 Input AND gates (7408)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 Input AND gates (7411)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 Input OR gates (4072)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 INput XOR gates (7486)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 Input NOT gates (7404)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D-flip-flops (4073)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Bi-color-LED (red/yellow)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SIngle color LEDs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Push buttons</a:t>
            </a:r>
            <a:endParaRPr sz="1600"/>
          </a:p>
        </p:txBody>
      </p:sp>
      <p:pic>
        <p:nvPicPr>
          <p:cNvPr id="891" name="Google Shape;891;p32"/>
          <p:cNvPicPr preferRelativeResize="0"/>
          <p:nvPr/>
        </p:nvPicPr>
        <p:blipFill rotWithShape="1">
          <a:blip r:embed="rId3">
            <a:alphaModFix/>
          </a:blip>
          <a:srcRect b="0" l="12479" r="12479" t="0"/>
          <a:stretch/>
        </p:blipFill>
        <p:spPr>
          <a:xfrm flipH="1">
            <a:off x="1583467" y="1782968"/>
            <a:ext cx="2483562" cy="2482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2" name="Google Shape;892;p32"/>
          <p:cNvGrpSpPr/>
          <p:nvPr/>
        </p:nvGrpSpPr>
        <p:grpSpPr>
          <a:xfrm>
            <a:off x="1469221" y="4433824"/>
            <a:ext cx="2711969" cy="76430"/>
            <a:chOff x="819025" y="3822075"/>
            <a:chExt cx="891450" cy="25125"/>
          </a:xfrm>
        </p:grpSpPr>
        <p:sp>
          <p:nvSpPr>
            <p:cNvPr id="893" name="Google Shape;893;p32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3"/>
          <p:cNvSpPr txBox="1"/>
          <p:nvPr>
            <p:ph type="title"/>
          </p:nvPr>
        </p:nvSpPr>
        <p:spPr>
          <a:xfrm>
            <a:off x="1320300" y="12584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Software Requirements</a:t>
            </a:r>
            <a:endParaRPr sz="2400"/>
          </a:p>
        </p:txBody>
      </p:sp>
      <p:sp>
        <p:nvSpPr>
          <p:cNvPr id="905" name="Google Shape;905;p33"/>
          <p:cNvSpPr txBox="1"/>
          <p:nvPr>
            <p:ph idx="1" type="subTitle"/>
          </p:nvPr>
        </p:nvSpPr>
        <p:spPr>
          <a:xfrm>
            <a:off x="2038375" y="1956550"/>
            <a:ext cx="50721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simulation and circuit design, we will be using </a:t>
            </a:r>
            <a:r>
              <a:rPr b="1" lang="en" sz="1600"/>
              <a:t>Proteus</a:t>
            </a:r>
            <a:r>
              <a:rPr lang="en" sz="1600"/>
              <a:t>. After that PCB </a:t>
            </a:r>
            <a:r>
              <a:rPr lang="en" sz="1600"/>
              <a:t>design will be implemented using the same software. FInally, we will solder necessary ICs and components for final execution.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4"/>
          <p:cNvSpPr txBox="1"/>
          <p:nvPr>
            <p:ph idx="9" type="title"/>
          </p:nvPr>
        </p:nvSpPr>
        <p:spPr>
          <a:xfrm>
            <a:off x="720000" y="1964725"/>
            <a:ext cx="77040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