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media/image1.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8" r:id="rId4"/>
    <p:sldId id="269" r:id="rId5"/>
    <p:sldId id="257" r:id="rId6"/>
    <p:sldId id="258" r:id="rId7"/>
    <p:sldId id="259" r:id="rId8"/>
    <p:sldId id="260" r:id="rId9"/>
    <p:sldId id="264" r:id="rId10"/>
    <p:sldId id="261" r:id="rId11"/>
    <p:sldId id="262" r:id="rId12"/>
    <p:sldId id="270"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B7B35EF-4D74-497C-A73E-EAF7F1054913}"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7A0ACBEF-024B-4E52-B627-542C88844020}">
      <dgm:prSet/>
      <dgm:spPr/>
      <dgm:t>
        <a:bodyPr/>
        <a:lstStyle/>
        <a:p>
          <a:r>
            <a:rPr lang="en-US"/>
            <a:t>Detect and remove outliers in numerical variables</a:t>
          </a:r>
        </a:p>
      </dgm:t>
    </dgm:pt>
    <dgm:pt modelId="{AE745793-9EC8-4D57-8D2F-DB9E31187309}" cxnId="{4DE8758F-D0AE-4193-914E-923DFFC71AA7}" type="parTrans">
      <dgm:prSet/>
      <dgm:spPr/>
      <dgm:t>
        <a:bodyPr/>
        <a:lstStyle/>
        <a:p>
          <a:endParaRPr lang="en-US"/>
        </a:p>
      </dgm:t>
    </dgm:pt>
    <dgm:pt modelId="{62C53CA5-157F-41B8-9178-1FEACB61084D}" cxnId="{4DE8758F-D0AE-4193-914E-923DFFC71AA7}" type="sibTrans">
      <dgm:prSet/>
      <dgm:spPr/>
      <dgm:t>
        <a:bodyPr/>
        <a:lstStyle/>
        <a:p>
          <a:endParaRPr lang="en-US"/>
        </a:p>
      </dgm:t>
    </dgm:pt>
    <dgm:pt modelId="{F1D428E6-7667-4E73-8D3A-65BBB6889728}">
      <dgm:prSet/>
      <dgm:spPr/>
      <dgm:t>
        <a:bodyPr/>
        <a:lstStyle/>
        <a:p>
          <a:r>
            <a:rPr lang="en-US"/>
            <a:t>Drop and fill missing values</a:t>
          </a:r>
        </a:p>
      </dgm:t>
    </dgm:pt>
    <dgm:pt modelId="{A7C7427E-0F20-4C19-85ED-AC28279D723A}" cxnId="{72CE5730-CA11-4914-869B-C04D6B4A70A5}" type="parTrans">
      <dgm:prSet/>
      <dgm:spPr/>
      <dgm:t>
        <a:bodyPr/>
        <a:lstStyle/>
        <a:p>
          <a:endParaRPr lang="en-US"/>
        </a:p>
      </dgm:t>
    </dgm:pt>
    <dgm:pt modelId="{FB1DF2BE-68FC-4413-9016-6871B87E164B}" cxnId="{72CE5730-CA11-4914-869B-C04D6B4A70A5}" type="sibTrans">
      <dgm:prSet/>
      <dgm:spPr/>
      <dgm:t>
        <a:bodyPr/>
        <a:lstStyle/>
        <a:p>
          <a:endParaRPr lang="en-US"/>
        </a:p>
      </dgm:t>
    </dgm:pt>
    <dgm:pt modelId="{6212C635-DFC7-4AA9-8ADA-31F944F834D3}">
      <dgm:prSet/>
      <dgm:spPr/>
      <dgm:t>
        <a:bodyPr/>
        <a:lstStyle/>
        <a:p>
          <a:r>
            <a:rPr lang="en-US"/>
            <a:t>Feature Engineering</a:t>
          </a:r>
        </a:p>
      </dgm:t>
    </dgm:pt>
    <dgm:pt modelId="{53AEB135-6FF1-4077-ABDE-A88FB49144C4}" cxnId="{9B4B5FD9-C79F-432E-9ADB-6ED0D86912CB}" type="parTrans">
      <dgm:prSet/>
      <dgm:spPr/>
      <dgm:t>
        <a:bodyPr/>
        <a:lstStyle/>
        <a:p>
          <a:endParaRPr lang="en-US"/>
        </a:p>
      </dgm:t>
    </dgm:pt>
    <dgm:pt modelId="{24D6815C-7D19-4DB8-AE89-0B381C715582}" cxnId="{9B4B5FD9-C79F-432E-9ADB-6ED0D86912CB}" type="sibTrans">
      <dgm:prSet/>
      <dgm:spPr/>
      <dgm:t>
        <a:bodyPr/>
        <a:lstStyle/>
        <a:p>
          <a:endParaRPr lang="en-US"/>
        </a:p>
      </dgm:t>
    </dgm:pt>
    <dgm:pt modelId="{156CC4C0-DDAB-4B49-A9E9-A51CC3C907E2}">
      <dgm:prSet/>
      <dgm:spPr/>
      <dgm:t>
        <a:bodyPr/>
        <a:lstStyle/>
        <a:p>
          <a:r>
            <a:rPr lang="en-US"/>
            <a:t>Multi Linear Regression</a:t>
          </a:r>
        </a:p>
      </dgm:t>
    </dgm:pt>
    <dgm:pt modelId="{6EFC7A19-4156-4BFD-B959-F825F84D1346}" cxnId="{142EDC3A-26DE-4F09-A6C2-9AACF62847BD}" type="parTrans">
      <dgm:prSet/>
      <dgm:spPr/>
      <dgm:t>
        <a:bodyPr/>
        <a:lstStyle/>
        <a:p>
          <a:endParaRPr lang="en-US"/>
        </a:p>
      </dgm:t>
    </dgm:pt>
    <dgm:pt modelId="{2424DF6A-C5BB-4557-9C2C-378E7EA157EF}" cxnId="{142EDC3A-26DE-4F09-A6C2-9AACF62847BD}" type="sibTrans">
      <dgm:prSet/>
      <dgm:spPr/>
      <dgm:t>
        <a:bodyPr/>
        <a:lstStyle/>
        <a:p>
          <a:endParaRPr lang="en-US"/>
        </a:p>
      </dgm:t>
    </dgm:pt>
    <dgm:pt modelId="{AEBDFAA1-17B8-4392-9A68-431AE9C482FA}">
      <dgm:prSet/>
      <dgm:spPr/>
      <dgm:t>
        <a:bodyPr/>
        <a:lstStyle/>
        <a:p>
          <a:r>
            <a:rPr lang="en-US"/>
            <a:t>Lasso Regression</a:t>
          </a:r>
        </a:p>
      </dgm:t>
    </dgm:pt>
    <dgm:pt modelId="{46D8D01B-A30A-4C08-920D-76F18CA6C97E}" cxnId="{73D6EBD4-1A9C-47C2-AF73-B8422B50845E}" type="parTrans">
      <dgm:prSet/>
      <dgm:spPr/>
      <dgm:t>
        <a:bodyPr/>
        <a:lstStyle/>
        <a:p>
          <a:endParaRPr lang="en-US"/>
        </a:p>
      </dgm:t>
    </dgm:pt>
    <dgm:pt modelId="{319C0936-87F3-469B-BF17-6F5DF02940E2}" cxnId="{73D6EBD4-1A9C-47C2-AF73-B8422B50845E}" type="sibTrans">
      <dgm:prSet/>
      <dgm:spPr/>
      <dgm:t>
        <a:bodyPr/>
        <a:lstStyle/>
        <a:p>
          <a:endParaRPr lang="en-US"/>
        </a:p>
      </dgm:t>
    </dgm:pt>
    <dgm:pt modelId="{1947059D-9E81-4004-9CE6-04F8B005B3DF}">
      <dgm:prSet/>
      <dgm:spPr/>
      <dgm:t>
        <a:bodyPr/>
        <a:lstStyle/>
        <a:p>
          <a:r>
            <a:rPr lang="en-US"/>
            <a:t>Support Vector Regression</a:t>
          </a:r>
        </a:p>
      </dgm:t>
    </dgm:pt>
    <dgm:pt modelId="{22A09A29-36C4-4F92-AF36-B5246E45EE46}" cxnId="{6B3A71B3-4C21-45C0-AEF8-A42E2538EABF}" type="parTrans">
      <dgm:prSet/>
      <dgm:spPr/>
      <dgm:t>
        <a:bodyPr/>
        <a:lstStyle/>
        <a:p>
          <a:endParaRPr lang="en-US"/>
        </a:p>
      </dgm:t>
    </dgm:pt>
    <dgm:pt modelId="{2DF36EF1-CD09-4DEB-8AAD-7BB7F829177A}" cxnId="{6B3A71B3-4C21-45C0-AEF8-A42E2538EABF}" type="sibTrans">
      <dgm:prSet/>
      <dgm:spPr/>
      <dgm:t>
        <a:bodyPr/>
        <a:lstStyle/>
        <a:p>
          <a:endParaRPr lang="en-US"/>
        </a:p>
      </dgm:t>
    </dgm:pt>
    <dgm:pt modelId="{5E4876A7-AFDC-44A6-BA74-2C3569B2007D}">
      <dgm:prSet/>
      <dgm:spPr/>
      <dgm:t>
        <a:bodyPr/>
        <a:lstStyle/>
        <a:p>
          <a:r>
            <a:rPr lang="en-US"/>
            <a:t>Random Forest Regression</a:t>
          </a:r>
        </a:p>
      </dgm:t>
    </dgm:pt>
    <dgm:pt modelId="{877D5D83-A02B-4572-93C2-0796673FACD5}" cxnId="{51F58BFD-375F-422C-9C54-967F66FF7FDB}" type="parTrans">
      <dgm:prSet/>
      <dgm:spPr/>
      <dgm:t>
        <a:bodyPr/>
        <a:lstStyle/>
        <a:p>
          <a:endParaRPr lang="en-US"/>
        </a:p>
      </dgm:t>
    </dgm:pt>
    <dgm:pt modelId="{24C45F8A-8304-41E2-94CC-88A834710F31}" cxnId="{51F58BFD-375F-422C-9C54-967F66FF7FDB}" type="sibTrans">
      <dgm:prSet/>
      <dgm:spPr/>
      <dgm:t>
        <a:bodyPr/>
        <a:lstStyle/>
        <a:p>
          <a:endParaRPr lang="en-US"/>
        </a:p>
      </dgm:t>
    </dgm:pt>
    <dgm:pt modelId="{E00CF9C1-2F4B-4CCC-B6F4-258C90726FDF}" type="pres">
      <dgm:prSet presAssocID="{4B7B35EF-4D74-497C-A73E-EAF7F1054913}" presName="diagram" presStyleCnt="0">
        <dgm:presLayoutVars>
          <dgm:dir/>
          <dgm:resizeHandles val="exact"/>
        </dgm:presLayoutVars>
      </dgm:prSet>
      <dgm:spPr/>
    </dgm:pt>
    <dgm:pt modelId="{23944D34-AB56-4FDF-A3EE-0B2413490D12}" type="pres">
      <dgm:prSet presAssocID="{7A0ACBEF-024B-4E52-B627-542C88844020}" presName="node" presStyleLbl="node1" presStyleIdx="0" presStyleCnt="7">
        <dgm:presLayoutVars>
          <dgm:bulletEnabled val="1"/>
        </dgm:presLayoutVars>
      </dgm:prSet>
      <dgm:spPr/>
    </dgm:pt>
    <dgm:pt modelId="{BBAEE7F4-2466-48B9-82CD-1B67AD2F301C}" type="pres">
      <dgm:prSet presAssocID="{62C53CA5-157F-41B8-9178-1FEACB61084D}" presName="sibTrans" presStyleCnt="0"/>
      <dgm:spPr/>
    </dgm:pt>
    <dgm:pt modelId="{4F3DCF29-B716-4C5F-AFD5-1FBB8ADDDB52}" type="pres">
      <dgm:prSet presAssocID="{F1D428E6-7667-4E73-8D3A-65BBB6889728}" presName="node" presStyleLbl="node1" presStyleIdx="1" presStyleCnt="7">
        <dgm:presLayoutVars>
          <dgm:bulletEnabled val="1"/>
        </dgm:presLayoutVars>
      </dgm:prSet>
      <dgm:spPr/>
    </dgm:pt>
    <dgm:pt modelId="{3428C9A0-3E9D-4D0A-AEB2-1468A40F8D6F}" type="pres">
      <dgm:prSet presAssocID="{FB1DF2BE-68FC-4413-9016-6871B87E164B}" presName="sibTrans" presStyleCnt="0"/>
      <dgm:spPr/>
    </dgm:pt>
    <dgm:pt modelId="{4AE283D2-AC47-4F8E-B697-5748FB408B30}" type="pres">
      <dgm:prSet presAssocID="{6212C635-DFC7-4AA9-8ADA-31F944F834D3}" presName="node" presStyleLbl="node1" presStyleIdx="2" presStyleCnt="7">
        <dgm:presLayoutVars>
          <dgm:bulletEnabled val="1"/>
        </dgm:presLayoutVars>
      </dgm:prSet>
      <dgm:spPr/>
    </dgm:pt>
    <dgm:pt modelId="{F94AEAEA-E8E0-44A6-857C-E1EAC8751938}" type="pres">
      <dgm:prSet presAssocID="{24D6815C-7D19-4DB8-AE89-0B381C715582}" presName="sibTrans" presStyleCnt="0"/>
      <dgm:spPr/>
    </dgm:pt>
    <dgm:pt modelId="{3756F126-1BB8-4F84-B908-E27D7A5415B6}" type="pres">
      <dgm:prSet presAssocID="{156CC4C0-DDAB-4B49-A9E9-A51CC3C907E2}" presName="node" presStyleLbl="node1" presStyleIdx="3" presStyleCnt="7">
        <dgm:presLayoutVars>
          <dgm:bulletEnabled val="1"/>
        </dgm:presLayoutVars>
      </dgm:prSet>
      <dgm:spPr/>
    </dgm:pt>
    <dgm:pt modelId="{EB10E9A9-D60B-4307-B49E-7718F1C3CA61}" type="pres">
      <dgm:prSet presAssocID="{2424DF6A-C5BB-4557-9C2C-378E7EA157EF}" presName="sibTrans" presStyleCnt="0"/>
      <dgm:spPr/>
    </dgm:pt>
    <dgm:pt modelId="{D1E39110-C76D-45EB-907A-1536A543200B}" type="pres">
      <dgm:prSet presAssocID="{AEBDFAA1-17B8-4392-9A68-431AE9C482FA}" presName="node" presStyleLbl="node1" presStyleIdx="4" presStyleCnt="7">
        <dgm:presLayoutVars>
          <dgm:bulletEnabled val="1"/>
        </dgm:presLayoutVars>
      </dgm:prSet>
      <dgm:spPr/>
    </dgm:pt>
    <dgm:pt modelId="{3D813FAB-218B-44F5-A734-57574192CD29}" type="pres">
      <dgm:prSet presAssocID="{319C0936-87F3-469B-BF17-6F5DF02940E2}" presName="sibTrans" presStyleCnt="0"/>
      <dgm:spPr/>
    </dgm:pt>
    <dgm:pt modelId="{D8A924D9-CEA7-4A3F-8E5D-22EDBDD06949}" type="pres">
      <dgm:prSet presAssocID="{1947059D-9E81-4004-9CE6-04F8B005B3DF}" presName="node" presStyleLbl="node1" presStyleIdx="5" presStyleCnt="7">
        <dgm:presLayoutVars>
          <dgm:bulletEnabled val="1"/>
        </dgm:presLayoutVars>
      </dgm:prSet>
      <dgm:spPr/>
    </dgm:pt>
    <dgm:pt modelId="{425B6578-3E91-47D7-B72D-516175BF6D55}" type="pres">
      <dgm:prSet presAssocID="{2DF36EF1-CD09-4DEB-8AAD-7BB7F829177A}" presName="sibTrans" presStyleCnt="0"/>
      <dgm:spPr/>
    </dgm:pt>
    <dgm:pt modelId="{4F2257EA-2B31-4941-89B2-DD81F63D3A8E}" type="pres">
      <dgm:prSet presAssocID="{5E4876A7-AFDC-44A6-BA74-2C3569B2007D}" presName="node" presStyleLbl="node1" presStyleIdx="6" presStyleCnt="7">
        <dgm:presLayoutVars>
          <dgm:bulletEnabled val="1"/>
        </dgm:presLayoutVars>
      </dgm:prSet>
      <dgm:spPr/>
    </dgm:pt>
  </dgm:ptLst>
  <dgm:cxnLst>
    <dgm:cxn modelId="{BBD43D09-40F0-4E04-888E-15FCE33A6A11}" type="presOf" srcId="{5E4876A7-AFDC-44A6-BA74-2C3569B2007D}" destId="{4F2257EA-2B31-4941-89B2-DD81F63D3A8E}" srcOrd="0" destOrd="0" presId="urn:microsoft.com/office/officeart/2005/8/layout/default"/>
    <dgm:cxn modelId="{26CFD71F-D5D0-41FC-9C17-C93D589D30D1}" type="presOf" srcId="{1947059D-9E81-4004-9CE6-04F8B005B3DF}" destId="{D8A924D9-CEA7-4A3F-8E5D-22EDBDD06949}" srcOrd="0" destOrd="0" presId="urn:microsoft.com/office/officeart/2005/8/layout/default"/>
    <dgm:cxn modelId="{8301B126-71DB-4CA0-87C7-D3C83A815918}" type="presOf" srcId="{156CC4C0-DDAB-4B49-A9E9-A51CC3C907E2}" destId="{3756F126-1BB8-4F84-B908-E27D7A5415B6}" srcOrd="0" destOrd="0" presId="urn:microsoft.com/office/officeart/2005/8/layout/default"/>
    <dgm:cxn modelId="{72CE5730-CA11-4914-869B-C04D6B4A70A5}" srcId="{4B7B35EF-4D74-497C-A73E-EAF7F1054913}" destId="{F1D428E6-7667-4E73-8D3A-65BBB6889728}" srcOrd="1" destOrd="0" parTransId="{A7C7427E-0F20-4C19-85ED-AC28279D723A}" sibTransId="{FB1DF2BE-68FC-4413-9016-6871B87E164B}"/>
    <dgm:cxn modelId="{142EDC3A-26DE-4F09-A6C2-9AACF62847BD}" srcId="{4B7B35EF-4D74-497C-A73E-EAF7F1054913}" destId="{156CC4C0-DDAB-4B49-A9E9-A51CC3C907E2}" srcOrd="3" destOrd="0" parTransId="{6EFC7A19-4156-4BFD-B959-F825F84D1346}" sibTransId="{2424DF6A-C5BB-4557-9C2C-378E7EA157EF}"/>
    <dgm:cxn modelId="{E9558846-A866-4064-A553-A962D0D5CEED}" type="presOf" srcId="{7A0ACBEF-024B-4E52-B627-542C88844020}" destId="{23944D34-AB56-4FDF-A3EE-0B2413490D12}" srcOrd="0" destOrd="0" presId="urn:microsoft.com/office/officeart/2005/8/layout/default"/>
    <dgm:cxn modelId="{4DE8758F-D0AE-4193-914E-923DFFC71AA7}" srcId="{4B7B35EF-4D74-497C-A73E-EAF7F1054913}" destId="{7A0ACBEF-024B-4E52-B627-542C88844020}" srcOrd="0" destOrd="0" parTransId="{AE745793-9EC8-4D57-8D2F-DB9E31187309}" sibTransId="{62C53CA5-157F-41B8-9178-1FEACB61084D}"/>
    <dgm:cxn modelId="{7977F3A4-A02E-4710-B901-80C75FC9FE1D}" type="presOf" srcId="{4B7B35EF-4D74-497C-A73E-EAF7F1054913}" destId="{E00CF9C1-2F4B-4CCC-B6F4-258C90726FDF}" srcOrd="0" destOrd="0" presId="urn:microsoft.com/office/officeart/2005/8/layout/default"/>
    <dgm:cxn modelId="{6B3A71B3-4C21-45C0-AEF8-A42E2538EABF}" srcId="{4B7B35EF-4D74-497C-A73E-EAF7F1054913}" destId="{1947059D-9E81-4004-9CE6-04F8B005B3DF}" srcOrd="5" destOrd="0" parTransId="{22A09A29-36C4-4F92-AF36-B5246E45EE46}" sibTransId="{2DF36EF1-CD09-4DEB-8AAD-7BB7F829177A}"/>
    <dgm:cxn modelId="{3DD6A4CA-2232-445E-A0CF-5BDCF76E5011}" type="presOf" srcId="{F1D428E6-7667-4E73-8D3A-65BBB6889728}" destId="{4F3DCF29-B716-4C5F-AFD5-1FBB8ADDDB52}" srcOrd="0" destOrd="0" presId="urn:microsoft.com/office/officeart/2005/8/layout/default"/>
    <dgm:cxn modelId="{73D6EBD4-1A9C-47C2-AF73-B8422B50845E}" srcId="{4B7B35EF-4D74-497C-A73E-EAF7F1054913}" destId="{AEBDFAA1-17B8-4392-9A68-431AE9C482FA}" srcOrd="4" destOrd="0" parTransId="{46D8D01B-A30A-4C08-920D-76F18CA6C97E}" sibTransId="{319C0936-87F3-469B-BF17-6F5DF02940E2}"/>
    <dgm:cxn modelId="{9B4B5FD9-C79F-432E-9ADB-6ED0D86912CB}" srcId="{4B7B35EF-4D74-497C-A73E-EAF7F1054913}" destId="{6212C635-DFC7-4AA9-8ADA-31F944F834D3}" srcOrd="2" destOrd="0" parTransId="{53AEB135-6FF1-4077-ABDE-A88FB49144C4}" sibTransId="{24D6815C-7D19-4DB8-AE89-0B381C715582}"/>
    <dgm:cxn modelId="{1FF123F2-4A3A-4A43-A591-45ECE3E50CBC}" type="presOf" srcId="{AEBDFAA1-17B8-4392-9A68-431AE9C482FA}" destId="{D1E39110-C76D-45EB-907A-1536A543200B}" srcOrd="0" destOrd="0" presId="urn:microsoft.com/office/officeart/2005/8/layout/default"/>
    <dgm:cxn modelId="{33B072F5-FB7F-4D2F-A7B0-99EAF114D83E}" type="presOf" srcId="{6212C635-DFC7-4AA9-8ADA-31F944F834D3}" destId="{4AE283D2-AC47-4F8E-B697-5748FB408B30}" srcOrd="0" destOrd="0" presId="urn:microsoft.com/office/officeart/2005/8/layout/default"/>
    <dgm:cxn modelId="{51F58BFD-375F-422C-9C54-967F66FF7FDB}" srcId="{4B7B35EF-4D74-497C-A73E-EAF7F1054913}" destId="{5E4876A7-AFDC-44A6-BA74-2C3569B2007D}" srcOrd="6" destOrd="0" parTransId="{877D5D83-A02B-4572-93C2-0796673FACD5}" sibTransId="{24C45F8A-8304-41E2-94CC-88A834710F31}"/>
    <dgm:cxn modelId="{92E1B9DB-BBA7-41ED-993D-A4E18065B4E8}" type="presParOf" srcId="{E00CF9C1-2F4B-4CCC-B6F4-258C90726FDF}" destId="{23944D34-AB56-4FDF-A3EE-0B2413490D12}" srcOrd="0" destOrd="0" presId="urn:microsoft.com/office/officeart/2005/8/layout/default"/>
    <dgm:cxn modelId="{D8D8D669-7A5F-4064-887B-483A4AB96A67}" type="presParOf" srcId="{E00CF9C1-2F4B-4CCC-B6F4-258C90726FDF}" destId="{BBAEE7F4-2466-48B9-82CD-1B67AD2F301C}" srcOrd="1" destOrd="0" presId="urn:microsoft.com/office/officeart/2005/8/layout/default"/>
    <dgm:cxn modelId="{3532ABCF-47FD-4F4A-A436-600AE5A73953}" type="presParOf" srcId="{E00CF9C1-2F4B-4CCC-B6F4-258C90726FDF}" destId="{4F3DCF29-B716-4C5F-AFD5-1FBB8ADDDB52}" srcOrd="2" destOrd="0" presId="urn:microsoft.com/office/officeart/2005/8/layout/default"/>
    <dgm:cxn modelId="{AFDB8ABA-B856-4EB2-B30E-EF3BA9D188E9}" type="presParOf" srcId="{E00CF9C1-2F4B-4CCC-B6F4-258C90726FDF}" destId="{3428C9A0-3E9D-4D0A-AEB2-1468A40F8D6F}" srcOrd="3" destOrd="0" presId="urn:microsoft.com/office/officeart/2005/8/layout/default"/>
    <dgm:cxn modelId="{1EBC793E-658A-4238-80CB-986A356EED49}" type="presParOf" srcId="{E00CF9C1-2F4B-4CCC-B6F4-258C90726FDF}" destId="{4AE283D2-AC47-4F8E-B697-5748FB408B30}" srcOrd="4" destOrd="0" presId="urn:microsoft.com/office/officeart/2005/8/layout/default"/>
    <dgm:cxn modelId="{8C06C952-892A-4146-97A8-5367E6415D4D}" type="presParOf" srcId="{E00CF9C1-2F4B-4CCC-B6F4-258C90726FDF}" destId="{F94AEAEA-E8E0-44A6-857C-E1EAC8751938}" srcOrd="5" destOrd="0" presId="urn:microsoft.com/office/officeart/2005/8/layout/default"/>
    <dgm:cxn modelId="{94DF60AB-EFB7-4CC4-817C-655182061540}" type="presParOf" srcId="{E00CF9C1-2F4B-4CCC-B6F4-258C90726FDF}" destId="{3756F126-1BB8-4F84-B908-E27D7A5415B6}" srcOrd="6" destOrd="0" presId="urn:microsoft.com/office/officeart/2005/8/layout/default"/>
    <dgm:cxn modelId="{A1626E4A-C0C1-4F4B-B719-F5AF7B817C97}" type="presParOf" srcId="{E00CF9C1-2F4B-4CCC-B6F4-258C90726FDF}" destId="{EB10E9A9-D60B-4307-B49E-7718F1C3CA61}" srcOrd="7" destOrd="0" presId="urn:microsoft.com/office/officeart/2005/8/layout/default"/>
    <dgm:cxn modelId="{78DF0591-5C28-42AF-932A-6B63F49D4654}" type="presParOf" srcId="{E00CF9C1-2F4B-4CCC-B6F4-258C90726FDF}" destId="{D1E39110-C76D-45EB-907A-1536A543200B}" srcOrd="8" destOrd="0" presId="urn:microsoft.com/office/officeart/2005/8/layout/default"/>
    <dgm:cxn modelId="{10E5FC70-394C-466B-AD6A-3397EC94A9F3}" type="presParOf" srcId="{E00CF9C1-2F4B-4CCC-B6F4-258C90726FDF}" destId="{3D813FAB-218B-44F5-A734-57574192CD29}" srcOrd="9" destOrd="0" presId="urn:microsoft.com/office/officeart/2005/8/layout/default"/>
    <dgm:cxn modelId="{AF98A4D1-7C77-4BDC-8F48-D7E2E793E765}" type="presParOf" srcId="{E00CF9C1-2F4B-4CCC-B6F4-258C90726FDF}" destId="{D8A924D9-CEA7-4A3F-8E5D-22EDBDD06949}" srcOrd="10" destOrd="0" presId="urn:microsoft.com/office/officeart/2005/8/layout/default"/>
    <dgm:cxn modelId="{4D12C7C0-ADAE-443A-9F70-EA077226F455}" type="presParOf" srcId="{E00CF9C1-2F4B-4CCC-B6F4-258C90726FDF}" destId="{425B6578-3E91-47D7-B72D-516175BF6D55}" srcOrd="11" destOrd="0" presId="urn:microsoft.com/office/officeart/2005/8/layout/default"/>
    <dgm:cxn modelId="{0E0E9BDF-15F5-4F3C-915E-2ADFAEA69179}" type="presParOf" srcId="{E00CF9C1-2F4B-4CCC-B6F4-258C90726FDF}" destId="{4F2257EA-2B31-4941-89B2-DD81F63D3A8E}"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2025E7-350B-4C21-8A1F-077071874B45}"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7EE44C6A-853D-4960-AFFF-E76C5826CEF8}">
      <dgm:prSet/>
      <dgm:spPr/>
      <dgm:t>
        <a:bodyPr/>
        <a:lstStyle/>
        <a:p>
          <a:r>
            <a:rPr lang="en-US"/>
            <a:t>multivariate logistic regression, k-nearest neighbors, naive Bayes, and decision trees were used to forecast the cost of a used automobile in Mauritius. However, their results were not useful for forecasting because they saw fewer cars.</a:t>
          </a:r>
        </a:p>
      </dgm:t>
    </dgm:pt>
    <dgm:pt modelId="{3B68BD84-1E98-45C9-962E-C696974845B1}" cxnId="{7F6AB4DC-D1CB-406E-9186-1253B51D741E}" type="parTrans">
      <dgm:prSet/>
      <dgm:spPr/>
      <dgm:t>
        <a:bodyPr/>
        <a:lstStyle/>
        <a:p>
          <a:endParaRPr lang="en-US"/>
        </a:p>
      </dgm:t>
    </dgm:pt>
    <dgm:pt modelId="{D0961B75-5796-4D22-8DD1-780DB70DA9C5}" cxnId="{7F6AB4DC-D1CB-406E-9186-1253B51D741E}" type="sibTrans">
      <dgm:prSet/>
      <dgm:spPr/>
      <dgm:t>
        <a:bodyPr/>
        <a:lstStyle/>
        <a:p>
          <a:endParaRPr lang="en-US"/>
        </a:p>
      </dgm:t>
    </dgm:pt>
    <dgm:pt modelId="{4DB9CF67-1ED6-4FC7-8E16-25CC420744F5}">
      <dgm:prSet/>
      <dgm:spPr/>
      <dgm:t>
        <a:bodyPr/>
        <a:lstStyle/>
        <a:p>
          <a:r>
            <a:rPr lang="en-US"/>
            <a:t>Noor and Jan used multiple linear regression to predict vehicle car price. They performed variable selection technique to find the most influencing variables then eliminate the rest. The data contain only selected variable that used to form the linear regression model. The result was impressive with R-square = 98%.</a:t>
          </a:r>
        </a:p>
      </dgm:t>
    </dgm:pt>
    <dgm:pt modelId="{7753AAEE-2C3E-4D86-9133-9404FC217850}" cxnId="{34CB6336-42D1-448E-B325-A63499B86E01}" type="parTrans">
      <dgm:prSet/>
      <dgm:spPr/>
      <dgm:t>
        <a:bodyPr/>
        <a:lstStyle/>
        <a:p>
          <a:endParaRPr lang="en-US"/>
        </a:p>
      </dgm:t>
    </dgm:pt>
    <dgm:pt modelId="{27CD7FFE-A600-4618-9E4A-335079E63F52}" cxnId="{34CB6336-42D1-448E-B325-A63499B86E01}" type="sibTrans">
      <dgm:prSet/>
      <dgm:spPr/>
      <dgm:t>
        <a:bodyPr/>
        <a:lstStyle/>
        <a:p>
          <a:endParaRPr lang="en-US"/>
        </a:p>
      </dgm:t>
    </dgm:pt>
    <dgm:pt modelId="{B00545B1-6E1B-4C07-8A36-F7C0B8F96D75}" type="pres">
      <dgm:prSet presAssocID="{B32025E7-350B-4C21-8A1F-077071874B45}" presName="hierChild1" presStyleCnt="0">
        <dgm:presLayoutVars>
          <dgm:chPref val="1"/>
          <dgm:dir/>
          <dgm:animOne val="branch"/>
          <dgm:animLvl val="lvl"/>
          <dgm:resizeHandles/>
        </dgm:presLayoutVars>
      </dgm:prSet>
      <dgm:spPr/>
    </dgm:pt>
    <dgm:pt modelId="{A4C1A837-C0F5-4360-B39D-8F05333725F0}" type="pres">
      <dgm:prSet presAssocID="{7EE44C6A-853D-4960-AFFF-E76C5826CEF8}" presName="hierRoot1" presStyleCnt="0"/>
      <dgm:spPr/>
    </dgm:pt>
    <dgm:pt modelId="{AEB5F4BF-84F2-4875-B67B-D431F90E364D}" type="pres">
      <dgm:prSet presAssocID="{7EE44C6A-853D-4960-AFFF-E76C5826CEF8}" presName="composite" presStyleCnt="0"/>
      <dgm:spPr/>
    </dgm:pt>
    <dgm:pt modelId="{CAC91E25-75F0-4441-BAD0-872415489359}" type="pres">
      <dgm:prSet presAssocID="{7EE44C6A-853D-4960-AFFF-E76C5826CEF8}" presName="background" presStyleLbl="node0" presStyleIdx="0" presStyleCnt="2"/>
      <dgm:spPr/>
    </dgm:pt>
    <dgm:pt modelId="{473AA277-D00E-4CD5-88A5-6BF84EEFE20B}" type="pres">
      <dgm:prSet presAssocID="{7EE44C6A-853D-4960-AFFF-E76C5826CEF8}" presName="text" presStyleLbl="fgAcc0" presStyleIdx="0" presStyleCnt="2">
        <dgm:presLayoutVars>
          <dgm:chPref val="3"/>
        </dgm:presLayoutVars>
      </dgm:prSet>
      <dgm:spPr/>
    </dgm:pt>
    <dgm:pt modelId="{C20DAF2F-8869-41CB-BB13-DF3E80A99D64}" type="pres">
      <dgm:prSet presAssocID="{7EE44C6A-853D-4960-AFFF-E76C5826CEF8}" presName="hierChild2" presStyleCnt="0"/>
      <dgm:spPr/>
    </dgm:pt>
    <dgm:pt modelId="{DFDCB0AB-26CE-44CE-9091-097567FC0DE1}" type="pres">
      <dgm:prSet presAssocID="{4DB9CF67-1ED6-4FC7-8E16-25CC420744F5}" presName="hierRoot1" presStyleCnt="0"/>
      <dgm:spPr/>
    </dgm:pt>
    <dgm:pt modelId="{BDF58701-563F-44C8-8191-1BC78C8BC9B1}" type="pres">
      <dgm:prSet presAssocID="{4DB9CF67-1ED6-4FC7-8E16-25CC420744F5}" presName="composite" presStyleCnt="0"/>
      <dgm:spPr/>
    </dgm:pt>
    <dgm:pt modelId="{F120253C-17D9-4898-A6C3-8A0E2F8FE20B}" type="pres">
      <dgm:prSet presAssocID="{4DB9CF67-1ED6-4FC7-8E16-25CC420744F5}" presName="background" presStyleLbl="node0" presStyleIdx="1" presStyleCnt="2"/>
      <dgm:spPr/>
    </dgm:pt>
    <dgm:pt modelId="{2061823D-9C01-4520-8414-F6927A9E23D9}" type="pres">
      <dgm:prSet presAssocID="{4DB9CF67-1ED6-4FC7-8E16-25CC420744F5}" presName="text" presStyleLbl="fgAcc0" presStyleIdx="1" presStyleCnt="2">
        <dgm:presLayoutVars>
          <dgm:chPref val="3"/>
        </dgm:presLayoutVars>
      </dgm:prSet>
      <dgm:spPr/>
    </dgm:pt>
    <dgm:pt modelId="{7B468207-C068-4C2E-BAD9-1DCCCF59DB33}" type="pres">
      <dgm:prSet presAssocID="{4DB9CF67-1ED6-4FC7-8E16-25CC420744F5}" presName="hierChild2" presStyleCnt="0"/>
      <dgm:spPr/>
    </dgm:pt>
  </dgm:ptLst>
  <dgm:cxnLst>
    <dgm:cxn modelId="{CBA3D829-CE11-496A-86AD-80149260B7F9}" type="presOf" srcId="{4DB9CF67-1ED6-4FC7-8E16-25CC420744F5}" destId="{2061823D-9C01-4520-8414-F6927A9E23D9}" srcOrd="0" destOrd="0" presId="urn:microsoft.com/office/officeart/2005/8/layout/hierarchy1"/>
    <dgm:cxn modelId="{34CB6336-42D1-448E-B325-A63499B86E01}" srcId="{B32025E7-350B-4C21-8A1F-077071874B45}" destId="{4DB9CF67-1ED6-4FC7-8E16-25CC420744F5}" srcOrd="1" destOrd="0" parTransId="{7753AAEE-2C3E-4D86-9133-9404FC217850}" sibTransId="{27CD7FFE-A600-4618-9E4A-335079E63F52}"/>
    <dgm:cxn modelId="{8B426F82-00FB-4996-9476-3D936A439E25}" type="presOf" srcId="{B32025E7-350B-4C21-8A1F-077071874B45}" destId="{B00545B1-6E1B-4C07-8A36-F7C0B8F96D75}" srcOrd="0" destOrd="0" presId="urn:microsoft.com/office/officeart/2005/8/layout/hierarchy1"/>
    <dgm:cxn modelId="{7F6AB4DC-D1CB-406E-9186-1253B51D741E}" srcId="{B32025E7-350B-4C21-8A1F-077071874B45}" destId="{7EE44C6A-853D-4960-AFFF-E76C5826CEF8}" srcOrd="0" destOrd="0" parTransId="{3B68BD84-1E98-45C9-962E-C696974845B1}" sibTransId="{D0961B75-5796-4D22-8DD1-780DB70DA9C5}"/>
    <dgm:cxn modelId="{4B0BCBEA-4236-4C1E-9B7E-A755029831D4}" type="presOf" srcId="{7EE44C6A-853D-4960-AFFF-E76C5826CEF8}" destId="{473AA277-D00E-4CD5-88A5-6BF84EEFE20B}" srcOrd="0" destOrd="0" presId="urn:microsoft.com/office/officeart/2005/8/layout/hierarchy1"/>
    <dgm:cxn modelId="{6EC2B0BF-C876-48D1-9DFB-C58885176EA4}" type="presParOf" srcId="{B00545B1-6E1B-4C07-8A36-F7C0B8F96D75}" destId="{A4C1A837-C0F5-4360-B39D-8F05333725F0}" srcOrd="0" destOrd="0" presId="urn:microsoft.com/office/officeart/2005/8/layout/hierarchy1"/>
    <dgm:cxn modelId="{5729EC72-7649-416C-ACFF-CE02E0EA59F3}" type="presParOf" srcId="{A4C1A837-C0F5-4360-B39D-8F05333725F0}" destId="{AEB5F4BF-84F2-4875-B67B-D431F90E364D}" srcOrd="0" destOrd="0" presId="urn:microsoft.com/office/officeart/2005/8/layout/hierarchy1"/>
    <dgm:cxn modelId="{7916D935-5D00-4C94-8630-1F6EDEBAF3E3}" type="presParOf" srcId="{AEB5F4BF-84F2-4875-B67B-D431F90E364D}" destId="{CAC91E25-75F0-4441-BAD0-872415489359}" srcOrd="0" destOrd="0" presId="urn:microsoft.com/office/officeart/2005/8/layout/hierarchy1"/>
    <dgm:cxn modelId="{3035D76A-5DD4-4310-BA0A-292AB8E34CDC}" type="presParOf" srcId="{AEB5F4BF-84F2-4875-B67B-D431F90E364D}" destId="{473AA277-D00E-4CD5-88A5-6BF84EEFE20B}" srcOrd="1" destOrd="0" presId="urn:microsoft.com/office/officeart/2005/8/layout/hierarchy1"/>
    <dgm:cxn modelId="{5E24C334-CBF7-459A-A540-FE9CD1278B85}" type="presParOf" srcId="{A4C1A837-C0F5-4360-B39D-8F05333725F0}" destId="{C20DAF2F-8869-41CB-BB13-DF3E80A99D64}" srcOrd="1" destOrd="0" presId="urn:microsoft.com/office/officeart/2005/8/layout/hierarchy1"/>
    <dgm:cxn modelId="{754A63A9-703A-4EA6-9699-42E6AAED55D9}" type="presParOf" srcId="{B00545B1-6E1B-4C07-8A36-F7C0B8F96D75}" destId="{DFDCB0AB-26CE-44CE-9091-097567FC0DE1}" srcOrd="1" destOrd="0" presId="urn:microsoft.com/office/officeart/2005/8/layout/hierarchy1"/>
    <dgm:cxn modelId="{7F240B30-C0E0-4059-B686-2FB340E3857E}" type="presParOf" srcId="{DFDCB0AB-26CE-44CE-9091-097567FC0DE1}" destId="{BDF58701-563F-44C8-8191-1BC78C8BC9B1}" srcOrd="0" destOrd="0" presId="urn:microsoft.com/office/officeart/2005/8/layout/hierarchy1"/>
    <dgm:cxn modelId="{8635C29A-69D2-4848-982F-7101FC6ACB75}" type="presParOf" srcId="{BDF58701-563F-44C8-8191-1BC78C8BC9B1}" destId="{F120253C-17D9-4898-A6C3-8A0E2F8FE20B}" srcOrd="0" destOrd="0" presId="urn:microsoft.com/office/officeart/2005/8/layout/hierarchy1"/>
    <dgm:cxn modelId="{D9863E2B-F1C1-4387-8049-C117C084CB0F}" type="presParOf" srcId="{BDF58701-563F-44C8-8191-1BC78C8BC9B1}" destId="{2061823D-9C01-4520-8414-F6927A9E23D9}" srcOrd="1" destOrd="0" presId="urn:microsoft.com/office/officeart/2005/8/layout/hierarchy1"/>
    <dgm:cxn modelId="{09EAB4D8-5621-4A9A-9FD1-1F32892BD1DF}" type="presParOf" srcId="{DFDCB0AB-26CE-44CE-9091-097567FC0DE1}" destId="{7B468207-C068-4C2E-BAD9-1DCCCF59DB33}"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0DEDBA-AAE7-414C-AEC1-C8D604961F4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80CC1BCE-FCD1-4D7C-9630-8C970661EBD9}">
      <dgm:prSet/>
      <dgm:spPr/>
      <dgm:t>
        <a:bodyPr/>
        <a:lstStyle/>
        <a:p>
          <a:r>
            <a:rPr lang="en-US"/>
            <a:t>There is a lack of clarity regarding the appropriate purchase or selling price of automobiles, both among consumers and among manufacturers. </a:t>
          </a:r>
        </a:p>
      </dgm:t>
    </dgm:pt>
    <dgm:pt modelId="{B48472FD-992E-4A9A-9723-A44F0BA41146}" cxnId="{008C693D-64EC-4FB1-90CD-3A12C16D4600}" type="parTrans">
      <dgm:prSet/>
      <dgm:spPr/>
      <dgm:t>
        <a:bodyPr/>
        <a:lstStyle/>
        <a:p>
          <a:endParaRPr lang="en-US"/>
        </a:p>
      </dgm:t>
    </dgm:pt>
    <dgm:pt modelId="{45C8CE20-E51E-490E-9C07-96FF327CC247}" cxnId="{008C693D-64EC-4FB1-90CD-3A12C16D4600}" type="sibTrans">
      <dgm:prSet/>
      <dgm:spPr/>
      <dgm:t>
        <a:bodyPr/>
        <a:lstStyle/>
        <a:p>
          <a:endParaRPr lang="en-US"/>
        </a:p>
      </dgm:t>
    </dgm:pt>
    <dgm:pt modelId="{7968E560-5CC4-497B-9EAB-E52D227E592C}">
      <dgm:prSet/>
      <dgm:spPr/>
      <dgm:t>
        <a:bodyPr/>
        <a:lstStyle/>
        <a:p>
          <a:r>
            <a:rPr lang="en-US"/>
            <a:t>As a result, both consumers and businesses look to auto dealers, periodicals, and online resources for guidance.</a:t>
          </a:r>
        </a:p>
      </dgm:t>
    </dgm:pt>
    <dgm:pt modelId="{29A39E5C-1DEB-4FB2-8F05-EDB6D63359A1}" cxnId="{4C8AEF77-487A-417D-989C-F7E537D12C66}" type="parTrans">
      <dgm:prSet/>
      <dgm:spPr/>
      <dgm:t>
        <a:bodyPr/>
        <a:lstStyle/>
        <a:p>
          <a:endParaRPr lang="en-US"/>
        </a:p>
      </dgm:t>
    </dgm:pt>
    <dgm:pt modelId="{32D8AB15-B930-43E3-A9F6-4A5A4B8955C0}" cxnId="{4C8AEF77-487A-417D-989C-F7E537D12C66}" type="sibTrans">
      <dgm:prSet/>
      <dgm:spPr/>
      <dgm:t>
        <a:bodyPr/>
        <a:lstStyle/>
        <a:p>
          <a:endParaRPr lang="en-US"/>
        </a:p>
      </dgm:t>
    </dgm:pt>
    <dgm:pt modelId="{EAFA6192-45A8-4DFA-8109-EE30C2A6AE07}">
      <dgm:prSet/>
      <dgm:spPr/>
      <dgm:t>
        <a:bodyPr/>
        <a:lstStyle/>
        <a:p>
          <a:r>
            <a:rPr lang="en-US"/>
            <a:t>This data, however, is time-consuming to compile and may cause market confusion. There are a lot of moving parts in the car market, thus trying to predict their costs is seen as difficult. </a:t>
          </a:r>
        </a:p>
      </dgm:t>
    </dgm:pt>
    <dgm:pt modelId="{6BADDBD4-ABFD-488A-97F2-0376196AE553}" cxnId="{292A4FF4-66EB-489E-AF1C-70BC6E5633AD}" type="parTrans">
      <dgm:prSet/>
      <dgm:spPr/>
      <dgm:t>
        <a:bodyPr/>
        <a:lstStyle/>
        <a:p>
          <a:endParaRPr lang="en-US"/>
        </a:p>
      </dgm:t>
    </dgm:pt>
    <dgm:pt modelId="{509FB6F1-70D1-4105-894F-945C30A0E629}" cxnId="{292A4FF4-66EB-489E-AF1C-70BC6E5633AD}" type="sibTrans">
      <dgm:prSet/>
      <dgm:spPr/>
      <dgm:t>
        <a:bodyPr/>
        <a:lstStyle/>
        <a:p>
          <a:endParaRPr lang="en-US"/>
        </a:p>
      </dgm:t>
    </dgm:pt>
    <dgm:pt modelId="{8836BECD-02FC-4F8F-9EF9-29F897753AA5}">
      <dgm:prSet/>
      <dgm:spPr/>
      <dgm:t>
        <a:bodyPr/>
        <a:lstStyle/>
        <a:p>
          <a:r>
            <a:rPr lang="en-US"/>
            <a:t>Car prices are affected not only by internal criteria like make, model, year, engine size, gas mileage, and so on, but also by a wide range of governmental levies and road conditions (for used car sales). </a:t>
          </a:r>
        </a:p>
      </dgm:t>
    </dgm:pt>
    <dgm:pt modelId="{39FD808D-277E-473F-9473-8762DEC0B823}" cxnId="{3DF2D925-8513-40F7-8C40-382E9951B79A}" type="parTrans">
      <dgm:prSet/>
      <dgm:spPr/>
      <dgm:t>
        <a:bodyPr/>
        <a:lstStyle/>
        <a:p>
          <a:endParaRPr lang="en-US"/>
        </a:p>
      </dgm:t>
    </dgm:pt>
    <dgm:pt modelId="{5B364BAC-90DC-4C33-96E3-FABB03098080}" cxnId="{3DF2D925-8513-40F7-8C40-382E9951B79A}" type="sibTrans">
      <dgm:prSet/>
      <dgm:spPr/>
      <dgm:t>
        <a:bodyPr/>
        <a:lstStyle/>
        <a:p>
          <a:endParaRPr lang="en-US"/>
        </a:p>
      </dgm:t>
    </dgm:pt>
    <dgm:pt modelId="{FBA3C2D0-A1D3-4F7C-BC55-7B21A52B5A5F}">
      <dgm:prSet/>
      <dgm:spPr/>
      <dgm:t>
        <a:bodyPr/>
        <a:lstStyle/>
        <a:p>
          <a:r>
            <a:rPr lang="en-US"/>
            <a:t>Therefore, the buying and selling of automobiles is a huge and diverse economic activity. E-commerce has made it simpler for buyers and sellers to transact business, and this includes the buying and selling of automobiles.</a:t>
          </a:r>
        </a:p>
      </dgm:t>
    </dgm:pt>
    <dgm:pt modelId="{AA61FBDC-03D3-4B44-A260-65E7ABB11FC1}" cxnId="{A33B16FA-0C23-43C1-AADF-021E8A096DBF}" type="parTrans">
      <dgm:prSet/>
      <dgm:spPr/>
      <dgm:t>
        <a:bodyPr/>
        <a:lstStyle/>
        <a:p>
          <a:endParaRPr lang="en-US"/>
        </a:p>
      </dgm:t>
    </dgm:pt>
    <dgm:pt modelId="{3BDC2C69-9D96-4CBB-872B-E51EF0B60AB0}" cxnId="{A33B16FA-0C23-43C1-AADF-021E8A096DBF}" type="sibTrans">
      <dgm:prSet/>
      <dgm:spPr/>
      <dgm:t>
        <a:bodyPr/>
        <a:lstStyle/>
        <a:p>
          <a:endParaRPr lang="en-US"/>
        </a:p>
      </dgm:t>
    </dgm:pt>
    <dgm:pt modelId="{95AA9069-4745-488A-B991-5B65DBBAE5F8}" type="pres">
      <dgm:prSet presAssocID="{CD0DEDBA-AAE7-414C-AEC1-C8D604961F4C}" presName="linear" presStyleCnt="0">
        <dgm:presLayoutVars>
          <dgm:animLvl val="lvl"/>
          <dgm:resizeHandles val="exact"/>
        </dgm:presLayoutVars>
      </dgm:prSet>
      <dgm:spPr/>
    </dgm:pt>
    <dgm:pt modelId="{7F2C190D-5542-4B09-8EF0-18D35C1A065A}" type="pres">
      <dgm:prSet presAssocID="{80CC1BCE-FCD1-4D7C-9630-8C970661EBD9}" presName="parentText" presStyleLbl="node1" presStyleIdx="0" presStyleCnt="5">
        <dgm:presLayoutVars>
          <dgm:chMax val="0"/>
          <dgm:bulletEnabled val="1"/>
        </dgm:presLayoutVars>
      </dgm:prSet>
      <dgm:spPr/>
    </dgm:pt>
    <dgm:pt modelId="{0C41B810-CBCE-4A6E-88C8-3DCDB2F30EED}" type="pres">
      <dgm:prSet presAssocID="{45C8CE20-E51E-490E-9C07-96FF327CC247}" presName="spacer" presStyleCnt="0"/>
      <dgm:spPr/>
    </dgm:pt>
    <dgm:pt modelId="{426655DE-D8D0-430C-ABE0-C8ED1C08DA66}" type="pres">
      <dgm:prSet presAssocID="{7968E560-5CC4-497B-9EAB-E52D227E592C}" presName="parentText" presStyleLbl="node1" presStyleIdx="1" presStyleCnt="5">
        <dgm:presLayoutVars>
          <dgm:chMax val="0"/>
          <dgm:bulletEnabled val="1"/>
        </dgm:presLayoutVars>
      </dgm:prSet>
      <dgm:spPr/>
    </dgm:pt>
    <dgm:pt modelId="{BCE66D60-FFBA-4890-85AE-4A1D48A0E3EF}" type="pres">
      <dgm:prSet presAssocID="{32D8AB15-B930-43E3-A9F6-4A5A4B8955C0}" presName="spacer" presStyleCnt="0"/>
      <dgm:spPr/>
    </dgm:pt>
    <dgm:pt modelId="{0C0A4718-C714-4F87-BF08-F87F562B08A1}" type="pres">
      <dgm:prSet presAssocID="{EAFA6192-45A8-4DFA-8109-EE30C2A6AE07}" presName="parentText" presStyleLbl="node1" presStyleIdx="2" presStyleCnt="5">
        <dgm:presLayoutVars>
          <dgm:chMax val="0"/>
          <dgm:bulletEnabled val="1"/>
        </dgm:presLayoutVars>
      </dgm:prSet>
      <dgm:spPr/>
    </dgm:pt>
    <dgm:pt modelId="{264FA87D-33BE-4891-92E0-9C31016364F4}" type="pres">
      <dgm:prSet presAssocID="{509FB6F1-70D1-4105-894F-945C30A0E629}" presName="spacer" presStyleCnt="0"/>
      <dgm:spPr/>
    </dgm:pt>
    <dgm:pt modelId="{BCCAAD05-5B2C-4655-8C03-3B00AE105341}" type="pres">
      <dgm:prSet presAssocID="{8836BECD-02FC-4F8F-9EF9-29F897753AA5}" presName="parentText" presStyleLbl="node1" presStyleIdx="3" presStyleCnt="5">
        <dgm:presLayoutVars>
          <dgm:chMax val="0"/>
          <dgm:bulletEnabled val="1"/>
        </dgm:presLayoutVars>
      </dgm:prSet>
      <dgm:spPr/>
    </dgm:pt>
    <dgm:pt modelId="{22E92C1B-1B46-4D16-9B95-B992F7FD5154}" type="pres">
      <dgm:prSet presAssocID="{5B364BAC-90DC-4C33-96E3-FABB03098080}" presName="spacer" presStyleCnt="0"/>
      <dgm:spPr/>
    </dgm:pt>
    <dgm:pt modelId="{F36BFF38-C2D1-4009-971C-25939833E039}" type="pres">
      <dgm:prSet presAssocID="{FBA3C2D0-A1D3-4F7C-BC55-7B21A52B5A5F}" presName="parentText" presStyleLbl="node1" presStyleIdx="4" presStyleCnt="5">
        <dgm:presLayoutVars>
          <dgm:chMax val="0"/>
          <dgm:bulletEnabled val="1"/>
        </dgm:presLayoutVars>
      </dgm:prSet>
      <dgm:spPr/>
    </dgm:pt>
  </dgm:ptLst>
  <dgm:cxnLst>
    <dgm:cxn modelId="{55EF5603-B3AF-4342-B1DB-1F9A680E6C5E}" type="presOf" srcId="{80CC1BCE-FCD1-4D7C-9630-8C970661EBD9}" destId="{7F2C190D-5542-4B09-8EF0-18D35C1A065A}" srcOrd="0" destOrd="0" presId="urn:microsoft.com/office/officeart/2005/8/layout/vList2"/>
    <dgm:cxn modelId="{3DF2D925-8513-40F7-8C40-382E9951B79A}" srcId="{CD0DEDBA-AAE7-414C-AEC1-C8D604961F4C}" destId="{8836BECD-02FC-4F8F-9EF9-29F897753AA5}" srcOrd="3" destOrd="0" parTransId="{39FD808D-277E-473F-9473-8762DEC0B823}" sibTransId="{5B364BAC-90DC-4C33-96E3-FABB03098080}"/>
    <dgm:cxn modelId="{008C693D-64EC-4FB1-90CD-3A12C16D4600}" srcId="{CD0DEDBA-AAE7-414C-AEC1-C8D604961F4C}" destId="{80CC1BCE-FCD1-4D7C-9630-8C970661EBD9}" srcOrd="0" destOrd="0" parTransId="{B48472FD-992E-4A9A-9723-A44F0BA41146}" sibTransId="{45C8CE20-E51E-490E-9C07-96FF327CC247}"/>
    <dgm:cxn modelId="{D7D1BC61-0CE7-4506-8EE6-5C73FF77528E}" type="presOf" srcId="{8836BECD-02FC-4F8F-9EF9-29F897753AA5}" destId="{BCCAAD05-5B2C-4655-8C03-3B00AE105341}" srcOrd="0" destOrd="0" presId="urn:microsoft.com/office/officeart/2005/8/layout/vList2"/>
    <dgm:cxn modelId="{344CF574-6AAB-44B9-8A10-315CAE829E71}" type="presOf" srcId="{EAFA6192-45A8-4DFA-8109-EE30C2A6AE07}" destId="{0C0A4718-C714-4F87-BF08-F87F562B08A1}" srcOrd="0" destOrd="0" presId="urn:microsoft.com/office/officeart/2005/8/layout/vList2"/>
    <dgm:cxn modelId="{4C8AEF77-487A-417D-989C-F7E537D12C66}" srcId="{CD0DEDBA-AAE7-414C-AEC1-C8D604961F4C}" destId="{7968E560-5CC4-497B-9EAB-E52D227E592C}" srcOrd="1" destOrd="0" parTransId="{29A39E5C-1DEB-4FB2-8F05-EDB6D63359A1}" sibTransId="{32D8AB15-B930-43E3-A9F6-4A5A4B8955C0}"/>
    <dgm:cxn modelId="{0F5B1C80-3B57-4DC9-803E-A7862FBC942B}" type="presOf" srcId="{FBA3C2D0-A1D3-4F7C-BC55-7B21A52B5A5F}" destId="{F36BFF38-C2D1-4009-971C-25939833E039}" srcOrd="0" destOrd="0" presId="urn:microsoft.com/office/officeart/2005/8/layout/vList2"/>
    <dgm:cxn modelId="{61D644DE-9604-4468-8BBD-5FAD9506359D}" type="presOf" srcId="{7968E560-5CC4-497B-9EAB-E52D227E592C}" destId="{426655DE-D8D0-430C-ABE0-C8ED1C08DA66}" srcOrd="0" destOrd="0" presId="urn:microsoft.com/office/officeart/2005/8/layout/vList2"/>
    <dgm:cxn modelId="{292A4FF4-66EB-489E-AF1C-70BC6E5633AD}" srcId="{CD0DEDBA-AAE7-414C-AEC1-C8D604961F4C}" destId="{EAFA6192-45A8-4DFA-8109-EE30C2A6AE07}" srcOrd="2" destOrd="0" parTransId="{6BADDBD4-ABFD-488A-97F2-0376196AE553}" sibTransId="{509FB6F1-70D1-4105-894F-945C30A0E629}"/>
    <dgm:cxn modelId="{E0DC1FF9-E1FB-4CEF-9DED-B86119D26C4B}" type="presOf" srcId="{CD0DEDBA-AAE7-414C-AEC1-C8D604961F4C}" destId="{95AA9069-4745-488A-B991-5B65DBBAE5F8}" srcOrd="0" destOrd="0" presId="urn:microsoft.com/office/officeart/2005/8/layout/vList2"/>
    <dgm:cxn modelId="{A33B16FA-0C23-43C1-AADF-021E8A096DBF}" srcId="{CD0DEDBA-AAE7-414C-AEC1-C8D604961F4C}" destId="{FBA3C2D0-A1D3-4F7C-BC55-7B21A52B5A5F}" srcOrd="4" destOrd="0" parTransId="{AA61FBDC-03D3-4B44-A260-65E7ABB11FC1}" sibTransId="{3BDC2C69-9D96-4CBB-872B-E51EF0B60AB0}"/>
    <dgm:cxn modelId="{DD672A96-39D6-47C4-834A-EA7E1650E3BF}" type="presParOf" srcId="{95AA9069-4745-488A-B991-5B65DBBAE5F8}" destId="{7F2C190D-5542-4B09-8EF0-18D35C1A065A}" srcOrd="0" destOrd="0" presId="urn:microsoft.com/office/officeart/2005/8/layout/vList2"/>
    <dgm:cxn modelId="{6D183A61-3D54-4D09-8265-AB3CA521C70B}" type="presParOf" srcId="{95AA9069-4745-488A-B991-5B65DBBAE5F8}" destId="{0C41B810-CBCE-4A6E-88C8-3DCDB2F30EED}" srcOrd="1" destOrd="0" presId="urn:microsoft.com/office/officeart/2005/8/layout/vList2"/>
    <dgm:cxn modelId="{F6B120C4-7C3E-4268-AB44-7D6FFA38F3F3}" type="presParOf" srcId="{95AA9069-4745-488A-B991-5B65DBBAE5F8}" destId="{426655DE-D8D0-430C-ABE0-C8ED1C08DA66}" srcOrd="2" destOrd="0" presId="urn:microsoft.com/office/officeart/2005/8/layout/vList2"/>
    <dgm:cxn modelId="{4F819D0D-4449-4C6F-BC0E-095FBC7FA0B8}" type="presParOf" srcId="{95AA9069-4745-488A-B991-5B65DBBAE5F8}" destId="{BCE66D60-FFBA-4890-85AE-4A1D48A0E3EF}" srcOrd="3" destOrd="0" presId="urn:microsoft.com/office/officeart/2005/8/layout/vList2"/>
    <dgm:cxn modelId="{2B2F8380-63B4-44C8-AD42-DF9491D4F0E2}" type="presParOf" srcId="{95AA9069-4745-488A-B991-5B65DBBAE5F8}" destId="{0C0A4718-C714-4F87-BF08-F87F562B08A1}" srcOrd="4" destOrd="0" presId="urn:microsoft.com/office/officeart/2005/8/layout/vList2"/>
    <dgm:cxn modelId="{6C4AE478-E030-4076-B7C6-170BFFDF64EB}" type="presParOf" srcId="{95AA9069-4745-488A-B991-5B65DBBAE5F8}" destId="{264FA87D-33BE-4891-92E0-9C31016364F4}" srcOrd="5" destOrd="0" presId="urn:microsoft.com/office/officeart/2005/8/layout/vList2"/>
    <dgm:cxn modelId="{944A36B6-722F-4EB6-9F45-C160C052A7D9}" type="presParOf" srcId="{95AA9069-4745-488A-B991-5B65DBBAE5F8}" destId="{BCCAAD05-5B2C-4655-8C03-3B00AE105341}" srcOrd="6" destOrd="0" presId="urn:microsoft.com/office/officeart/2005/8/layout/vList2"/>
    <dgm:cxn modelId="{AD49E228-D7DC-4799-B1F3-8E0DDB219B99}" type="presParOf" srcId="{95AA9069-4745-488A-B991-5B65DBBAE5F8}" destId="{22E92C1B-1B46-4D16-9B95-B992F7FD5154}" srcOrd="7" destOrd="0" presId="urn:microsoft.com/office/officeart/2005/8/layout/vList2"/>
    <dgm:cxn modelId="{A3768C3B-C229-49E5-B979-8A3293538E3C}" type="presParOf" srcId="{95AA9069-4745-488A-B991-5B65DBBAE5F8}" destId="{F36BFF38-C2D1-4009-971C-25939833E03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6B7827-6B52-4562-A8A4-77B59FD6F517}"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1584C46D-D4EF-4B4C-855F-FFB002E74BE3}">
      <dgm:prSet/>
      <dgm:spPr/>
      <dgm:t>
        <a:bodyPr/>
        <a:lstStyle/>
        <a:p>
          <a:r>
            <a:rPr lang="en-US"/>
            <a:t>We have conducted our analysis on different algorithms like</a:t>
          </a:r>
        </a:p>
      </dgm:t>
    </dgm:pt>
    <dgm:pt modelId="{AECBAC1A-8FF1-47D6-8B17-FEF2D0EC6E45}" cxnId="{BD8552E6-4C61-4A67-BDDE-EEDD57182775}" type="parTrans">
      <dgm:prSet/>
      <dgm:spPr/>
      <dgm:t>
        <a:bodyPr/>
        <a:lstStyle/>
        <a:p>
          <a:endParaRPr lang="en-US"/>
        </a:p>
      </dgm:t>
    </dgm:pt>
    <dgm:pt modelId="{5B50B2FE-8A95-44CC-9F6B-3E36FA879E38}" cxnId="{BD8552E6-4C61-4A67-BDDE-EEDD57182775}" type="sibTrans">
      <dgm:prSet/>
      <dgm:spPr/>
      <dgm:t>
        <a:bodyPr/>
        <a:lstStyle/>
        <a:p>
          <a:endParaRPr lang="en-US"/>
        </a:p>
      </dgm:t>
    </dgm:pt>
    <dgm:pt modelId="{6B1E52E9-EBDB-44FF-BFAB-71C0FF9ABF08}">
      <dgm:prSet/>
      <dgm:spPr/>
      <dgm:t>
        <a:bodyPr/>
        <a:lstStyle/>
        <a:p>
          <a:r>
            <a:rPr lang="en-US"/>
            <a:t>Multi Linear Regression</a:t>
          </a:r>
        </a:p>
      </dgm:t>
    </dgm:pt>
    <dgm:pt modelId="{E4CD2986-8CEC-4526-8DB2-3E97B2E3DA4E}" cxnId="{7143D895-4B5B-4CA9-8BE0-3ABA4235A89E}" type="parTrans">
      <dgm:prSet/>
      <dgm:spPr/>
      <dgm:t>
        <a:bodyPr/>
        <a:lstStyle/>
        <a:p>
          <a:endParaRPr lang="en-US"/>
        </a:p>
      </dgm:t>
    </dgm:pt>
    <dgm:pt modelId="{2C587828-5C80-41B7-B68F-95AC6FD5A070}" cxnId="{7143D895-4B5B-4CA9-8BE0-3ABA4235A89E}" type="sibTrans">
      <dgm:prSet/>
      <dgm:spPr/>
      <dgm:t>
        <a:bodyPr/>
        <a:lstStyle/>
        <a:p>
          <a:endParaRPr lang="en-US"/>
        </a:p>
      </dgm:t>
    </dgm:pt>
    <dgm:pt modelId="{F8856C77-3E88-4710-9375-C701C96E3855}">
      <dgm:prSet/>
      <dgm:spPr/>
      <dgm:t>
        <a:bodyPr/>
        <a:lstStyle/>
        <a:p>
          <a:r>
            <a:rPr lang="en-US"/>
            <a:t>Lasso Regression</a:t>
          </a:r>
        </a:p>
      </dgm:t>
    </dgm:pt>
    <dgm:pt modelId="{DA8B24A3-B271-47FA-8B33-A260302AD784}" cxnId="{7728E248-EB0F-4320-A99B-03718E00AA99}" type="parTrans">
      <dgm:prSet/>
      <dgm:spPr/>
      <dgm:t>
        <a:bodyPr/>
        <a:lstStyle/>
        <a:p>
          <a:endParaRPr lang="en-US"/>
        </a:p>
      </dgm:t>
    </dgm:pt>
    <dgm:pt modelId="{70E76169-EC82-438A-8CD1-37FB0F48B8EE}" cxnId="{7728E248-EB0F-4320-A99B-03718E00AA99}" type="sibTrans">
      <dgm:prSet/>
      <dgm:spPr/>
      <dgm:t>
        <a:bodyPr/>
        <a:lstStyle/>
        <a:p>
          <a:endParaRPr lang="en-US"/>
        </a:p>
      </dgm:t>
    </dgm:pt>
    <dgm:pt modelId="{87B21935-D833-47B9-A00B-54B74A5E5A6F}">
      <dgm:prSet/>
      <dgm:spPr/>
      <dgm:t>
        <a:bodyPr/>
        <a:lstStyle/>
        <a:p>
          <a:r>
            <a:rPr lang="en-US"/>
            <a:t>Support Vector Regression</a:t>
          </a:r>
        </a:p>
      </dgm:t>
    </dgm:pt>
    <dgm:pt modelId="{B0B752F8-B964-44AD-A71F-B91314A63B9B}" cxnId="{9C8DE5E6-0511-4B0C-A572-3C503DD51E6D}" type="parTrans">
      <dgm:prSet/>
      <dgm:spPr/>
      <dgm:t>
        <a:bodyPr/>
        <a:lstStyle/>
        <a:p>
          <a:endParaRPr lang="en-US"/>
        </a:p>
      </dgm:t>
    </dgm:pt>
    <dgm:pt modelId="{6581E8DF-E821-4626-BA4E-4127310E616B}" cxnId="{9C8DE5E6-0511-4B0C-A572-3C503DD51E6D}" type="sibTrans">
      <dgm:prSet/>
      <dgm:spPr/>
      <dgm:t>
        <a:bodyPr/>
        <a:lstStyle/>
        <a:p>
          <a:endParaRPr lang="en-US"/>
        </a:p>
      </dgm:t>
    </dgm:pt>
    <dgm:pt modelId="{76A6A0EC-A396-4069-9DDE-54403152A075}">
      <dgm:prSet/>
      <dgm:spPr/>
      <dgm:t>
        <a:bodyPr/>
        <a:lstStyle/>
        <a:p>
          <a:r>
            <a:rPr lang="en-US"/>
            <a:t>Random Forest Regression</a:t>
          </a:r>
        </a:p>
      </dgm:t>
    </dgm:pt>
    <dgm:pt modelId="{CFDD4789-13D7-4F78-94DF-94ABEF3663CB}" cxnId="{217A719B-1FF8-49C6-A2F7-F065B9C45684}" type="parTrans">
      <dgm:prSet/>
      <dgm:spPr/>
      <dgm:t>
        <a:bodyPr/>
        <a:lstStyle/>
        <a:p>
          <a:endParaRPr lang="en-US"/>
        </a:p>
      </dgm:t>
    </dgm:pt>
    <dgm:pt modelId="{4A78F67D-8B2B-4217-9AC0-CB708190442A}" cxnId="{217A719B-1FF8-49C6-A2F7-F065B9C45684}" type="sibTrans">
      <dgm:prSet/>
      <dgm:spPr/>
      <dgm:t>
        <a:bodyPr/>
        <a:lstStyle/>
        <a:p>
          <a:endParaRPr lang="en-US"/>
        </a:p>
      </dgm:t>
    </dgm:pt>
    <dgm:pt modelId="{6F658AAA-1270-4AEF-858E-A035220C0354}">
      <dgm:prSet/>
      <dgm:spPr/>
      <dgm:t>
        <a:bodyPr/>
        <a:lstStyle/>
        <a:p>
          <a:r>
            <a:rPr lang="en-US"/>
            <a:t>The Random forest regression low loss values so we porpose to use a RF model in finding car price.</a:t>
          </a:r>
        </a:p>
      </dgm:t>
    </dgm:pt>
    <dgm:pt modelId="{7C6FE4C5-7279-484E-ADDA-B71504169368}" cxnId="{68300E7F-4D35-43FD-A603-946AFCCE9F01}" type="parTrans">
      <dgm:prSet/>
      <dgm:spPr/>
      <dgm:t>
        <a:bodyPr/>
        <a:lstStyle/>
        <a:p>
          <a:endParaRPr lang="en-US"/>
        </a:p>
      </dgm:t>
    </dgm:pt>
    <dgm:pt modelId="{68D6982A-5AA4-4A81-8B4B-AC36E4515EEA}" cxnId="{68300E7F-4D35-43FD-A603-946AFCCE9F01}" type="sibTrans">
      <dgm:prSet/>
      <dgm:spPr/>
      <dgm:t>
        <a:bodyPr/>
        <a:lstStyle/>
        <a:p>
          <a:endParaRPr lang="en-US"/>
        </a:p>
      </dgm:t>
    </dgm:pt>
    <dgm:pt modelId="{970AEA29-0B83-4353-8394-EEA90A3D1894}" type="pres">
      <dgm:prSet presAssocID="{6D6B7827-6B52-4562-A8A4-77B59FD6F517}" presName="Name0" presStyleCnt="0">
        <dgm:presLayoutVars>
          <dgm:dir/>
          <dgm:animLvl val="lvl"/>
          <dgm:resizeHandles val="exact"/>
        </dgm:presLayoutVars>
      </dgm:prSet>
      <dgm:spPr/>
    </dgm:pt>
    <dgm:pt modelId="{FDEE728A-56A1-4EDA-A852-AAB6F0499F31}" type="pres">
      <dgm:prSet presAssocID="{6F658AAA-1270-4AEF-858E-A035220C0354}" presName="boxAndChildren" presStyleCnt="0"/>
      <dgm:spPr/>
    </dgm:pt>
    <dgm:pt modelId="{826841C9-E5FC-4B64-A594-C269C94BD030}" type="pres">
      <dgm:prSet presAssocID="{6F658AAA-1270-4AEF-858E-A035220C0354}" presName="parentTextBox" presStyleLbl="node1" presStyleIdx="0" presStyleCnt="2"/>
      <dgm:spPr/>
    </dgm:pt>
    <dgm:pt modelId="{6805C020-2812-4C05-904F-3219F76345E0}" type="pres">
      <dgm:prSet presAssocID="{5B50B2FE-8A95-44CC-9F6B-3E36FA879E38}" presName="sp" presStyleCnt="0"/>
      <dgm:spPr/>
    </dgm:pt>
    <dgm:pt modelId="{12F8D8FC-3710-48A1-9809-6B76F976ADE0}" type="pres">
      <dgm:prSet presAssocID="{1584C46D-D4EF-4B4C-855F-FFB002E74BE3}" presName="arrowAndChildren" presStyleCnt="0"/>
      <dgm:spPr/>
    </dgm:pt>
    <dgm:pt modelId="{B33628E4-AB79-45A4-9391-5C1D5F95301F}" type="pres">
      <dgm:prSet presAssocID="{1584C46D-D4EF-4B4C-855F-FFB002E74BE3}" presName="parentTextArrow" presStyleLbl="node1" presStyleIdx="0" presStyleCnt="2"/>
      <dgm:spPr/>
    </dgm:pt>
    <dgm:pt modelId="{9B141B32-DDE4-4C2D-9455-9EBB46C5B7EA}" type="pres">
      <dgm:prSet presAssocID="{1584C46D-D4EF-4B4C-855F-FFB002E74BE3}" presName="arrow" presStyleLbl="node1" presStyleIdx="1" presStyleCnt="2"/>
      <dgm:spPr/>
    </dgm:pt>
    <dgm:pt modelId="{EF195997-04E7-40BC-988E-E5C97AA2936E}" type="pres">
      <dgm:prSet presAssocID="{1584C46D-D4EF-4B4C-855F-FFB002E74BE3}" presName="descendantArrow" presStyleCnt="0"/>
      <dgm:spPr/>
    </dgm:pt>
    <dgm:pt modelId="{33A723DC-7FC0-4665-A8E3-0B4C56BFFB06}" type="pres">
      <dgm:prSet presAssocID="{6B1E52E9-EBDB-44FF-BFAB-71C0FF9ABF08}" presName="childTextArrow" presStyleLbl="fgAccFollowNode1" presStyleIdx="0" presStyleCnt="4">
        <dgm:presLayoutVars>
          <dgm:bulletEnabled val="1"/>
        </dgm:presLayoutVars>
      </dgm:prSet>
      <dgm:spPr/>
    </dgm:pt>
    <dgm:pt modelId="{022727E2-30A1-4B84-B0EC-CEA2E3E95517}" type="pres">
      <dgm:prSet presAssocID="{F8856C77-3E88-4710-9375-C701C96E3855}" presName="childTextArrow" presStyleLbl="fgAccFollowNode1" presStyleIdx="1" presStyleCnt="4">
        <dgm:presLayoutVars>
          <dgm:bulletEnabled val="1"/>
        </dgm:presLayoutVars>
      </dgm:prSet>
      <dgm:spPr/>
    </dgm:pt>
    <dgm:pt modelId="{6D2189FF-0EE1-44CE-A283-4DF1ADFB1B99}" type="pres">
      <dgm:prSet presAssocID="{87B21935-D833-47B9-A00B-54B74A5E5A6F}" presName="childTextArrow" presStyleLbl="fgAccFollowNode1" presStyleIdx="2" presStyleCnt="4">
        <dgm:presLayoutVars>
          <dgm:bulletEnabled val="1"/>
        </dgm:presLayoutVars>
      </dgm:prSet>
      <dgm:spPr/>
    </dgm:pt>
    <dgm:pt modelId="{DF32FF69-C02A-4CFC-9855-F37D8C36AED0}" type="pres">
      <dgm:prSet presAssocID="{76A6A0EC-A396-4069-9DDE-54403152A075}" presName="childTextArrow" presStyleLbl="fgAccFollowNode1" presStyleIdx="3" presStyleCnt="4">
        <dgm:presLayoutVars>
          <dgm:bulletEnabled val="1"/>
        </dgm:presLayoutVars>
      </dgm:prSet>
      <dgm:spPr/>
    </dgm:pt>
  </dgm:ptLst>
  <dgm:cxnLst>
    <dgm:cxn modelId="{678E1815-92B7-4EA6-9402-CCD719F4003C}" type="presOf" srcId="{6D6B7827-6B52-4562-A8A4-77B59FD6F517}" destId="{970AEA29-0B83-4353-8394-EEA90A3D1894}" srcOrd="0" destOrd="0" presId="urn:microsoft.com/office/officeart/2005/8/layout/process4"/>
    <dgm:cxn modelId="{83091D30-1DB1-4DA3-8881-FDDF90A7CE3C}" type="presOf" srcId="{6B1E52E9-EBDB-44FF-BFAB-71C0FF9ABF08}" destId="{33A723DC-7FC0-4665-A8E3-0B4C56BFFB06}" srcOrd="0" destOrd="0" presId="urn:microsoft.com/office/officeart/2005/8/layout/process4"/>
    <dgm:cxn modelId="{7728E248-EB0F-4320-A99B-03718E00AA99}" srcId="{1584C46D-D4EF-4B4C-855F-FFB002E74BE3}" destId="{F8856C77-3E88-4710-9375-C701C96E3855}" srcOrd="1" destOrd="0" parTransId="{DA8B24A3-B271-47FA-8B33-A260302AD784}" sibTransId="{70E76169-EC82-438A-8CD1-37FB0F48B8EE}"/>
    <dgm:cxn modelId="{68300E7F-4D35-43FD-A603-946AFCCE9F01}" srcId="{6D6B7827-6B52-4562-A8A4-77B59FD6F517}" destId="{6F658AAA-1270-4AEF-858E-A035220C0354}" srcOrd="1" destOrd="0" parTransId="{7C6FE4C5-7279-484E-ADDA-B71504169368}" sibTransId="{68D6982A-5AA4-4A81-8B4B-AC36E4515EEA}"/>
    <dgm:cxn modelId="{40380D93-33E5-4D87-91D3-1B446FFD88A7}" type="presOf" srcId="{76A6A0EC-A396-4069-9DDE-54403152A075}" destId="{DF32FF69-C02A-4CFC-9855-F37D8C36AED0}" srcOrd="0" destOrd="0" presId="urn:microsoft.com/office/officeart/2005/8/layout/process4"/>
    <dgm:cxn modelId="{7143D895-4B5B-4CA9-8BE0-3ABA4235A89E}" srcId="{1584C46D-D4EF-4B4C-855F-FFB002E74BE3}" destId="{6B1E52E9-EBDB-44FF-BFAB-71C0FF9ABF08}" srcOrd="0" destOrd="0" parTransId="{E4CD2986-8CEC-4526-8DB2-3E97B2E3DA4E}" sibTransId="{2C587828-5C80-41B7-B68F-95AC6FD5A070}"/>
    <dgm:cxn modelId="{217A719B-1FF8-49C6-A2F7-F065B9C45684}" srcId="{1584C46D-D4EF-4B4C-855F-FFB002E74BE3}" destId="{76A6A0EC-A396-4069-9DDE-54403152A075}" srcOrd="3" destOrd="0" parTransId="{CFDD4789-13D7-4F78-94DF-94ABEF3663CB}" sibTransId="{4A78F67D-8B2B-4217-9AC0-CB708190442A}"/>
    <dgm:cxn modelId="{424F879C-92E0-43E9-A001-6540F5E7D29D}" type="presOf" srcId="{1584C46D-D4EF-4B4C-855F-FFB002E74BE3}" destId="{9B141B32-DDE4-4C2D-9455-9EBB46C5B7EA}" srcOrd="1" destOrd="0" presId="urn:microsoft.com/office/officeart/2005/8/layout/process4"/>
    <dgm:cxn modelId="{DDD147BD-3A52-40FB-B22C-C07DCF89AEE6}" type="presOf" srcId="{87B21935-D833-47B9-A00B-54B74A5E5A6F}" destId="{6D2189FF-0EE1-44CE-A283-4DF1ADFB1B99}" srcOrd="0" destOrd="0" presId="urn:microsoft.com/office/officeart/2005/8/layout/process4"/>
    <dgm:cxn modelId="{6A2E40DF-1ACA-4503-AAA9-4355BA9D261A}" type="presOf" srcId="{F8856C77-3E88-4710-9375-C701C96E3855}" destId="{022727E2-30A1-4B84-B0EC-CEA2E3E95517}" srcOrd="0" destOrd="0" presId="urn:microsoft.com/office/officeart/2005/8/layout/process4"/>
    <dgm:cxn modelId="{BD8552E6-4C61-4A67-BDDE-EEDD57182775}" srcId="{6D6B7827-6B52-4562-A8A4-77B59FD6F517}" destId="{1584C46D-D4EF-4B4C-855F-FFB002E74BE3}" srcOrd="0" destOrd="0" parTransId="{AECBAC1A-8FF1-47D6-8B17-FEF2D0EC6E45}" sibTransId="{5B50B2FE-8A95-44CC-9F6B-3E36FA879E38}"/>
    <dgm:cxn modelId="{9C8DE5E6-0511-4B0C-A572-3C503DD51E6D}" srcId="{1584C46D-D4EF-4B4C-855F-FFB002E74BE3}" destId="{87B21935-D833-47B9-A00B-54B74A5E5A6F}" srcOrd="2" destOrd="0" parTransId="{B0B752F8-B964-44AD-A71F-B91314A63B9B}" sibTransId="{6581E8DF-E821-4626-BA4E-4127310E616B}"/>
    <dgm:cxn modelId="{C561FBE7-D5A9-4A09-8A68-384BA1A3C516}" type="presOf" srcId="{6F658AAA-1270-4AEF-858E-A035220C0354}" destId="{826841C9-E5FC-4B64-A594-C269C94BD030}" srcOrd="0" destOrd="0" presId="urn:microsoft.com/office/officeart/2005/8/layout/process4"/>
    <dgm:cxn modelId="{7B7EF9EA-640E-4CAF-9060-1455372C4C5E}" type="presOf" srcId="{1584C46D-D4EF-4B4C-855F-FFB002E74BE3}" destId="{B33628E4-AB79-45A4-9391-5C1D5F95301F}" srcOrd="0" destOrd="0" presId="urn:microsoft.com/office/officeart/2005/8/layout/process4"/>
    <dgm:cxn modelId="{9C9B2239-7E5B-4D86-A3FD-EC80EE81904E}" type="presParOf" srcId="{970AEA29-0B83-4353-8394-EEA90A3D1894}" destId="{FDEE728A-56A1-4EDA-A852-AAB6F0499F31}" srcOrd="0" destOrd="0" presId="urn:microsoft.com/office/officeart/2005/8/layout/process4"/>
    <dgm:cxn modelId="{D614FE1C-2E52-41F5-9E6B-925AE91F41E1}" type="presParOf" srcId="{FDEE728A-56A1-4EDA-A852-AAB6F0499F31}" destId="{826841C9-E5FC-4B64-A594-C269C94BD030}" srcOrd="0" destOrd="0" presId="urn:microsoft.com/office/officeart/2005/8/layout/process4"/>
    <dgm:cxn modelId="{E6278BD6-1921-4138-8552-484F6D50F429}" type="presParOf" srcId="{970AEA29-0B83-4353-8394-EEA90A3D1894}" destId="{6805C020-2812-4C05-904F-3219F76345E0}" srcOrd="1" destOrd="0" presId="urn:microsoft.com/office/officeart/2005/8/layout/process4"/>
    <dgm:cxn modelId="{E4F24A4C-0F93-4DD5-88C2-BA1722AE2C49}" type="presParOf" srcId="{970AEA29-0B83-4353-8394-EEA90A3D1894}" destId="{12F8D8FC-3710-48A1-9809-6B76F976ADE0}" srcOrd="2" destOrd="0" presId="urn:microsoft.com/office/officeart/2005/8/layout/process4"/>
    <dgm:cxn modelId="{389CE3B3-1155-4FB1-B575-78E18BB65C03}" type="presParOf" srcId="{12F8D8FC-3710-48A1-9809-6B76F976ADE0}" destId="{B33628E4-AB79-45A4-9391-5C1D5F95301F}" srcOrd="0" destOrd="0" presId="urn:microsoft.com/office/officeart/2005/8/layout/process4"/>
    <dgm:cxn modelId="{3B526B33-1F40-4738-AFB5-DD6224778790}" type="presParOf" srcId="{12F8D8FC-3710-48A1-9809-6B76F976ADE0}" destId="{9B141B32-DDE4-4C2D-9455-9EBB46C5B7EA}" srcOrd="1" destOrd="0" presId="urn:microsoft.com/office/officeart/2005/8/layout/process4"/>
    <dgm:cxn modelId="{559C7341-9164-46D5-8AA6-4A1FD7C78107}" type="presParOf" srcId="{12F8D8FC-3710-48A1-9809-6B76F976ADE0}" destId="{EF195997-04E7-40BC-988E-E5C97AA2936E}" srcOrd="2" destOrd="0" presId="urn:microsoft.com/office/officeart/2005/8/layout/process4"/>
    <dgm:cxn modelId="{8A203F31-54C8-4C55-B33B-22FE94719BF1}" type="presParOf" srcId="{EF195997-04E7-40BC-988E-E5C97AA2936E}" destId="{33A723DC-7FC0-4665-A8E3-0B4C56BFFB06}" srcOrd="0" destOrd="0" presId="urn:microsoft.com/office/officeart/2005/8/layout/process4"/>
    <dgm:cxn modelId="{DC3C6851-D4FD-47F2-8E06-4E260DBF3601}" type="presParOf" srcId="{EF195997-04E7-40BC-988E-E5C97AA2936E}" destId="{022727E2-30A1-4B84-B0EC-CEA2E3E95517}" srcOrd="1" destOrd="0" presId="urn:microsoft.com/office/officeart/2005/8/layout/process4"/>
    <dgm:cxn modelId="{E7490C04-38F6-4A7C-809B-F48D2C92D160}" type="presParOf" srcId="{EF195997-04E7-40BC-988E-E5C97AA2936E}" destId="{6D2189FF-0EE1-44CE-A283-4DF1ADFB1B99}" srcOrd="2" destOrd="0" presId="urn:microsoft.com/office/officeart/2005/8/layout/process4"/>
    <dgm:cxn modelId="{36DC747C-5654-4132-8E31-91BB1BE50AB1}" type="presParOf" srcId="{EF195997-04E7-40BC-988E-E5C97AA2936E}" destId="{DF32FF69-C02A-4CFC-9855-F37D8C36AED0}" srcOrd="3"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156531" cy="4333679"/>
        <a:chOff x="0" y="0"/>
        <a:chExt cx="10156531" cy="4333679"/>
      </a:xfrm>
    </dsp:grpSpPr>
    <dsp:sp modelId="{23944D34-AB56-4FDF-A3EE-0B2413490D12}">
      <dsp:nvSpPr>
        <dsp:cNvPr id="3" name="Rectangles 2"/>
        <dsp:cNvSpPr/>
      </dsp:nvSpPr>
      <dsp:spPr bwMode="white">
        <a:xfrm>
          <a:off x="310" y="631427"/>
          <a:ext cx="2362460" cy="1417476"/>
        </a:xfrm>
        <a:prstGeom prst="rect">
          <a:avLst/>
        </a:prstGeom>
      </dsp:spPr>
      <dsp:style>
        <a:lnRef idx="2">
          <a:schemeClr val="lt1"/>
        </a:lnRef>
        <a:fillRef idx="1">
          <a:schemeClr val="accent2">
            <a:hueOff val="0"/>
            <a:satOff val="0"/>
            <a:lumOff val="0"/>
            <a:alpha val="100000"/>
          </a:schemeClr>
        </a:fillRef>
        <a:effectRef idx="0">
          <a:scrgbClr r="0" g="0" b="0"/>
        </a:effectRef>
        <a:fontRef idx="minor">
          <a:schemeClr val="lt1"/>
        </a:fontRef>
      </dsp:style>
      <dsp:txBody>
        <a:bodyPr lIns="72390" tIns="72390" rIns="72390"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t>Detect and remove outliers in numerical variables</a:t>
          </a:r>
        </a:p>
      </dsp:txBody>
      <dsp:txXfrm>
        <a:off x="310" y="631427"/>
        <a:ext cx="2362460" cy="1417476"/>
      </dsp:txXfrm>
    </dsp:sp>
    <dsp:sp modelId="{4F3DCF29-B716-4C5F-AFD5-1FBB8ADDDB52}">
      <dsp:nvSpPr>
        <dsp:cNvPr id="4" name="Rectangles 3"/>
        <dsp:cNvSpPr/>
      </dsp:nvSpPr>
      <dsp:spPr bwMode="white">
        <a:xfrm>
          <a:off x="2599016" y="631427"/>
          <a:ext cx="2362460" cy="1417476"/>
        </a:xfrm>
        <a:prstGeom prst="rect">
          <a:avLst/>
        </a:prstGeom>
      </dsp:spPr>
      <dsp:style>
        <a:lnRef idx="2">
          <a:schemeClr val="lt1"/>
        </a:lnRef>
        <a:fillRef idx="1">
          <a:schemeClr val="accent2">
            <a:hueOff val="-249999"/>
            <a:satOff val="-1633"/>
            <a:lumOff val="1699"/>
            <a:alpha val="100000"/>
          </a:schemeClr>
        </a:fillRef>
        <a:effectRef idx="0">
          <a:scrgbClr r="0" g="0" b="0"/>
        </a:effectRef>
        <a:fontRef idx="minor">
          <a:schemeClr val="lt1"/>
        </a:fontRef>
      </dsp:style>
      <dsp:txBody>
        <a:bodyPr lIns="72390" tIns="72390" rIns="72390"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t>Drop and fill missing values</a:t>
          </a:r>
        </a:p>
      </dsp:txBody>
      <dsp:txXfrm>
        <a:off x="2599016" y="631427"/>
        <a:ext cx="2362460" cy="1417476"/>
      </dsp:txXfrm>
    </dsp:sp>
    <dsp:sp modelId="{4AE283D2-AC47-4F8E-B697-5748FB408B30}">
      <dsp:nvSpPr>
        <dsp:cNvPr id="5" name="Rectangles 4"/>
        <dsp:cNvSpPr/>
      </dsp:nvSpPr>
      <dsp:spPr bwMode="white">
        <a:xfrm>
          <a:off x="5197721" y="631427"/>
          <a:ext cx="2362460" cy="1417476"/>
        </a:xfrm>
        <a:prstGeom prst="rect">
          <a:avLst/>
        </a:prstGeom>
      </dsp:spPr>
      <dsp:style>
        <a:lnRef idx="2">
          <a:schemeClr val="lt1"/>
        </a:lnRef>
        <a:fillRef idx="1">
          <a:schemeClr val="accent2">
            <a:hueOff val="-499999"/>
            <a:satOff val="-3267"/>
            <a:lumOff val="3399"/>
            <a:alpha val="100000"/>
          </a:schemeClr>
        </a:fillRef>
        <a:effectRef idx="0">
          <a:scrgbClr r="0" g="0" b="0"/>
        </a:effectRef>
        <a:fontRef idx="minor">
          <a:schemeClr val="lt1"/>
        </a:fontRef>
      </dsp:style>
      <dsp:txBody>
        <a:bodyPr lIns="72390" tIns="72390" rIns="72390"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t>Feature Engineering</a:t>
          </a:r>
        </a:p>
      </dsp:txBody>
      <dsp:txXfrm>
        <a:off x="5197721" y="631427"/>
        <a:ext cx="2362460" cy="1417476"/>
      </dsp:txXfrm>
    </dsp:sp>
    <dsp:sp modelId="{3756F126-1BB8-4F84-B908-E27D7A5415B6}">
      <dsp:nvSpPr>
        <dsp:cNvPr id="6" name="Rectangles 5"/>
        <dsp:cNvSpPr/>
      </dsp:nvSpPr>
      <dsp:spPr bwMode="white">
        <a:xfrm>
          <a:off x="7796427" y="631427"/>
          <a:ext cx="2362460" cy="1417476"/>
        </a:xfrm>
        <a:prstGeom prst="rect">
          <a:avLst/>
        </a:prstGeom>
      </dsp:spPr>
      <dsp:style>
        <a:lnRef idx="2">
          <a:schemeClr val="lt1"/>
        </a:lnRef>
        <a:fillRef idx="1">
          <a:schemeClr val="accent2">
            <a:hueOff val="-750000"/>
            <a:satOff val="-4901"/>
            <a:lumOff val="5098"/>
            <a:alpha val="100000"/>
          </a:schemeClr>
        </a:fillRef>
        <a:effectRef idx="0">
          <a:scrgbClr r="0" g="0" b="0"/>
        </a:effectRef>
        <a:fontRef idx="minor">
          <a:schemeClr val="lt1"/>
        </a:fontRef>
      </dsp:style>
      <dsp:txBody>
        <a:bodyPr lIns="72390" tIns="72390" rIns="72390"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t>Multi Linear Regression</a:t>
          </a:r>
        </a:p>
      </dsp:txBody>
      <dsp:txXfrm>
        <a:off x="7796427" y="631427"/>
        <a:ext cx="2362460" cy="1417476"/>
      </dsp:txXfrm>
    </dsp:sp>
    <dsp:sp modelId="{D1E39110-C76D-45EB-907A-1536A543200B}">
      <dsp:nvSpPr>
        <dsp:cNvPr id="7" name="Rectangles 6"/>
        <dsp:cNvSpPr/>
      </dsp:nvSpPr>
      <dsp:spPr bwMode="white">
        <a:xfrm>
          <a:off x="1299322" y="2284777"/>
          <a:ext cx="2362460" cy="1417476"/>
        </a:xfrm>
        <a:prstGeom prst="rect">
          <a:avLst/>
        </a:prstGeom>
      </dsp:spPr>
      <dsp:style>
        <a:lnRef idx="2">
          <a:schemeClr val="lt1"/>
        </a:lnRef>
        <a:fillRef idx="1">
          <a:schemeClr val="accent2">
            <a:hueOff val="-999999"/>
            <a:satOff val="-6535"/>
            <a:lumOff val="6797"/>
            <a:alpha val="100000"/>
          </a:schemeClr>
        </a:fillRef>
        <a:effectRef idx="0">
          <a:scrgbClr r="0" g="0" b="0"/>
        </a:effectRef>
        <a:fontRef idx="minor">
          <a:schemeClr val="lt1"/>
        </a:fontRef>
      </dsp:style>
      <dsp:txBody>
        <a:bodyPr lIns="72390" tIns="72390" rIns="72390"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t>Lasso Regression</a:t>
          </a:r>
        </a:p>
      </dsp:txBody>
      <dsp:txXfrm>
        <a:off x="1299322" y="2284777"/>
        <a:ext cx="2362460" cy="1417476"/>
      </dsp:txXfrm>
    </dsp:sp>
    <dsp:sp modelId="{D8A924D9-CEA7-4A3F-8E5D-22EDBDD06949}">
      <dsp:nvSpPr>
        <dsp:cNvPr id="8" name="Rectangles 7"/>
        <dsp:cNvSpPr/>
      </dsp:nvSpPr>
      <dsp:spPr bwMode="white">
        <a:xfrm>
          <a:off x="3898028" y="2284777"/>
          <a:ext cx="2362460" cy="1417476"/>
        </a:xfrm>
        <a:prstGeom prst="rect">
          <a:avLst/>
        </a:prstGeom>
      </dsp:spPr>
      <dsp:style>
        <a:lnRef idx="2">
          <a:schemeClr val="lt1"/>
        </a:lnRef>
        <a:fillRef idx="1">
          <a:schemeClr val="accent2">
            <a:hueOff val="-1250000"/>
            <a:satOff val="-8169"/>
            <a:lumOff val="8497"/>
            <a:alpha val="100000"/>
          </a:schemeClr>
        </a:fillRef>
        <a:effectRef idx="0">
          <a:scrgbClr r="0" g="0" b="0"/>
        </a:effectRef>
        <a:fontRef idx="minor">
          <a:schemeClr val="lt1"/>
        </a:fontRef>
      </dsp:style>
      <dsp:txBody>
        <a:bodyPr lIns="72390" tIns="72390" rIns="72390"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t>Support Vector Regression</a:t>
          </a:r>
        </a:p>
      </dsp:txBody>
      <dsp:txXfrm>
        <a:off x="3898028" y="2284777"/>
        <a:ext cx="2362460" cy="1417476"/>
      </dsp:txXfrm>
    </dsp:sp>
    <dsp:sp modelId="{4F2257EA-2B31-4941-89B2-DD81F63D3A8E}">
      <dsp:nvSpPr>
        <dsp:cNvPr id="9" name="Rectangles 8"/>
        <dsp:cNvSpPr/>
      </dsp:nvSpPr>
      <dsp:spPr bwMode="white">
        <a:xfrm>
          <a:off x="6496733" y="2284777"/>
          <a:ext cx="2362460" cy="1417476"/>
        </a:xfrm>
        <a:prstGeom prst="rect">
          <a:avLst/>
        </a:prstGeom>
      </dsp:spPr>
      <dsp:style>
        <a:lnRef idx="2">
          <a:schemeClr val="lt1"/>
        </a:lnRef>
        <a:fillRef idx="1">
          <a:schemeClr val="accent2">
            <a:hueOff val="-1500000"/>
            <a:satOff val="-9803"/>
            <a:lumOff val="10196"/>
            <a:alpha val="100000"/>
          </a:schemeClr>
        </a:fillRef>
        <a:effectRef idx="0">
          <a:scrgbClr r="0" g="0" b="0"/>
        </a:effectRef>
        <a:fontRef idx="minor">
          <a:schemeClr val="lt1"/>
        </a:fontRef>
      </dsp:style>
      <dsp:txBody>
        <a:bodyPr lIns="72390" tIns="72390" rIns="72390" bIns="7239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t>Random Forest Regression</a:t>
          </a:r>
        </a:p>
      </dsp:txBody>
      <dsp:txXfrm>
        <a:off x="6496733" y="2284777"/>
        <a:ext cx="2362460" cy="1417476"/>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15600" cy="4195763"/>
        <a:chOff x="0" y="0"/>
        <a:chExt cx="10515600" cy="4195763"/>
      </a:xfrm>
    </dsp:grpSpPr>
    <dsp:sp modelId="{CAC91E25-75F0-4441-BAD0-872415489359}">
      <dsp:nvSpPr>
        <dsp:cNvPr id="3" name="Rounded Rectangle 2"/>
        <dsp:cNvSpPr/>
      </dsp:nvSpPr>
      <dsp:spPr bwMode="white">
        <a:xfrm>
          <a:off x="0" y="429156"/>
          <a:ext cx="4506686" cy="286174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0" y="429156"/>
        <a:ext cx="4506686" cy="2861745"/>
      </dsp:txXfrm>
    </dsp:sp>
    <dsp:sp modelId="{473AA277-D00E-4CD5-88A5-6BF84EEFE20B}">
      <dsp:nvSpPr>
        <dsp:cNvPr id="4" name="Rounded Rectangle 3"/>
        <dsp:cNvSpPr/>
      </dsp:nvSpPr>
      <dsp:spPr bwMode="white">
        <a:xfrm>
          <a:off x="500743" y="904862"/>
          <a:ext cx="4506686" cy="2861745"/>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64769" tIns="64769" rIns="64769"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en-US">
              <a:solidFill>
                <a:schemeClr val="dk1"/>
              </a:solidFill>
            </a:rPr>
            <a:t>multivariate logistic regression, k-nearest neighbors, naive Bayes, and decision trees were used to forecast the cost of a used automobile in Mauritius. However, their results were not useful for forecasting because they saw fewer cars.</a:t>
          </a:r>
          <a:endParaRPr>
            <a:solidFill>
              <a:schemeClr val="dk1"/>
            </a:solidFill>
          </a:endParaRPr>
        </a:p>
      </dsp:txBody>
      <dsp:txXfrm>
        <a:off x="500743" y="904862"/>
        <a:ext cx="4506686" cy="2861745"/>
      </dsp:txXfrm>
    </dsp:sp>
    <dsp:sp modelId="{F120253C-17D9-4898-A6C3-8A0E2F8FE20B}">
      <dsp:nvSpPr>
        <dsp:cNvPr id="5" name="Rounded Rectangle 4"/>
        <dsp:cNvSpPr/>
      </dsp:nvSpPr>
      <dsp:spPr bwMode="white">
        <a:xfrm>
          <a:off x="5508171" y="429156"/>
          <a:ext cx="4506686" cy="286174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Xfrm>
        <a:off x="5508171" y="429156"/>
        <a:ext cx="4506686" cy="2861745"/>
      </dsp:txXfrm>
    </dsp:sp>
    <dsp:sp modelId="{2061823D-9C01-4520-8414-F6927A9E23D9}">
      <dsp:nvSpPr>
        <dsp:cNvPr id="6" name="Rounded Rectangle 5"/>
        <dsp:cNvSpPr/>
      </dsp:nvSpPr>
      <dsp:spPr bwMode="white">
        <a:xfrm>
          <a:off x="6008914" y="904862"/>
          <a:ext cx="4506686" cy="2861745"/>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64769" tIns="64769" rIns="64769"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en-US">
              <a:solidFill>
                <a:schemeClr val="dk1"/>
              </a:solidFill>
            </a:rPr>
            <a:t>Noor and Jan used multiple linear regression to predict vehicle car price. They performed variable selection technique to find the most influencing variables then eliminate the rest. The data contain only selected variable that used to form the linear regression model. The result was impressive with R-square = 98%.</a:t>
          </a:r>
          <a:endParaRPr>
            <a:solidFill>
              <a:schemeClr val="dk1"/>
            </a:solidFill>
          </a:endParaRPr>
        </a:p>
      </dsp:txBody>
      <dsp:txXfrm>
        <a:off x="6008914" y="904862"/>
        <a:ext cx="4506686" cy="2861745"/>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626542" cy="5785658"/>
        <a:chOff x="0" y="0"/>
        <a:chExt cx="5626542" cy="5785658"/>
      </a:xfrm>
    </dsp:grpSpPr>
    <dsp:sp modelId="{7F2C190D-5542-4B09-8EF0-18D35C1A065A}">
      <dsp:nvSpPr>
        <dsp:cNvPr id="3" name="Rounded Rectangle 2"/>
        <dsp:cNvSpPr/>
      </dsp:nvSpPr>
      <dsp:spPr bwMode="white">
        <a:xfrm>
          <a:off x="0" y="18189"/>
          <a:ext cx="5626542" cy="1117600"/>
        </a:xfrm>
        <a:prstGeom prst="roundRect">
          <a:avLst/>
        </a:prstGeom>
      </dsp:spPr>
      <dsp:style>
        <a:lnRef idx="2">
          <a:schemeClr val="lt1"/>
        </a:lnRef>
        <a:fillRef idx="1">
          <a:schemeClr val="accent5">
            <a:hueOff val="0"/>
            <a:satOff val="0"/>
            <a:lumOff val="0"/>
            <a:alpha val="100000"/>
          </a:schemeClr>
        </a:fillRef>
        <a:effectRef idx="0">
          <a:scrgbClr r="0" g="0" b="0"/>
        </a:effectRef>
        <a:fontRef idx="minor">
          <a:schemeClr val="lt1"/>
        </a:fontRef>
      </dsp:style>
      <dsp:txBody>
        <a:bodyPr lIns="53340" tIns="53340" rIns="53340" bIns="5334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a:t>There is a lack of clarity regarding the appropriate purchase or selling price of automobiles, both among consumers and among manufacturers. </a:t>
          </a:r>
        </a:p>
      </dsp:txBody>
      <dsp:txXfrm>
        <a:off x="0" y="18189"/>
        <a:ext cx="5626542" cy="1117600"/>
      </dsp:txXfrm>
    </dsp:sp>
    <dsp:sp modelId="{426655DE-D8D0-430C-ABE0-C8ED1C08DA66}">
      <dsp:nvSpPr>
        <dsp:cNvPr id="4" name="Rounded Rectangle 3"/>
        <dsp:cNvSpPr/>
      </dsp:nvSpPr>
      <dsp:spPr bwMode="white">
        <a:xfrm>
          <a:off x="0" y="1176109"/>
          <a:ext cx="5626542" cy="1117600"/>
        </a:xfrm>
        <a:prstGeom prst="roundRect">
          <a:avLst/>
        </a:prstGeom>
      </dsp:spPr>
      <dsp:style>
        <a:lnRef idx="2">
          <a:schemeClr val="lt1"/>
        </a:lnRef>
        <a:fillRef idx="1">
          <a:schemeClr val="accent5">
            <a:hueOff val="-375000"/>
            <a:satOff val="98"/>
            <a:lumOff val="-1764"/>
            <a:alpha val="100000"/>
          </a:schemeClr>
        </a:fillRef>
        <a:effectRef idx="0">
          <a:scrgbClr r="0" g="0" b="0"/>
        </a:effectRef>
        <a:fontRef idx="minor">
          <a:schemeClr val="lt1"/>
        </a:fontRef>
      </dsp:style>
      <dsp:txBody>
        <a:bodyPr lIns="53340" tIns="53340" rIns="53340" bIns="5334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a:t>As a result, both consumers and businesses look to auto dealers, periodicals, and online resources for guidance.</a:t>
          </a:r>
        </a:p>
      </dsp:txBody>
      <dsp:txXfrm>
        <a:off x="0" y="1176109"/>
        <a:ext cx="5626542" cy="1117600"/>
      </dsp:txXfrm>
    </dsp:sp>
    <dsp:sp modelId="{0C0A4718-C714-4F87-BF08-F87F562B08A1}">
      <dsp:nvSpPr>
        <dsp:cNvPr id="5" name="Rounded Rectangle 4"/>
        <dsp:cNvSpPr/>
      </dsp:nvSpPr>
      <dsp:spPr bwMode="white">
        <a:xfrm>
          <a:off x="0" y="2334029"/>
          <a:ext cx="5626542" cy="1117600"/>
        </a:xfrm>
        <a:prstGeom prst="roundRect">
          <a:avLst/>
        </a:prstGeom>
      </dsp:spPr>
      <dsp:style>
        <a:lnRef idx="2">
          <a:schemeClr val="lt1"/>
        </a:lnRef>
        <a:fillRef idx="1">
          <a:schemeClr val="accent5">
            <a:hueOff val="-750000"/>
            <a:satOff val="196"/>
            <a:lumOff val="-3528"/>
            <a:alpha val="100000"/>
          </a:schemeClr>
        </a:fillRef>
        <a:effectRef idx="0">
          <a:scrgbClr r="0" g="0" b="0"/>
        </a:effectRef>
        <a:fontRef idx="minor">
          <a:schemeClr val="lt1"/>
        </a:fontRef>
      </dsp:style>
      <dsp:txBody>
        <a:bodyPr lIns="53340" tIns="53340" rIns="53340" bIns="5334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a:t>This data, however, is time-consuming to compile and may cause market confusion. There are a lot of moving parts in the car market, thus trying to predict their costs is seen as difficult. </a:t>
          </a:r>
        </a:p>
      </dsp:txBody>
      <dsp:txXfrm>
        <a:off x="0" y="2334029"/>
        <a:ext cx="5626542" cy="1117600"/>
      </dsp:txXfrm>
    </dsp:sp>
    <dsp:sp modelId="{BCCAAD05-5B2C-4655-8C03-3B00AE105341}">
      <dsp:nvSpPr>
        <dsp:cNvPr id="6" name="Rounded Rectangle 5"/>
        <dsp:cNvSpPr/>
      </dsp:nvSpPr>
      <dsp:spPr bwMode="white">
        <a:xfrm>
          <a:off x="0" y="3491949"/>
          <a:ext cx="5626542" cy="1117600"/>
        </a:xfrm>
        <a:prstGeom prst="roundRect">
          <a:avLst/>
        </a:prstGeom>
      </dsp:spPr>
      <dsp:style>
        <a:lnRef idx="2">
          <a:schemeClr val="lt1"/>
        </a:lnRef>
        <a:fillRef idx="1">
          <a:schemeClr val="accent5">
            <a:hueOff val="-1125000"/>
            <a:satOff val="294"/>
            <a:lumOff val="-5293"/>
            <a:alpha val="100000"/>
          </a:schemeClr>
        </a:fillRef>
        <a:effectRef idx="0">
          <a:scrgbClr r="0" g="0" b="0"/>
        </a:effectRef>
        <a:fontRef idx="minor">
          <a:schemeClr val="lt1"/>
        </a:fontRef>
      </dsp:style>
      <dsp:txBody>
        <a:bodyPr lIns="53340" tIns="53340" rIns="53340" bIns="5334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a:t>Car prices are affected not only by internal criteria like make, model, year, engine size, gas mileage, and so on, but also by a wide range of governmental levies and road conditions (for used car sales). </a:t>
          </a:r>
        </a:p>
      </dsp:txBody>
      <dsp:txXfrm>
        <a:off x="0" y="3491949"/>
        <a:ext cx="5626542" cy="1117600"/>
      </dsp:txXfrm>
    </dsp:sp>
    <dsp:sp modelId="{F36BFF38-C2D1-4009-971C-25939833E039}">
      <dsp:nvSpPr>
        <dsp:cNvPr id="7" name="Rounded Rectangle 6"/>
        <dsp:cNvSpPr/>
      </dsp:nvSpPr>
      <dsp:spPr bwMode="white">
        <a:xfrm>
          <a:off x="0" y="4649869"/>
          <a:ext cx="5626542" cy="1117600"/>
        </a:xfrm>
        <a:prstGeom prst="roundRect">
          <a:avLst/>
        </a:prstGeom>
      </dsp:spPr>
      <dsp:style>
        <a:lnRef idx="2">
          <a:schemeClr val="lt1"/>
        </a:lnRef>
        <a:fillRef idx="1">
          <a:schemeClr val="accent5">
            <a:hueOff val="-1500000"/>
            <a:satOff val="392"/>
            <a:lumOff val="-7058"/>
            <a:alpha val="100000"/>
          </a:schemeClr>
        </a:fillRef>
        <a:effectRef idx="0">
          <a:scrgbClr r="0" g="0" b="0"/>
        </a:effectRef>
        <a:fontRef idx="minor">
          <a:schemeClr val="lt1"/>
        </a:fontRef>
      </dsp:style>
      <dsp:txBody>
        <a:bodyPr lIns="53340" tIns="53340" rIns="53340" bIns="5334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a:t>Therefore, the buying and selling of automobiles is a huge and diverse economic activity. E-commerce has made it simpler for buyers and sellers to transact business, and this includes the buying and selling of automobiles.</a:t>
          </a:r>
        </a:p>
      </dsp:txBody>
      <dsp:txXfrm>
        <a:off x="0" y="4649869"/>
        <a:ext cx="5626542" cy="1117600"/>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003777" cy="5843605"/>
        <a:chOff x="0" y="0"/>
        <a:chExt cx="7003777" cy="5843605"/>
      </a:xfrm>
    </dsp:grpSpPr>
    <dsp:sp modelId="{826841C9-E5FC-4B64-A594-C269C94BD030}">
      <dsp:nvSpPr>
        <dsp:cNvPr id="3" name="Rectangles 2"/>
        <dsp:cNvSpPr/>
      </dsp:nvSpPr>
      <dsp:spPr bwMode="white">
        <a:xfrm>
          <a:off x="0" y="3527471"/>
          <a:ext cx="7003777" cy="2316134"/>
        </a:xfrm>
        <a:prstGeom prst="rect">
          <a:avLst/>
        </a:prstGeom>
      </dsp:spPr>
      <dsp:style>
        <a:lnRef idx="2">
          <a:schemeClr val="lt1"/>
        </a:lnRef>
        <a:fillRef idx="1">
          <a:schemeClr val="accent2">
            <a:hueOff val="0"/>
            <a:satOff val="0"/>
            <a:lumOff val="0"/>
            <a:alpha val="100000"/>
          </a:schemeClr>
        </a:fillRef>
        <a:effectRef idx="0">
          <a:scrgbClr r="0" g="0" b="0"/>
        </a:effectRef>
        <a:fontRef idx="minor">
          <a:schemeClr val="lt1"/>
        </a:fontRef>
      </dsp:style>
      <dsp:txBody>
        <a:bodyPr lIns="177800" tIns="177800" rIns="177800" bIns="177800"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en-US"/>
            <a:t>The Random forest regression low loss values so we porpose to use a RF model in finding car price.</a:t>
          </a:r>
        </a:p>
      </dsp:txBody>
      <dsp:txXfrm>
        <a:off x="0" y="3527471"/>
        <a:ext cx="7003777" cy="2316134"/>
      </dsp:txXfrm>
    </dsp:sp>
    <dsp:sp modelId="{9B141B32-DDE4-4C2D-9455-9EBB46C5B7EA}">
      <dsp:nvSpPr>
        <dsp:cNvPr id="4" name="Up Arrow Callout 3"/>
        <dsp:cNvSpPr/>
      </dsp:nvSpPr>
      <dsp:spPr bwMode="white">
        <a:xfrm rot="10800000">
          <a:off x="0" y="0"/>
          <a:ext cx="7003777" cy="3562213"/>
        </a:xfrm>
        <a:prstGeom prst="upArrowCallout">
          <a:avLst/>
        </a:prstGeom>
      </dsp:spPr>
      <dsp:style>
        <a:lnRef idx="2">
          <a:schemeClr val="lt1"/>
        </a:lnRef>
        <a:fillRef idx="1">
          <a:schemeClr val="accent2">
            <a:hueOff val="-1500000"/>
            <a:satOff val="-9803"/>
            <a:lumOff val="10196"/>
            <a:alpha val="100000"/>
          </a:schemeClr>
        </a:fillRef>
        <a:effectRef idx="0">
          <a:scrgbClr r="0" g="0" b="0"/>
        </a:effectRef>
        <a:fontRef idx="minor">
          <a:schemeClr val="lt1"/>
        </a:fontRef>
      </dsp:style>
      <dsp:txBody>
        <a:bodyPr lIns="177800" tIns="177800" rIns="177800" bIns="177800"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en-US"/>
            <a:t>We have conducted our analysis on different algorithms like</a:t>
          </a:r>
        </a:p>
      </dsp:txBody>
      <dsp:txXfrm rot="10800000">
        <a:off x="0" y="0"/>
        <a:ext cx="7003777" cy="3562213"/>
      </dsp:txXfrm>
    </dsp:sp>
    <dsp:sp modelId="{33A723DC-7FC0-4665-A8E3-0B4C56BFFB06}">
      <dsp:nvSpPr>
        <dsp:cNvPr id="5" name="Rectangles 4"/>
        <dsp:cNvSpPr/>
      </dsp:nvSpPr>
      <dsp:spPr bwMode="white">
        <a:xfrm>
          <a:off x="0" y="1250337"/>
          <a:ext cx="1750944" cy="1065102"/>
        </a:xfrm>
        <a:prstGeom prst="rect">
          <a:avLst/>
        </a:prstGeom>
      </dsp:spPr>
      <dsp:style>
        <a:lnRef idx="2">
          <a:schemeClr val="accent2">
            <a:tint val="40000"/>
            <a:alpha val="90000"/>
            <a:hueOff val="0"/>
            <a:satOff val="0"/>
            <a:lumOff val="0"/>
            <a:alpha val="90196"/>
          </a:schemeClr>
        </a:lnRef>
        <a:fillRef idx="1">
          <a:schemeClr val="accent2">
            <a:tint val="40000"/>
            <a:alpha val="90000"/>
            <a:hueOff val="0"/>
            <a:satOff val="0"/>
            <a:lumOff val="0"/>
            <a:alpha val="90196"/>
          </a:schemeClr>
        </a:fillRef>
        <a:effectRef idx="0">
          <a:scrgbClr r="0" g="0" b="0"/>
        </a:effectRef>
        <a:fontRef idx="minor"/>
      </dsp:style>
      <dsp:txBody>
        <a:bodyPr lIns="142240" tIns="25400" rIns="142240" bIns="254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a:solidFill>
                <a:schemeClr val="dk1"/>
              </a:solidFill>
            </a:rPr>
            <a:t>Multi Linear Regression</a:t>
          </a:r>
          <a:endParaRPr>
            <a:solidFill>
              <a:schemeClr val="dk1"/>
            </a:solidFill>
          </a:endParaRPr>
        </a:p>
      </dsp:txBody>
      <dsp:txXfrm>
        <a:off x="0" y="1250337"/>
        <a:ext cx="1750944" cy="1065102"/>
      </dsp:txXfrm>
    </dsp:sp>
    <dsp:sp modelId="{022727E2-30A1-4B84-B0EC-CEA2E3E95517}">
      <dsp:nvSpPr>
        <dsp:cNvPr id="6" name="Rectangles 5"/>
        <dsp:cNvSpPr/>
      </dsp:nvSpPr>
      <dsp:spPr bwMode="white">
        <a:xfrm>
          <a:off x="1750944" y="1250337"/>
          <a:ext cx="1750944" cy="1065102"/>
        </a:xfrm>
        <a:prstGeom prst="rect">
          <a:avLst/>
        </a:prstGeom>
      </dsp:spPr>
      <dsp:style>
        <a:lnRef idx="2">
          <a:schemeClr val="accent2">
            <a:tint val="40000"/>
            <a:alpha val="90000"/>
            <a:hueOff val="-679999"/>
            <a:satOff val="5621"/>
            <a:lumOff val="654"/>
            <a:alpha val="90196"/>
          </a:schemeClr>
        </a:lnRef>
        <a:fillRef idx="1">
          <a:schemeClr val="accent2">
            <a:tint val="40000"/>
            <a:alpha val="90000"/>
            <a:hueOff val="-679999"/>
            <a:satOff val="5621"/>
            <a:lumOff val="654"/>
            <a:alpha val="90196"/>
          </a:schemeClr>
        </a:fillRef>
        <a:effectRef idx="0">
          <a:scrgbClr r="0" g="0" b="0"/>
        </a:effectRef>
        <a:fontRef idx="minor"/>
      </dsp:style>
      <dsp:txBody>
        <a:bodyPr lIns="142240" tIns="25400" rIns="142240" bIns="254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a:solidFill>
                <a:schemeClr val="dk1"/>
              </a:solidFill>
            </a:rPr>
            <a:t>Lasso Regression</a:t>
          </a:r>
          <a:endParaRPr>
            <a:solidFill>
              <a:schemeClr val="dk1"/>
            </a:solidFill>
          </a:endParaRPr>
        </a:p>
      </dsp:txBody>
      <dsp:txXfrm>
        <a:off x="1750944" y="1250337"/>
        <a:ext cx="1750944" cy="1065102"/>
      </dsp:txXfrm>
    </dsp:sp>
    <dsp:sp modelId="{6D2189FF-0EE1-44CE-A283-4DF1ADFB1B99}">
      <dsp:nvSpPr>
        <dsp:cNvPr id="7" name="Rectangles 6"/>
        <dsp:cNvSpPr/>
      </dsp:nvSpPr>
      <dsp:spPr bwMode="white">
        <a:xfrm>
          <a:off x="3501888" y="1250337"/>
          <a:ext cx="1750944" cy="1065102"/>
        </a:xfrm>
        <a:prstGeom prst="rect">
          <a:avLst/>
        </a:prstGeom>
      </dsp:spPr>
      <dsp:style>
        <a:lnRef idx="2">
          <a:schemeClr val="accent2">
            <a:tint val="40000"/>
            <a:alpha val="90000"/>
            <a:hueOff val="-1359999"/>
            <a:satOff val="11242"/>
            <a:lumOff val="1307"/>
            <a:alpha val="90196"/>
          </a:schemeClr>
        </a:lnRef>
        <a:fillRef idx="1">
          <a:schemeClr val="accent2">
            <a:tint val="40000"/>
            <a:alpha val="90000"/>
            <a:hueOff val="-1359999"/>
            <a:satOff val="11242"/>
            <a:lumOff val="1307"/>
            <a:alpha val="90196"/>
          </a:schemeClr>
        </a:fillRef>
        <a:effectRef idx="0">
          <a:scrgbClr r="0" g="0" b="0"/>
        </a:effectRef>
        <a:fontRef idx="minor"/>
      </dsp:style>
      <dsp:txBody>
        <a:bodyPr lIns="142240" tIns="25400" rIns="142240" bIns="254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a:solidFill>
                <a:schemeClr val="dk1"/>
              </a:solidFill>
            </a:rPr>
            <a:t>Support Vector Regression</a:t>
          </a:r>
          <a:endParaRPr>
            <a:solidFill>
              <a:schemeClr val="dk1"/>
            </a:solidFill>
          </a:endParaRPr>
        </a:p>
      </dsp:txBody>
      <dsp:txXfrm>
        <a:off x="3501888" y="1250337"/>
        <a:ext cx="1750944" cy="1065102"/>
      </dsp:txXfrm>
    </dsp:sp>
    <dsp:sp modelId="{DF32FF69-C02A-4CFC-9855-F37D8C36AED0}">
      <dsp:nvSpPr>
        <dsp:cNvPr id="8" name="Rectangles 7"/>
        <dsp:cNvSpPr/>
      </dsp:nvSpPr>
      <dsp:spPr bwMode="white">
        <a:xfrm>
          <a:off x="5252833" y="1250337"/>
          <a:ext cx="1750944" cy="1065102"/>
        </a:xfrm>
        <a:prstGeom prst="rect">
          <a:avLst/>
        </a:prstGeom>
      </dsp:spPr>
      <dsp:style>
        <a:lnRef idx="2">
          <a:schemeClr val="accent2">
            <a:tint val="40000"/>
            <a:alpha val="90000"/>
            <a:hueOff val="-2040000"/>
            <a:satOff val="16863"/>
            <a:lumOff val="1961"/>
            <a:alpha val="90196"/>
          </a:schemeClr>
        </a:lnRef>
        <a:fillRef idx="1">
          <a:schemeClr val="accent2">
            <a:tint val="40000"/>
            <a:alpha val="90000"/>
            <a:hueOff val="-2040000"/>
            <a:satOff val="16863"/>
            <a:lumOff val="1961"/>
            <a:alpha val="90196"/>
          </a:schemeClr>
        </a:fillRef>
        <a:effectRef idx="0">
          <a:scrgbClr r="0" g="0" b="0"/>
        </a:effectRef>
        <a:fontRef idx="minor"/>
      </dsp:style>
      <dsp:txBody>
        <a:bodyPr lIns="142240" tIns="25400" rIns="142240" bIns="254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a:solidFill>
                <a:schemeClr val="dk1"/>
              </a:solidFill>
            </a:rPr>
            <a:t>Random Forest Regression</a:t>
          </a:r>
          <a:endParaRPr>
            <a:solidFill>
              <a:schemeClr val="dk1"/>
            </a:solidFill>
          </a:endParaRPr>
        </a:p>
      </dsp:txBody>
      <dsp:txXfrm>
        <a:off x="5252833" y="1250337"/>
        <a:ext cx="1750944" cy="106510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type="upArrowCallout" r:blip="" rot="180">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type="upArrowCallout" r:blip="" rot="180">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lvl1pPr>
              <a:defRPr>
                <a:latin typeface="+mn-lt"/>
              </a:defRPr>
            </a:lvl1pPr>
          </a:lstStyle>
          <a:p>
            <a:fld id="{11A6662E-FAF4-44BC-88B5-85A7CBFB6D30}" type="datetime1">
              <a:rPr lang="en-US" smtClean="0"/>
            </a:fld>
            <a:endParaRPr lang="en-US"/>
          </a:p>
        </p:txBody>
      </p:sp>
      <p:sp>
        <p:nvSpPr>
          <p:cNvPr id="5" name="Footer Placeholder 4"/>
          <p:cNvSpPr>
            <a:spLocks noGrp="1"/>
          </p:cNvSpPr>
          <p:nvPr>
            <p:ph type="ftr" sz="quarter" idx="11"/>
          </p:nvPr>
        </p:nvSpPr>
        <p:spPr/>
        <p:txBody>
          <a:bodyPr/>
          <a:lstStyle>
            <a:lvl1pPr>
              <a:defRPr>
                <a:latin typeface="+mn-lt"/>
              </a:defRPr>
            </a:lvl1pPr>
          </a:lstStyle>
          <a:p>
            <a:endParaRPr lang="en-US"/>
          </a:p>
        </p:txBody>
      </p:sp>
      <p:sp>
        <p:nvSpPr>
          <p:cNvPr id="6" name="Slide Number Placeholder 5"/>
          <p:cNvSpPr>
            <a:spLocks noGrp="1"/>
          </p:cNvSpPr>
          <p:nvPr>
            <p:ph type="sldNum" sz="quarter" idx="12"/>
          </p:nvPr>
        </p:nvSpPr>
        <p:spPr/>
        <p:txBody>
          <a:bodyPr/>
          <a:lstStyle>
            <a:lvl1pPr>
              <a:defRPr>
                <a:latin typeface="+mn-lt"/>
              </a:defRPr>
            </a:lvl1pPr>
          </a:lstStyle>
          <a:p>
            <a:fld id="{73B850FF-6169-4056-8077-06FFA93A536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C559632-1575-4E14-B53B-3DC3D5ED3947}"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C4A6868-2568-4CC9-B302-F37117B01A6E}"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760"/>
            <a:ext cx="10515600" cy="1325563"/>
          </a:xfrm>
        </p:spPr>
        <p:txBody>
          <a:body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0055F08A-1E71-4B2B-BB49-E743F2903911}" type="datetime1">
              <a:rPr lang="en-US" smtClean="0"/>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5417D9E-721A-44BB-8863-9873FE64DA75}"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760"/>
            <a:ext cx="10515600" cy="1325563"/>
          </a:xfrm>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F31DA2F-80B8-49CF-99FB-5ABCA53A607A}"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666999"/>
            <a:ext cx="5157787" cy="35226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666999"/>
            <a:ext cx="5183188" cy="35226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28852172-E6C9-4B6C-929A-A9DE3837BBF1}"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760"/>
            <a:ext cx="10515600" cy="1325563"/>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3AB41CFF-90C9-47B3-9DA1-F2BF8D839F7E}"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048FA-06AB-4884-A69B-986B96E68A24}"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0DB7ABA-0172-4F9C-889D-567164F66BCD}"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8AC6A5B-8AE7-4A41-B5A7-9ADC6686DC18}"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p:cNvPicPr>
            <a:picLocks noChangeAspect="1"/>
          </p:cNvPicPr>
          <p:nvPr/>
        </p:nvPicPr>
        <p:blipFill>
          <a:blip r:embed="rId1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fld>
            <a:endParaRPr lang="en-US" dirty="0"/>
          </a:p>
        </p:txBody>
      </p:sp>
      <p:sp>
        <p:nvSpPr>
          <p:cNvPr id="5" name="Footer Placeholder 4"/>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1.svg"/><Relationship Id="rId2" Type="http://schemas.openxmlformats.org/officeDocument/2006/relationships/image" Target="../media/image10.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microsoft.com/office/2007/relationships/diagramDrawing" Target="../diagrams/drawing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3" Type="http://schemas.openxmlformats.org/officeDocument/2006/relationships/diagramData" Target="../diagrams/data1.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p:cNvSpPr>
            <a:spLocks noGrp="1" noRot="1" noChangeAspect="1" noMove="1" noResize="1" noEditPoints="1" noAdjustHandles="1" noChangeArrowheads="1" noChangeShapeType="1" noTextEdit="1"/>
          </p:cNvSpPr>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p:cNvSpPr>
            <a:spLocks noGrp="1" noRot="1" noChangeAspect="1" noMove="1" noResize="1" noEditPoints="1" noAdjustHandles="1" noChangeArrowheads="1" noChangeShapeType="1" noTextEdit="1"/>
          </p:cNvSpPr>
          <p:nvPr/>
        </p:nvSpPr>
        <p:spPr>
          <a:xfrm rot="10800000">
            <a:off x="-1" y="0"/>
            <a:ext cx="12188951" cy="6858000"/>
          </a:xfrm>
          <a:prstGeom prst="rect">
            <a:avLst/>
          </a:prstGeom>
          <a:blipFill dpi="0" rotWithShape="1">
            <a:blip r:embed="rId1">
              <a:alphaModFix amt="30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Toy cars lined up in a row on floor"/>
          <p:cNvPicPr>
            <a:picLocks noChangeAspect="1"/>
          </p:cNvPicPr>
          <p:nvPr/>
        </p:nvPicPr>
        <p:blipFill rotWithShape="1">
          <a:blip r:embed="rId2">
            <a:alphaModFix amt="70000"/>
          </a:blip>
          <a:srcRect t="15410" r="-1" b="-1"/>
          <a:stretch>
            <a:fillRect/>
          </a:stretch>
        </p:blipFill>
        <p:spPr>
          <a:xfrm>
            <a:off x="20" y="10"/>
            <a:ext cx="12188932" cy="6856614"/>
          </a:xfrm>
          <a:prstGeom prst="rect">
            <a:avLst/>
          </a:prstGeom>
        </p:spPr>
      </p:pic>
      <p:sp>
        <p:nvSpPr>
          <p:cNvPr id="2" name="Title 1"/>
          <p:cNvSpPr>
            <a:spLocks noGrp="1"/>
          </p:cNvSpPr>
          <p:nvPr>
            <p:ph type="ctrTitle"/>
          </p:nvPr>
        </p:nvSpPr>
        <p:spPr>
          <a:xfrm>
            <a:off x="838200" y="740410"/>
            <a:ext cx="8627110" cy="2491740"/>
          </a:xfrm>
        </p:spPr>
        <p:txBody>
          <a:bodyPr>
            <a:normAutofit/>
          </a:bodyPr>
          <a:lstStyle/>
          <a:p>
            <a:pPr algn="l">
              <a:lnSpc>
                <a:spcPct val="90000"/>
              </a:lnSpc>
            </a:pPr>
            <a:r>
              <a:rPr lang="en-US" sz="5200">
                <a:solidFill>
                  <a:schemeClr val="tx1"/>
                </a:solidFill>
              </a:rPr>
              <a:t>CAR PREDICTION USING MACHINE LEARNING TECHNIQUES</a:t>
            </a:r>
            <a:endParaRPr lang="en-US" sz="5200">
              <a:solidFill>
                <a:schemeClr val="tx1"/>
              </a:solidFill>
            </a:endParaRPr>
          </a:p>
        </p:txBody>
      </p:sp>
      <p:sp>
        <p:nvSpPr>
          <p:cNvPr id="3" name="Subtitle 2"/>
          <p:cNvSpPr>
            <a:spLocks noGrp="1"/>
          </p:cNvSpPr>
          <p:nvPr>
            <p:ph type="subTitle" idx="1"/>
          </p:nvPr>
        </p:nvSpPr>
        <p:spPr>
          <a:xfrm>
            <a:off x="838200" y="4074795"/>
            <a:ext cx="7583170" cy="1767840"/>
          </a:xfrm>
        </p:spPr>
        <p:txBody>
          <a:bodyPr>
            <a:normAutofit lnSpcReduction="10000"/>
          </a:bodyPr>
          <a:lstStyle/>
          <a:p>
            <a:pPr algn="l">
              <a:lnSpc>
                <a:spcPct val="100000"/>
              </a:lnSpc>
            </a:pPr>
            <a:r>
              <a:rPr lang="en-US" dirty="0">
                <a:solidFill>
                  <a:schemeClr val="bg1"/>
                </a:solidFill>
              </a:rPr>
              <a:t>Sanjana Arkatala - 700687157</a:t>
            </a:r>
            <a:endParaRPr lang="en-US" dirty="0">
              <a:solidFill>
                <a:schemeClr val="bg1"/>
              </a:solidFill>
            </a:endParaRPr>
          </a:p>
          <a:p>
            <a:pPr algn="l">
              <a:lnSpc>
                <a:spcPct val="100000"/>
              </a:lnSpc>
            </a:pPr>
            <a:r>
              <a:rPr lang="en-US" dirty="0">
                <a:solidFill>
                  <a:schemeClr val="bg1"/>
                </a:solidFill>
              </a:rPr>
              <a:t>Divyanjali Gundala - 700743674</a:t>
            </a:r>
            <a:endParaRPr lang="en-US" dirty="0">
              <a:solidFill>
                <a:schemeClr val="bg1"/>
              </a:solidFill>
            </a:endParaRPr>
          </a:p>
          <a:p>
            <a:pPr algn="l">
              <a:lnSpc>
                <a:spcPct val="100000"/>
              </a:lnSpc>
            </a:pPr>
            <a:r>
              <a:rPr lang="en-US" dirty="0">
                <a:solidFill>
                  <a:schemeClr val="bg1"/>
                </a:solidFill>
              </a:rPr>
              <a:t>Chandra Mouli Krishna Vamsi Mendru - 700741069</a:t>
            </a:r>
            <a:endParaRPr lang="en-US" dirty="0">
              <a:solidFill>
                <a:schemeClr val="bg1"/>
              </a:solidFill>
            </a:endParaRPr>
          </a:p>
          <a:p>
            <a:pPr algn="l">
              <a:lnSpc>
                <a:spcPct val="100000"/>
              </a:lnSpc>
            </a:pPr>
            <a:r>
              <a:rPr lang="en-US" dirty="0">
                <a:solidFill>
                  <a:schemeClr val="bg1"/>
                </a:solidFill>
              </a:rPr>
              <a:t>Tasneem Shaik - 700741026</a:t>
            </a: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4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2000"/>
                                  </p:stCondLst>
                                  <p:iterate type="lt">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400"/>
                                        <p:tgtEl>
                                          <p:spTgt spid="3">
                                            <p:txEl>
                                              <p:pRg st="3" end="3"/>
                                            </p:txEl>
                                          </p:spTgt>
                                        </p:tgtEl>
                                      </p:cBhvr>
                                    </p:animEffect>
                                  </p:childTnLst>
                                </p:cTn>
                              </p:par>
                              <p:par>
                                <p:cTn id="23" presetID="10" presetClass="entr" presetSubtype="0" fill="hold" grpId="0" nodeType="withEffect">
                                  <p:stCondLst>
                                    <p:cond delay="1000"/>
                                  </p:stCondLst>
                                  <p:iterate type="lt">
                                    <p:tmPct val="10000"/>
                                  </p:iterate>
                                  <p:childTnLst>
                                    <p:set>
                                      <p:cBhvr>
                                        <p:cTn id="24" dur="1" fill="hold">
                                          <p:stCondLst>
                                            <p:cond delay="0"/>
                                          </p:stCondLst>
                                        </p:cTn>
                                        <p:tgtEl>
                                          <p:spTgt spid="2"/>
                                        </p:tgtEl>
                                        <p:attrNameLst>
                                          <p:attrName>style.visibility</p:attrName>
                                        </p:attrNameLst>
                                      </p:cBhvr>
                                      <p:to>
                                        <p:strVal val="visible"/>
                                      </p:to>
                                    </p:set>
                                    <p:animEffect transition="in" filter="fade">
                                      <p:cBhvr>
                                        <p:cTn id="2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0" name="Picture 10"/>
          <p:cNvPicPr>
            <a:picLocks noGrp="1" noRot="1" noChangeAspect="1" noMove="1" noResize="1" noEditPoints="1" noAdjustHandles="1" noChangeArrowheads="1" noChangeShapeType="1" noCrop="1"/>
          </p:cNvPicPr>
          <p:nvPr/>
        </p:nvPicPr>
        <p:blipFill>
          <a:blip r:embed="rId1">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1" name="Rectangle 12"/>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 name="Rectangle 14"/>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p:cNvSpPr>
            <a:spLocks noGrp="1"/>
          </p:cNvSpPr>
          <p:nvPr>
            <p:ph type="title"/>
          </p:nvPr>
        </p:nvSpPr>
        <p:spPr>
          <a:xfrm>
            <a:off x="996275" y="163351"/>
            <a:ext cx="5996619" cy="1979884"/>
          </a:xfrm>
        </p:spPr>
        <p:txBody>
          <a:bodyPr vert="horz" lIns="91440" tIns="45720" rIns="91440" bIns="45720" rtlCol="0" anchor="ctr">
            <a:normAutofit/>
          </a:bodyPr>
          <a:lstStyle/>
          <a:p>
            <a:r>
              <a:rPr lang="en-US">
                <a:solidFill>
                  <a:schemeClr val="tx2"/>
                </a:solidFill>
              </a:rPr>
              <a:t>Results</a:t>
            </a:r>
            <a:endParaRPr lang="en-US">
              <a:solidFill>
                <a:schemeClr val="tx2"/>
              </a:solidFill>
            </a:endParaRPr>
          </a:p>
        </p:txBody>
      </p:sp>
      <p:sp>
        <p:nvSpPr>
          <p:cNvPr id="23" name="Rectangle 16"/>
          <p:cNvSpPr>
            <a:spLocks noGrp="1" noRot="1" noChangeAspect="1" noMove="1" noResize="1" noEditPoints="1" noAdjustHandles="1" noChangeArrowheads="1" noChangeShapeType="1" noTextEdit="1"/>
          </p:cNvSpPr>
          <p:nvPr/>
        </p:nvSpPr>
        <p:spPr>
          <a:xfrm>
            <a:off x="0" y="2258716"/>
            <a:ext cx="12192000" cy="4594915"/>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9" name="Rectangle 18"/>
          <p:cNvSpPr>
            <a:spLocks noGrp="1" noRot="1" noChangeAspect="1" noMove="1" noResize="1" noEditPoints="1" noAdjustHandles="1" noChangeArrowheads="1" noChangeShapeType="1" noTextEdit="1"/>
          </p:cNvSpPr>
          <p:nvPr/>
        </p:nvSpPr>
        <p:spPr>
          <a:xfrm rot="10800000">
            <a:off x="-3056" y="2258716"/>
            <a:ext cx="12191999" cy="4608809"/>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descr="Table&#10;&#10;Description automatically generated"/>
          <p:cNvPicPr>
            <a:picLocks noGrp="1" noChangeAspect="1"/>
          </p:cNvPicPr>
          <p:nvPr>
            <p:ph idx="1"/>
          </p:nvPr>
        </p:nvPicPr>
        <p:blipFill>
          <a:blip r:embed="rId3"/>
          <a:stretch>
            <a:fillRect/>
          </a:stretch>
        </p:blipFill>
        <p:spPr>
          <a:xfrm>
            <a:off x="1913918" y="2667000"/>
            <a:ext cx="8364163" cy="36384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760"/>
            <a:ext cx="10515600" cy="1085215"/>
          </a:xfrm>
        </p:spPr>
        <p:txBody>
          <a:bodyPr/>
          <a:p>
            <a:pPr algn="ctr"/>
            <a:r>
              <a:rPr lang="en-US"/>
              <a:t>References</a:t>
            </a:r>
            <a:endParaRPr lang="en-US"/>
          </a:p>
        </p:txBody>
      </p:sp>
      <p:sp>
        <p:nvSpPr>
          <p:cNvPr id="3" name="Content Placeholder 2"/>
          <p:cNvSpPr>
            <a:spLocks noGrp="1"/>
          </p:cNvSpPr>
          <p:nvPr>
            <p:ph idx="1"/>
          </p:nvPr>
        </p:nvSpPr>
        <p:spPr>
          <a:xfrm>
            <a:off x="838200" y="1542415"/>
            <a:ext cx="10832465" cy="4799330"/>
          </a:xfrm>
        </p:spPr>
        <p:txBody>
          <a:bodyPr>
            <a:normAutofit fontScale="70000"/>
          </a:bodyPr>
          <a:p>
            <a:r>
              <a:rPr lang="en-US"/>
              <a:t>[1] B. Kumar and P. Sarkar, “Prediction of future car forms based on historical trends,” Perspectives in Science, vol. 8, pp. 764 – 766, 2016, recent Trends in Engineering and Material Sciences.</a:t>
            </a:r>
            <a:endParaRPr lang="en-US"/>
          </a:p>
          <a:p>
            <a:r>
              <a:rPr lang="en-US"/>
              <a:t>[2] S. Lessmann and S. Vo, “Car resale price forecasting: The impact of regression method, private information, and heterogeneity on forecast accuracy,” International Journal of Forecasting, vol. 33, no. 4, pp. 864 – 877, 2017.</a:t>
            </a:r>
            <a:endParaRPr lang="en-US"/>
          </a:p>
          <a:p>
            <a:r>
              <a:rPr lang="en-US"/>
              <a:t>[3] J.-D. Wu, C.-C. Hsu, and H.-C. Chen, “An expert system of price forecasting for used cars using adaptive neuro-fuzzy inference,” Expert Systems with Applications, vol. 36, no. 4, pp. 7809 – 7817, 2009.</a:t>
            </a:r>
            <a:endParaRPr lang="en-US"/>
          </a:p>
          <a:p>
            <a:r>
              <a:rPr lang="en-US"/>
              <a:t>[4] N. Pal, P. Arora, D. Sundararaman, P. Kohli, and S. Sumanth Palakurthy, “How much is my car worth? A methodology for predicting used cars prices using Random Forest,” arXiv e-prints, p. arXiv:1711.06970, Nov 2017.</a:t>
            </a:r>
            <a:endParaRPr lang="en-US"/>
          </a:p>
          <a:p>
            <a:pPr marL="0" indent="0">
              <a:buNone/>
            </a:pP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2" name="Picture 11"/>
          <p:cNvPicPr>
            <a:picLocks noGrp="1" noRot="1" noChangeAspect="1" noMove="1" noResize="1" noEditPoints="1" noAdjustHandles="1" noChangeArrowheads="1" noChangeShapeType="1" noCrop="1"/>
          </p:cNvPicPr>
          <p:nvPr/>
        </p:nvPicPr>
        <p:blipFill>
          <a:blip r:embed="rId1">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4" name="Rectangle 13"/>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p:cNvSpPr>
            <a:spLocks noGrp="1" noRot="1" noChangeAspect="1" noMove="1" noResize="1" noEditPoints="1" noAdjustHandles="1" noChangeArrowheads="1" noChangeShapeType="1" noTextEdit="1"/>
          </p:cNvSpPr>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p:cNvSpPr>
            <a:spLocks noGrp="1"/>
          </p:cNvSpPr>
          <p:nvPr>
            <p:ph type="title"/>
          </p:nvPr>
        </p:nvSpPr>
        <p:spPr>
          <a:xfrm>
            <a:off x="5791200" y="775412"/>
            <a:ext cx="5562600" cy="2593263"/>
          </a:xfrm>
        </p:spPr>
        <p:txBody>
          <a:bodyPr vert="horz" lIns="91440" tIns="45720" rIns="91440" bIns="45720" rtlCol="0" anchor="b">
            <a:normAutofit/>
          </a:bodyPr>
          <a:lstStyle/>
          <a:p>
            <a:r>
              <a:rPr lang="en-US">
                <a:solidFill>
                  <a:schemeClr val="tx2"/>
                </a:solidFill>
              </a:rPr>
              <a:t>Thank You</a:t>
            </a:r>
            <a:endParaRPr lang="en-US">
              <a:solidFill>
                <a:schemeClr val="tx2"/>
              </a:solidFill>
            </a:endParaRPr>
          </a:p>
        </p:txBody>
      </p:sp>
      <p:pic>
        <p:nvPicPr>
          <p:cNvPr id="7" name="Graphic 6" descr="Smiling Face with No Fill"/>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5191" y="1142999"/>
            <a:ext cx="4572000" cy="4572000"/>
          </a:xfrm>
          <a:prstGeom prst="rect">
            <a:avLst/>
          </a:prstGeom>
        </p:spPr>
      </p:pic>
      <p:pic>
        <p:nvPicPr>
          <p:cNvPr id="18" name="Picture 17"/>
          <p:cNvPicPr>
            <a:picLocks noGrp="1" noRot="1" noChangeAspect="1" noMove="1" noResize="1" noEditPoints="1" noAdjustHandles="1" noChangeArrowheads="1" noChangeShapeType="1" noCrop="1"/>
          </p:cNvPicPr>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l="40500" t="44401"/>
          <a:stretch>
            <a:fillRect/>
          </a:stretch>
        </p:blipFill>
        <p:spPr>
          <a:xfrm>
            <a:off x="-3048" y="-1"/>
            <a:ext cx="1450848" cy="1355725"/>
          </a:xfrm>
          <a:prstGeom prst="rect">
            <a:avLst/>
          </a:prstGeom>
        </p:spPr>
      </p:pic>
      <p:pic>
        <p:nvPicPr>
          <p:cNvPr id="20" name="Picture 19"/>
          <p:cNvPicPr>
            <a:picLocks noGrp="1" noRot="1" noChangeAspect="1" noMove="1" noResize="1" noEditPoints="1" noAdjustHandles="1" noChangeArrowheads="1" noChangeShapeType="1" noCrop="1"/>
          </p:cNvPicPr>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r="73964"/>
          <a:stretch>
            <a:fillRect/>
          </a:stretch>
        </p:blipFill>
        <p:spPr>
          <a:xfrm>
            <a:off x="11527047" y="3144779"/>
            <a:ext cx="661905" cy="25483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31850" y="1438275"/>
            <a:ext cx="10515600" cy="1118235"/>
          </a:xfrm>
        </p:spPr>
        <p:txBody>
          <a:bodyPr/>
          <a:p>
            <a:r>
              <a:rPr lang="en-US"/>
              <a:t>Group Members Information</a:t>
            </a:r>
            <a:endParaRPr lang="en-US"/>
          </a:p>
        </p:txBody>
      </p:sp>
      <p:sp>
        <p:nvSpPr>
          <p:cNvPr id="3" name="Text Placeholder 2"/>
          <p:cNvSpPr>
            <a:spLocks noGrp="1"/>
          </p:cNvSpPr>
          <p:nvPr>
            <p:ph type="body" idx="1"/>
          </p:nvPr>
        </p:nvSpPr>
        <p:spPr>
          <a:xfrm>
            <a:off x="1104900" y="3202305"/>
            <a:ext cx="10242550" cy="2344420"/>
          </a:xfrm>
        </p:spPr>
        <p:txBody>
          <a:bodyPr>
            <a:normAutofit/>
          </a:bodyPr>
          <a:p>
            <a:pPr marL="342900" indent="-342900" algn="l">
              <a:lnSpc>
                <a:spcPct val="100000"/>
              </a:lnSpc>
              <a:buFont typeface="Wingdings" panose="05000000000000000000" charset="0"/>
              <a:buChar char="Ø"/>
            </a:pPr>
            <a:r>
              <a:rPr lang="en-US" dirty="0">
                <a:sym typeface="+mn-ea"/>
              </a:rPr>
              <a:t>Sanjana Arkatala -				   700687157</a:t>
            </a:r>
            <a:endParaRPr lang="en-US" dirty="0">
              <a:solidFill>
                <a:schemeClr val="bg1"/>
              </a:solidFill>
            </a:endParaRPr>
          </a:p>
          <a:p>
            <a:pPr marL="342900" indent="-342900" algn="l">
              <a:lnSpc>
                <a:spcPct val="100000"/>
              </a:lnSpc>
              <a:buFont typeface="Wingdings" panose="05000000000000000000" charset="0"/>
              <a:buChar char="Ø"/>
            </a:pPr>
            <a:r>
              <a:rPr lang="en-US" dirty="0">
                <a:sym typeface="+mn-ea"/>
              </a:rPr>
              <a:t>Divyanjali Gundala - 		           700743674</a:t>
            </a:r>
            <a:endParaRPr lang="en-US" dirty="0">
              <a:solidFill>
                <a:schemeClr val="bg1"/>
              </a:solidFill>
            </a:endParaRPr>
          </a:p>
          <a:p>
            <a:pPr marL="342900" indent="-342900" algn="l">
              <a:lnSpc>
                <a:spcPct val="100000"/>
              </a:lnSpc>
              <a:buFont typeface="Wingdings" panose="05000000000000000000" charset="0"/>
              <a:buChar char="Ø"/>
            </a:pPr>
            <a:r>
              <a:rPr lang="en-US" dirty="0">
                <a:sym typeface="+mn-ea"/>
              </a:rPr>
              <a:t>Chandra Mouli Krishna Vamsi Mendru -  700741069</a:t>
            </a:r>
            <a:endParaRPr lang="en-US" dirty="0">
              <a:solidFill>
                <a:schemeClr val="bg1"/>
              </a:solidFill>
            </a:endParaRPr>
          </a:p>
          <a:p>
            <a:pPr marL="342900" indent="-342900" algn="l">
              <a:lnSpc>
                <a:spcPct val="100000"/>
              </a:lnSpc>
              <a:buFont typeface="Wingdings" panose="05000000000000000000" charset="0"/>
              <a:buChar char="Ø"/>
            </a:pPr>
            <a:r>
              <a:rPr lang="en-US" dirty="0">
                <a:sym typeface="+mn-ea"/>
              </a:rPr>
              <a:t>Tasneem Shaik - 				   700741026</a:t>
            </a:r>
            <a:endParaRPr lang="en-US" dirty="0">
              <a:solidFill>
                <a:schemeClr val="bg1"/>
              </a:solidFill>
            </a:endParaRPr>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7565" y="365760"/>
            <a:ext cx="10516235" cy="1311275"/>
          </a:xfrm>
        </p:spPr>
        <p:txBody>
          <a:bodyPr>
            <a:normAutofit/>
          </a:bodyPr>
          <a:p>
            <a:pPr algn="ctr"/>
            <a:r>
              <a:rPr lang="en-GB" dirty="0">
                <a:cs typeface="+mj-lt"/>
                <a:sym typeface="+mn-ea"/>
              </a:rPr>
              <a:t>Role/Responsibilities &amp; Contribution</a:t>
            </a:r>
            <a:endParaRPr lang="en-US">
              <a:cs typeface="+mj-lt"/>
            </a:endParaRPr>
          </a:p>
        </p:txBody>
      </p:sp>
      <p:sp>
        <p:nvSpPr>
          <p:cNvPr id="5" name="Content Placeholder 4"/>
          <p:cNvSpPr>
            <a:spLocks noGrp="1"/>
          </p:cNvSpPr>
          <p:nvPr>
            <p:ph idx="1"/>
          </p:nvPr>
        </p:nvSpPr>
        <p:spPr>
          <a:xfrm>
            <a:off x="838200" y="1676400"/>
            <a:ext cx="10515600" cy="4469130"/>
          </a:xfrm>
        </p:spPr>
        <p:txBody>
          <a:bodyPr/>
          <a:p>
            <a:r>
              <a:rPr lang="en-US" sz="2000"/>
              <a:t>Detect and remove outliers in numerical variables- Divyanjali Gundala</a:t>
            </a:r>
            <a:endParaRPr lang="en-US" sz="2000"/>
          </a:p>
          <a:p>
            <a:r>
              <a:rPr lang="en-US" sz="2000"/>
              <a:t>Drop and fill missing values- Sanjala Arkatala</a:t>
            </a:r>
            <a:endParaRPr lang="en-US" sz="2000"/>
          </a:p>
          <a:p>
            <a:r>
              <a:rPr lang="en-US" sz="2000"/>
              <a:t>Feature Engineering- CM Krishna Vamsi Mendru</a:t>
            </a:r>
            <a:endParaRPr lang="en-US" sz="2000"/>
          </a:p>
          <a:p>
            <a:r>
              <a:rPr lang="en-US" sz="2000"/>
              <a:t>Multi Linear Regression -Tasneem shaik</a:t>
            </a:r>
            <a:endParaRPr lang="en-US" sz="2000"/>
          </a:p>
          <a:p>
            <a:r>
              <a:rPr lang="en-US" sz="2000"/>
              <a:t>Lasso Regression- Divyanjali Gundala</a:t>
            </a:r>
            <a:endParaRPr lang="en-US" sz="2000"/>
          </a:p>
          <a:p>
            <a:r>
              <a:rPr lang="en-US" sz="2000"/>
              <a:t>Support Vector Regression- Sanjana Arkatala</a:t>
            </a:r>
            <a:endParaRPr lang="en-US" sz="2000"/>
          </a:p>
          <a:p>
            <a:r>
              <a:rPr lang="en-US" sz="2000"/>
              <a:t>Random Forest Regression- CM Krishna Vamsi Mendru and Tasneem Shaik</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p:cNvSpPr>
            <a:spLocks noGrp="1" noRot="1" noChangeAspect="1" noMove="1" noResize="1" noEditPoints="1" noAdjustHandles="1" noChangeArrowheads="1" noChangeShapeType="1" noTextEdit="1"/>
          </p:cNvSpPr>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 name="Picture 4" descr="Large car car park from above"/>
          <p:cNvPicPr>
            <a:picLocks noChangeAspect="1"/>
          </p:cNvPicPr>
          <p:nvPr/>
        </p:nvPicPr>
        <p:blipFill rotWithShape="1">
          <a:blip r:embed="rId1"/>
          <a:srcRect r="10791" b="1"/>
          <a:stretch>
            <a:fillRect/>
          </a:stretch>
        </p:blipFill>
        <p:spPr>
          <a:xfrm>
            <a:off x="3048" y="10"/>
            <a:ext cx="6195372" cy="4618233"/>
          </a:xfrm>
          <a:prstGeom prst="rect">
            <a:avLst/>
          </a:prstGeom>
        </p:spPr>
      </p:pic>
      <p:sp>
        <p:nvSpPr>
          <p:cNvPr id="13" name="Rectangle 12"/>
          <p:cNvSpPr>
            <a:spLocks noGrp="1" noRot="1" noChangeAspect="1" noMove="1" noResize="1" noEditPoints="1" noAdjustHandles="1" noChangeArrowheads="1" noChangeShapeType="1" noTextEdit="1"/>
          </p:cNvSpPr>
          <p:nvPr/>
        </p:nvSpPr>
        <p:spPr>
          <a:xfrm>
            <a:off x="0" y="4602877"/>
            <a:ext cx="12192000" cy="2267339"/>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p:cNvSpPr>
            <a:spLocks noGrp="1" noRot="1" noChangeAspect="1" noMove="1" noResize="1" noEditPoints="1" noAdjustHandles="1" noChangeArrowheads="1" noChangeShapeType="1" noTextEdit="1"/>
          </p:cNvSpPr>
          <p:nvPr/>
        </p:nvSpPr>
        <p:spPr>
          <a:xfrm rot="10800000">
            <a:off x="-3055" y="4596020"/>
            <a:ext cx="12191999" cy="2274195"/>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4876800"/>
            <a:ext cx="10003218" cy="1219200"/>
          </a:xfrm>
        </p:spPr>
        <p:txBody>
          <a:bodyPr>
            <a:normAutofit/>
          </a:bodyPr>
          <a:lstStyle/>
          <a:p>
            <a:r>
              <a:rPr lang="en-US" dirty="0"/>
              <a:t>Motivation</a:t>
            </a:r>
            <a:endParaRPr lang="en-US" dirty="0"/>
          </a:p>
        </p:txBody>
      </p:sp>
      <p:sp>
        <p:nvSpPr>
          <p:cNvPr id="3" name="Content Placeholder 2"/>
          <p:cNvSpPr>
            <a:spLocks noGrp="1"/>
          </p:cNvSpPr>
          <p:nvPr>
            <p:ph idx="1"/>
          </p:nvPr>
        </p:nvSpPr>
        <p:spPr>
          <a:xfrm>
            <a:off x="6553200" y="399684"/>
            <a:ext cx="4800600" cy="3935986"/>
          </a:xfrm>
        </p:spPr>
        <p:txBody>
          <a:bodyPr anchor="ctr">
            <a:normAutofit/>
          </a:bodyPr>
          <a:lstStyle/>
          <a:p>
            <a:pPr>
              <a:lnSpc>
                <a:spcPct val="100000"/>
              </a:lnSpc>
            </a:pPr>
            <a:r>
              <a:rPr lang="en-US" sz="1700" dirty="0">
                <a:solidFill>
                  <a:schemeClr val="tx2"/>
                </a:solidFill>
              </a:rPr>
              <a:t>In order to learn about cars, the most common method now is to read recommendations and posts made on online market websites.</a:t>
            </a:r>
            <a:endParaRPr lang="en-US" sz="1700" dirty="0">
              <a:solidFill>
                <a:schemeClr val="tx2"/>
              </a:solidFill>
            </a:endParaRPr>
          </a:p>
          <a:p>
            <a:pPr>
              <a:lnSpc>
                <a:spcPct val="100000"/>
              </a:lnSpc>
            </a:pPr>
            <a:r>
              <a:rPr lang="en-US" sz="1700" dirty="0">
                <a:solidFill>
                  <a:schemeClr val="tx2"/>
                </a:solidFill>
              </a:rPr>
              <a:t>The auto industry is becoming increasingly global and competitive annually.</a:t>
            </a:r>
            <a:endParaRPr lang="en-US" sz="1700" dirty="0">
              <a:solidFill>
                <a:schemeClr val="tx2"/>
              </a:solidFill>
            </a:endParaRPr>
          </a:p>
          <a:p>
            <a:pPr>
              <a:lnSpc>
                <a:spcPct val="100000"/>
              </a:lnSpc>
            </a:pPr>
            <a:r>
              <a:rPr lang="en-US" sz="1700" dirty="0">
                <a:solidFill>
                  <a:schemeClr val="tx2"/>
                </a:solidFill>
              </a:rPr>
              <a:t>As a result, in today's cutthroat auto industry, it is essential that fair prices be established for both consumers and producers</a:t>
            </a:r>
            <a:endParaRPr lang="en-US" sz="1700" dirty="0">
              <a:solidFill>
                <a:schemeClr val="tx2"/>
              </a:solidFill>
            </a:endParaRPr>
          </a:p>
          <a:p>
            <a:pPr>
              <a:lnSpc>
                <a:spcPct val="100000"/>
              </a:lnSpc>
            </a:pPr>
            <a:r>
              <a:rPr lang="en-US" sz="1700" dirty="0">
                <a:solidFill>
                  <a:schemeClr val="tx2"/>
                </a:solidFill>
              </a:rPr>
              <a:t>There is a lack of clarity regarding the appropriate purchase or selling price of automobiles, both among consumers and among manufacturers. </a:t>
            </a:r>
            <a:endParaRPr lang="en-US" sz="1700" dirty="0">
              <a:solidFill>
                <a:schemeClr val="tx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p:cNvSpPr>
            <a:spLocks noGrp="1" noRot="1" noChangeAspect="1" noMove="1" noResize="1" noEditPoints="1" noAdjustHandles="1" noChangeArrowheads="1" noChangeShapeType="1" noTextEdit="1"/>
          </p:cNvSpPr>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8" name="Rectangle 10"/>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9" name="Picture 12"/>
          <p:cNvPicPr>
            <a:picLocks noGrp="1" noRot="1" noChangeAspect="1" noMove="1" noResize="1" noEditPoints="1" noAdjustHandles="1" noChangeArrowheads="1" noChangeShapeType="1" noCrop="1"/>
          </p:cNvPicPr>
          <p:nvPr/>
        </p:nvPicPr>
        <p:blipFill rotWithShape="1">
          <a:blip r:embed="rId1">
            <a:duotone>
              <a:schemeClr val="accent1">
                <a:shade val="45000"/>
                <a:satMod val="135000"/>
              </a:schemeClr>
              <a:prstClr val="white"/>
            </a:duotone>
            <a:extLst>
              <a:ext uri="{28A0092B-C50C-407E-A947-70E740481C1C}">
                <a14:useLocalDpi xmlns:a14="http://schemas.microsoft.com/office/drawing/2010/main" val="0"/>
              </a:ext>
            </a:extLst>
          </a:blip>
          <a:srcRect t="37018" r="40625"/>
          <a:stretch>
            <a:fillRect/>
          </a:stretch>
        </p:blipFill>
        <p:spPr>
          <a:xfrm>
            <a:off x="10744200" y="0"/>
            <a:ext cx="1447800" cy="1535750"/>
          </a:xfrm>
          <a:prstGeom prst="rect">
            <a:avLst/>
          </a:prstGeom>
        </p:spPr>
      </p:pic>
      <p:sp>
        <p:nvSpPr>
          <p:cNvPr id="2" name="Title 1"/>
          <p:cNvSpPr>
            <a:spLocks noGrp="1"/>
          </p:cNvSpPr>
          <p:nvPr>
            <p:ph type="title"/>
          </p:nvPr>
        </p:nvSpPr>
        <p:spPr>
          <a:xfrm>
            <a:off x="838201" y="559813"/>
            <a:ext cx="10348146" cy="1283471"/>
          </a:xfrm>
        </p:spPr>
        <p:txBody>
          <a:bodyPr anchor="t">
            <a:normAutofit/>
          </a:bodyPr>
          <a:lstStyle/>
          <a:p>
            <a:r>
              <a:rPr lang="en-US">
                <a:solidFill>
                  <a:schemeClr val="tx2"/>
                </a:solidFill>
              </a:rPr>
              <a:t>Objectives</a:t>
            </a:r>
            <a:endParaRPr lang="en-US">
              <a:solidFill>
                <a:schemeClr val="tx2"/>
              </a:solidFill>
            </a:endParaRPr>
          </a:p>
        </p:txBody>
      </p:sp>
      <p:pic>
        <p:nvPicPr>
          <p:cNvPr id="20" name="Picture 14"/>
          <p:cNvPicPr>
            <a:picLocks noGrp="1" noRot="1" noChangeAspect="1" noMove="1" noResize="1" noEditPoints="1" noAdjustHandles="1" noChangeArrowheads="1" noChangeShapeType="1" noCrop="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r="67342"/>
          <a:stretch>
            <a:fillRect/>
          </a:stretch>
        </p:blipFill>
        <p:spPr>
          <a:xfrm rot="10800000">
            <a:off x="-1" y="2719661"/>
            <a:ext cx="830249" cy="2548349"/>
          </a:xfrm>
          <a:prstGeom prst="rect">
            <a:avLst/>
          </a:prstGeom>
        </p:spPr>
      </p:pic>
      <p:graphicFrame>
        <p:nvGraphicFramePr>
          <p:cNvPr id="21" name="Content Placeholder 2"/>
          <p:cNvGraphicFramePr>
            <a:graphicFrameLocks noGrp="1"/>
          </p:cNvGraphicFramePr>
          <p:nvPr>
            <p:ph idx="1"/>
          </p:nvPr>
        </p:nvGraphicFramePr>
        <p:xfrm>
          <a:off x="1197268" y="1843284"/>
          <a:ext cx="10156531" cy="43336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Related Work</a:t>
            </a:r>
            <a:endParaRPr lang="en-US" dirty="0"/>
          </a:p>
        </p:txBody>
      </p:sp>
      <p:graphicFrame>
        <p:nvGraphicFramePr>
          <p:cNvPr id="17" name="Content Placeholder 2"/>
          <p:cNvGraphicFramePr>
            <a:graphicFrameLocks noGrp="1"/>
          </p:cNvGraphicFramePr>
          <p:nvPr>
            <p:ph idx="1"/>
          </p:nvPr>
        </p:nvGraphicFramePr>
        <p:xfrm>
          <a:off x="838200" y="1949450"/>
          <a:ext cx="10515600" cy="419576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p:cNvSpPr>
            <a:spLocks noGrp="1" noRot="1" noChangeAspect="1" noMove="1" noResize="1" noEditPoints="1" noAdjustHandles="1" noChangeArrowheads="1" noChangeShapeType="1" noTextEdit="1"/>
          </p:cNvSpPr>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p:cNvSpPr>
            <a:spLocks noGrp="1" noRot="1" noChangeAspect="1" noMove="1" noResize="1" noEditPoints="1" noAdjustHandles="1" noChangeArrowheads="1" noChangeShapeType="1" noTextEdit="1"/>
          </p:cNvSpPr>
          <p:nvPr/>
        </p:nvSpPr>
        <p:spPr>
          <a:xfrm>
            <a:off x="0" y="0"/>
            <a:ext cx="5998281"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a:spLocks noGrp="1" noRot="1" noChangeAspect="1" noMove="1" noResize="1" noEditPoints="1" noAdjustHandles="1" noChangeArrowheads="1" noChangeShapeType="1" noTextEdit="1"/>
          </p:cNvSpPr>
          <p:nvPr/>
        </p:nvSpPr>
        <p:spPr>
          <a:xfrm>
            <a:off x="0" y="0"/>
            <a:ext cx="5998281" cy="6858000"/>
          </a:xfrm>
          <a:prstGeom prst="rect">
            <a:avLst/>
          </a:prstGeom>
          <a:blipFill dpi="0" rotWithShape="1">
            <a:blip r:embed="rId1">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1" y="559813"/>
            <a:ext cx="4876800" cy="5577934"/>
          </a:xfrm>
        </p:spPr>
        <p:txBody>
          <a:bodyPr>
            <a:normAutofit/>
          </a:bodyPr>
          <a:lstStyle/>
          <a:p>
            <a:r>
              <a:rPr lang="en-US" dirty="0"/>
              <a:t>Problem</a:t>
            </a:r>
            <a:endParaRPr lang="en-US" dirty="0"/>
          </a:p>
        </p:txBody>
      </p:sp>
      <p:graphicFrame>
        <p:nvGraphicFramePr>
          <p:cNvPr id="5" name="Content Placeholder 2"/>
          <p:cNvGraphicFramePr>
            <a:graphicFrameLocks noGrp="1"/>
          </p:cNvGraphicFramePr>
          <p:nvPr>
            <p:ph idx="1"/>
          </p:nvPr>
        </p:nvGraphicFramePr>
        <p:xfrm>
          <a:off x="6184458" y="343433"/>
          <a:ext cx="5626542" cy="57856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1" name="Picture 10"/>
          <p:cNvPicPr>
            <a:picLocks noGrp="1" noRot="1" noChangeAspect="1" noMove="1" noResize="1" noEditPoints="1" noAdjustHandles="1" noChangeArrowheads="1" noChangeShapeType="1" noCrop="1"/>
          </p:cNvPicPr>
          <p:nvPr/>
        </p:nvPicPr>
        <p:blipFill>
          <a:blip r:embed="rId1">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3" name="Rectangle 12"/>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p:cNvSpPr>
            <a:spLocks noGrp="1" noRot="1" noChangeAspect="1" noMove="1" noResize="1" noEditPoints="1" noAdjustHandles="1" noChangeArrowheads="1" noChangeShapeType="1" noTextEdit="1"/>
          </p:cNvSpPr>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p:cNvSpPr>
            <a:spLocks noGrp="1"/>
          </p:cNvSpPr>
          <p:nvPr>
            <p:ph type="title"/>
          </p:nvPr>
        </p:nvSpPr>
        <p:spPr>
          <a:xfrm>
            <a:off x="6984460" y="775412"/>
            <a:ext cx="4369340" cy="2593263"/>
          </a:xfrm>
        </p:spPr>
        <p:txBody>
          <a:bodyPr vert="horz" lIns="91440" tIns="45720" rIns="91440" bIns="45720" rtlCol="0" anchor="b">
            <a:normAutofit/>
          </a:bodyPr>
          <a:lstStyle/>
          <a:p>
            <a:r>
              <a:rPr lang="en-US" dirty="0">
                <a:solidFill>
                  <a:schemeClr val="tx2"/>
                </a:solidFill>
              </a:rPr>
              <a:t>Correlation of the Features</a:t>
            </a:r>
            <a:endParaRPr lang="en-US" dirty="0">
              <a:solidFill>
                <a:schemeClr val="tx2"/>
              </a:solidFill>
            </a:endParaRPr>
          </a:p>
        </p:txBody>
      </p:sp>
      <p:pic>
        <p:nvPicPr>
          <p:cNvPr id="4" name="Content Placeholder 3" descr="Graphical user interface&#10;&#10;Description automatically generated"/>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845190" y="1095594"/>
            <a:ext cx="5304117" cy="4666811"/>
          </a:xfrm>
          <a:prstGeom prst="rect">
            <a:avLst/>
          </a:prstGeom>
          <a:noFill/>
        </p:spPr>
      </p:pic>
      <p:pic>
        <p:nvPicPr>
          <p:cNvPr id="17" name="Picture 16"/>
          <p:cNvPicPr>
            <a:picLocks noGrp="1" noRot="1" noChangeAspect="1" noMove="1" noResize="1" noEditPoints="1" noAdjustHandles="1" noChangeArrowheads="1" noChangeShapeType="1" noCrop="1"/>
          </p:cNvPicPr>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40500" t="44401"/>
          <a:stretch>
            <a:fillRect/>
          </a:stretch>
        </p:blipFill>
        <p:spPr>
          <a:xfrm>
            <a:off x="-3048" y="-1"/>
            <a:ext cx="1450848" cy="1355725"/>
          </a:xfrm>
          <a:prstGeom prst="rect">
            <a:avLst/>
          </a:prstGeom>
        </p:spPr>
      </p:pic>
      <p:pic>
        <p:nvPicPr>
          <p:cNvPr id="19" name="Picture 18"/>
          <p:cNvPicPr>
            <a:picLocks noGrp="1" noRot="1" noChangeAspect="1" noMove="1" noResize="1" noEditPoints="1" noAdjustHandles="1" noChangeArrowheads="1" noChangeShapeType="1" noCrop="1"/>
          </p:cNvPicPr>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73964"/>
          <a:stretch>
            <a:fillRect/>
          </a:stretch>
        </p:blipFill>
        <p:spPr>
          <a:xfrm>
            <a:off x="11527047" y="3144779"/>
            <a:ext cx="661905" cy="254834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p:cNvSpPr>
            <a:spLocks noGrp="1" noRot="1" noChangeAspect="1" noMove="1" noResize="1" noEditPoints="1" noAdjustHandles="1" noChangeArrowheads="1" noChangeShapeType="1" noTextEdit="1"/>
          </p:cNvSpPr>
          <p:nvPr/>
        </p:nvSpPr>
        <p:spPr>
          <a:xfrm>
            <a:off x="0" y="0"/>
            <a:ext cx="457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a:spLocks noGrp="1" noRot="1" noChangeAspect="1" noMove="1" noResize="1" noEditPoints="1" noAdjustHandles="1" noChangeArrowheads="1" noChangeShapeType="1" noTextEdit="1"/>
          </p:cNvSpPr>
          <p:nvPr/>
        </p:nvSpPr>
        <p:spPr>
          <a:xfrm>
            <a:off x="0" y="0"/>
            <a:ext cx="4572000" cy="6858000"/>
          </a:xfrm>
          <a:prstGeom prst="rect">
            <a:avLst/>
          </a:prstGeom>
          <a:blipFill dpi="0" rotWithShape="1">
            <a:blip r:embed="rId1">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1" y="559813"/>
            <a:ext cx="2819399" cy="5577934"/>
          </a:xfrm>
        </p:spPr>
        <p:txBody>
          <a:bodyPr>
            <a:normAutofit/>
          </a:bodyPr>
          <a:lstStyle/>
          <a:p>
            <a:r>
              <a:rPr lang="en-US" dirty="0"/>
              <a:t>Proposed Solution</a:t>
            </a:r>
            <a:endParaRPr lang="en-US" dirty="0"/>
          </a:p>
        </p:txBody>
      </p:sp>
      <p:graphicFrame>
        <p:nvGraphicFramePr>
          <p:cNvPr id="5" name="Content Placeholder 2"/>
          <p:cNvGraphicFramePr>
            <a:graphicFrameLocks noGrp="1"/>
          </p:cNvGraphicFramePr>
          <p:nvPr>
            <p:ph idx="1"/>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BlockprintVTI">
  <a:themeElements>
    <a:clrScheme name="AnalogousFromDarkSeedLeftStep">
      <a:dk1>
        <a:srgbClr val="000000"/>
      </a:dk1>
      <a:lt1>
        <a:srgbClr val="FFFFFF"/>
      </a:lt1>
      <a:dk2>
        <a:srgbClr val="311C1F"/>
      </a:dk2>
      <a:lt2>
        <a:srgbClr val="F2F0F3"/>
      </a:lt2>
      <a:accent1>
        <a:srgbClr val="6AB228"/>
      </a:accent1>
      <a:accent2>
        <a:srgbClr val="99A81B"/>
      </a:accent2>
      <a:accent3>
        <a:srgbClr val="C9992E"/>
      </a:accent3>
      <a:accent4>
        <a:srgbClr val="CC4F21"/>
      </a:accent4>
      <a:accent5>
        <a:srgbClr val="DD324B"/>
      </a:accent5>
      <a:accent6>
        <a:srgbClr val="CC2180"/>
      </a:accent6>
      <a:hlink>
        <a:srgbClr val="BF4441"/>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2159</Words>
  <Application>WPS Presentation</Application>
  <PresentationFormat>Widescreen</PresentationFormat>
  <Paragraphs>54</Paragraphs>
  <Slides>12</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12</vt:i4>
      </vt:variant>
    </vt:vector>
  </HeadingPairs>
  <TitlesOfParts>
    <vt:vector size="31" baseType="lpstr">
      <vt:lpstr>Arial</vt:lpstr>
      <vt:lpstr>SimSun</vt:lpstr>
      <vt:lpstr>Wingdings</vt:lpstr>
      <vt:lpstr>AvenirNext LT Pro Medium</vt:lpstr>
      <vt:lpstr>Yu Gothic UI</vt:lpstr>
      <vt:lpstr>Avenir Next LT Pro</vt:lpstr>
      <vt:lpstr>Segoe Print</vt:lpstr>
      <vt:lpstr>Microsoft YaHei</vt:lpstr>
      <vt:lpstr>Arial Unicode MS</vt:lpstr>
      <vt:lpstr>Calibri</vt:lpstr>
      <vt:lpstr>Wingdings</vt:lpstr>
      <vt:lpstr>Times New Roman</vt:lpstr>
      <vt:lpstr>Segoe UI Symbol</vt:lpstr>
      <vt:lpstr>SimSun-ExtB</vt:lpstr>
      <vt:lpstr>Franklin Gothic Demi Cond</vt:lpstr>
      <vt:lpstr>Gigi</vt:lpstr>
      <vt:lpstr>Georgia</vt:lpstr>
      <vt:lpstr>Arial Narrow</vt:lpstr>
      <vt:lpstr>BlockprintVTI</vt:lpstr>
      <vt:lpstr>CAR PREDICTION USING MACHINE LEARNING TECHNIQUES</vt:lpstr>
      <vt:lpstr>PowerPoint 演示文稿</vt:lpstr>
      <vt:lpstr>PowerPoint 演示文稿</vt:lpstr>
      <vt:lpstr>Motivation</vt:lpstr>
      <vt:lpstr>Objectives</vt:lpstr>
      <vt:lpstr>Related Work</vt:lpstr>
      <vt:lpstr>Problem</vt:lpstr>
      <vt:lpstr>Correlation of the Features</vt:lpstr>
      <vt:lpstr>Proposed Solution</vt:lpstr>
      <vt:lpstr>Results</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PREDICTION USING MACHINE LEARNING TECHNIQUES</dc:title>
  <dc:creator>Teja Sadineni</dc:creator>
  <cp:lastModifiedBy>Divya Reddy G</cp:lastModifiedBy>
  <cp:revision>2</cp:revision>
  <dcterms:created xsi:type="dcterms:W3CDTF">2022-12-05T18:28:00Z</dcterms:created>
  <dcterms:modified xsi:type="dcterms:W3CDTF">2022-12-08T04:52:23Z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3C4E9208192C447B8A19B142FF016E86</vt:lpwstr>
  </property>
  <property fmtid="{D5CDD505-2E9C-101B-9397-08002B2CF9AE}" pid="3" name="KSOProductBuildVer">
    <vt:lpwstr>1033-11.2.0.11417</vt:lpwstr>
  </property>
</Properties>
</file>