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3A62A7E-1BC3-4228-853A-735BE195E789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22430DA-B639-4123-AD03-4A7AEB1AC56A}" type="slidenum">
              <a:rPr b="0" lang="en-IN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Trip Planning using Public and 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Transport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By: Tasneem Lightwala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Guide: Prof. Abhiram Ranade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Route Planning in Road Networks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Hierarchical Techniques: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shortest paths eventually converge to a small network of important roads, such as highways.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Contraction Hierarchies: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Preprocessing a graph:  Performing contraction                                                                             of  a node.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Finding shortest path: only edges that goes                                                                             towards higher contraction order node from                                                                       current node are considered while performing                                                                     simultaneous search from origin and destination and                                                               finding the intersection point.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                                                                                                                        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Google Shape;128;p22" descr=""/>
          <p:cNvPicPr/>
          <p:nvPr/>
        </p:nvPicPr>
        <p:blipFill>
          <a:blip r:embed="rId1"/>
          <a:stretch/>
        </p:blipFill>
        <p:spPr>
          <a:xfrm>
            <a:off x="5502960" y="2073600"/>
            <a:ext cx="3093120" cy="2235240"/>
          </a:xfrm>
          <a:prstGeom prst="rect">
            <a:avLst/>
          </a:prstGeom>
          <a:ln>
            <a:noFill/>
          </a:ln>
        </p:spPr>
      </p:pic>
      <p:graphicFrame>
        <p:nvGraphicFramePr>
          <p:cNvPr id="113" name="Table 3"/>
          <p:cNvGraphicFramePr/>
          <p:nvPr/>
        </p:nvGraphicFramePr>
        <p:xfrm>
          <a:off x="1234080" y="4242600"/>
          <a:ext cx="7542000" cy="360000"/>
        </p:xfrm>
        <a:graphic>
          <a:graphicData uri="http://schemas.openxmlformats.org/drawingml/2006/table">
            <a:tbl>
              <a:tblPr/>
              <a:tblGrid>
                <a:gridCol w="1333800"/>
                <a:gridCol w="1119960"/>
                <a:gridCol w="2054160"/>
                <a:gridCol w="3034080"/>
              </a:tblGrid>
              <a:tr h="3380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No. of nodes (UK)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No. of edges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Shortcut edges added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Nodes visited while finding solution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3804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3,478,051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7,646,738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6,186,168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1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3,617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1000"/>
                                        <p:tgtEl>
                                          <p:spTgt spid="111">
                                            <p:txEl>
                                              <p:pRg st="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111">
                                            <p:txEl>
                                              <p:pRg st="122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47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111">
                                            <p:txEl>
                                              <p:pRg st="147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82" end="7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1000"/>
                                        <p:tgtEl>
                                          <p:spTgt spid="111">
                                            <p:txEl>
                                              <p:pRg st="282" end="7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74" end="7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1000"/>
                                        <p:tgtEl>
                                          <p:spTgt spid="111">
                                            <p:txEl>
                                              <p:pRg st="774" end="7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75" end="9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111">
                                            <p:txEl>
                                              <p:pRg st="775" end="9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09" end="9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1000"/>
                                        <p:tgtEl>
                                          <p:spTgt spid="111">
                                            <p:txEl>
                                              <p:pRg st="909" end="9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10" end="9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/>
                                        <p:tgtEl>
                                          <p:spTgt spid="111">
                                            <p:txEl>
                                              <p:pRg st="910" end="9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Route Planning in Road Networks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Bounded-Hop Techniques: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idea is to precompute distances between pairs of vertices, implicitly adding “virtual shortcuts” to the graph. Queries then returns the length of a virtual path with very few hops.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 Node Routing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Google Shape;136;p23" descr=""/>
          <p:cNvPicPr/>
          <p:nvPr/>
        </p:nvPicPr>
        <p:blipFill>
          <a:blip r:embed="rId1"/>
          <a:stretch/>
        </p:blipFill>
        <p:spPr>
          <a:xfrm>
            <a:off x="3311280" y="2635200"/>
            <a:ext cx="2557080" cy="226548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3241440" y="3510360"/>
            <a:ext cx="579744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Access nodes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4808520" y="2833920"/>
            <a:ext cx="579744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Transit nodes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630360" y="4759560"/>
            <a:ext cx="579744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 path that minimizes s-a(s)-a(t)-t distance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Route Planning in Road Networks: Comparison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Google Shape;145;p24" descr=""/>
          <p:cNvPicPr/>
          <p:nvPr/>
        </p:nvPicPr>
        <p:blipFill>
          <a:blip r:embed="rId1"/>
          <a:stretch/>
        </p:blipFill>
        <p:spPr>
          <a:xfrm>
            <a:off x="1893240" y="1152360"/>
            <a:ext cx="4609080" cy="37134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Trip Planning using Public Transport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Modeling: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build a graph G(V,A) from timetable (stops, trips) in such a way that shortest path in G corresponds to optimal journeys.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Google Shape;152;p25" descr=""/>
          <p:cNvPicPr/>
          <p:nvPr/>
        </p:nvPicPr>
        <p:blipFill>
          <a:blip r:embed="rId1"/>
          <a:stretch/>
        </p:blipFill>
        <p:spPr>
          <a:xfrm>
            <a:off x="1328040" y="1989720"/>
            <a:ext cx="6090480" cy="272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Frequency based algorithm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Bus schedules are not reliable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Input: origin, destination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Output: given travel plan with minimum expected time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Waiting time for a bus is random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Assumption: Bus arrivals are poisson distributed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Expected time between arrivals of bus = 1 / F(b)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534600"/>
            <a:ext cx="8520120" cy="4033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Adaptive travel plans: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Wait at S(u) for buses B(u,s1),B(u,s2),...B(u,sk).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B(u,si) arrives first, take it till stop S(si) and execute the action indicated by si.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Subtrees also represent plan trees, therefore expected time calculation takes place recursively.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Google Shape;164;p27" descr=""/>
          <p:cNvPicPr/>
          <p:nvPr/>
        </p:nvPicPr>
        <p:blipFill>
          <a:blip r:embed="rId1"/>
          <a:stretch/>
        </p:blipFill>
        <p:spPr>
          <a:xfrm>
            <a:off x="3692160" y="548640"/>
            <a:ext cx="3147840" cy="247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534600"/>
            <a:ext cx="8520120" cy="4033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Expected time of a plan: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359000" y="1743840"/>
            <a:ext cx="714240" cy="623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origin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2680" y="3094200"/>
            <a:ext cx="975960" cy="623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destination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2155680" y="3094200"/>
            <a:ext cx="975960" cy="623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destination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 flipH="1">
            <a:off x="870840" y="2276640"/>
            <a:ext cx="592560" cy="81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6"/>
          <p:cNvSpPr/>
          <p:nvPr/>
        </p:nvSpPr>
        <p:spPr>
          <a:xfrm>
            <a:off x="1968840" y="2276640"/>
            <a:ext cx="674640" cy="81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"/>
          <p:cNvSpPr/>
          <p:nvPr/>
        </p:nvSpPr>
        <p:spPr>
          <a:xfrm>
            <a:off x="933840" y="2447280"/>
            <a:ext cx="466560" cy="3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2243880" y="2494080"/>
            <a:ext cx="466560" cy="3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Google Shape;177;p28" descr=""/>
          <p:cNvPicPr/>
          <p:nvPr/>
        </p:nvPicPr>
        <p:blipFill>
          <a:blip r:embed="rId1"/>
          <a:stretch/>
        </p:blipFill>
        <p:spPr>
          <a:xfrm>
            <a:off x="244440" y="4173120"/>
            <a:ext cx="3553920" cy="57240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78;p28" descr=""/>
          <p:cNvPicPr/>
          <p:nvPr/>
        </p:nvPicPr>
        <p:blipFill>
          <a:blip r:embed="rId2"/>
          <a:stretch/>
        </p:blipFill>
        <p:spPr>
          <a:xfrm>
            <a:off x="4572000" y="4198680"/>
            <a:ext cx="4341960" cy="546840"/>
          </a:xfrm>
          <a:prstGeom prst="rect">
            <a:avLst/>
          </a:prstGeom>
          <a:ln>
            <a:noFill/>
          </a:ln>
        </p:spPr>
      </p:pic>
      <p:sp>
        <p:nvSpPr>
          <p:cNvPr id="139" name="CustomShape 9"/>
          <p:cNvSpPr/>
          <p:nvPr/>
        </p:nvSpPr>
        <p:spPr>
          <a:xfrm>
            <a:off x="6292440" y="1743840"/>
            <a:ext cx="714240" cy="6235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origin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5804280" y="2447280"/>
            <a:ext cx="466560" cy="3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7167240" y="2494080"/>
            <a:ext cx="466560" cy="3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 flipH="1">
            <a:off x="5804280" y="2276640"/>
            <a:ext cx="592560" cy="81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3"/>
          <p:cNvSpPr/>
          <p:nvPr/>
        </p:nvSpPr>
        <p:spPr>
          <a:xfrm>
            <a:off x="6912720" y="2276640"/>
            <a:ext cx="674640" cy="81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4"/>
          <p:cNvSpPr/>
          <p:nvPr/>
        </p:nvSpPr>
        <p:spPr>
          <a:xfrm>
            <a:off x="5184000" y="3038400"/>
            <a:ext cx="1219320" cy="931680"/>
          </a:xfrm>
          <a:custGeom>
            <a:avLst/>
            <a:gdLst/>
            <a:ahLst/>
            <a:rect l="l" t="t" r="r" b="b"/>
            <a:pathLst>
              <a:path w="48784" h="37283">
                <a:moveTo>
                  <a:pt x="0" y="27486"/>
                </a:moveTo>
                <a:cubicBezTo>
                  <a:pt x="1611" y="24198"/>
                  <a:pt x="5771" y="12120"/>
                  <a:pt x="9663" y="7758"/>
                </a:cubicBezTo>
                <a:cubicBezTo>
                  <a:pt x="13555" y="3396"/>
                  <a:pt x="17514" y="-2643"/>
                  <a:pt x="23352" y="1316"/>
                </a:cubicBezTo>
                <a:cubicBezTo>
                  <a:pt x="29190" y="5275"/>
                  <a:pt x="40598" y="25741"/>
                  <a:pt x="44691" y="31512"/>
                </a:cubicBezTo>
                <a:cubicBezTo>
                  <a:pt x="48784" y="37283"/>
                  <a:pt x="47375" y="35203"/>
                  <a:pt x="47912" y="35941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5"/>
          <p:cNvSpPr/>
          <p:nvPr/>
        </p:nvSpPr>
        <p:spPr>
          <a:xfrm>
            <a:off x="7057800" y="3071520"/>
            <a:ext cx="1219320" cy="931680"/>
          </a:xfrm>
          <a:custGeom>
            <a:avLst/>
            <a:gdLst/>
            <a:ahLst/>
            <a:rect l="l" t="t" r="r" b="b"/>
            <a:pathLst>
              <a:path w="48784" h="37283">
                <a:moveTo>
                  <a:pt x="0" y="27486"/>
                </a:moveTo>
                <a:cubicBezTo>
                  <a:pt x="1611" y="24198"/>
                  <a:pt x="5771" y="12120"/>
                  <a:pt x="9663" y="7758"/>
                </a:cubicBezTo>
                <a:cubicBezTo>
                  <a:pt x="13555" y="3396"/>
                  <a:pt x="17514" y="-2643"/>
                  <a:pt x="23352" y="1316"/>
                </a:cubicBezTo>
                <a:cubicBezTo>
                  <a:pt x="29190" y="5275"/>
                  <a:pt x="40598" y="25741"/>
                  <a:pt x="44691" y="31512"/>
                </a:cubicBezTo>
                <a:cubicBezTo>
                  <a:pt x="48784" y="37283"/>
                  <a:pt x="47375" y="35203"/>
                  <a:pt x="47912" y="35941"/>
                </a:cubicBez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6"/>
          <p:cNvSpPr/>
          <p:nvPr/>
        </p:nvSpPr>
        <p:spPr>
          <a:xfrm>
            <a:off x="5184000" y="3414960"/>
            <a:ext cx="1349640" cy="3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Subplan 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Expected time T1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7"/>
          <p:cNvSpPr/>
          <p:nvPr/>
        </p:nvSpPr>
        <p:spPr>
          <a:xfrm>
            <a:off x="7057800" y="3414960"/>
            <a:ext cx="1349640" cy="3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Subplan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Expected time T2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373680"/>
            <a:ext cx="8520120" cy="4194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Algorithm: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Only subset B of B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considered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 all B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buses based on running time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 waiting time , running time for first i buses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 j s.t. running time for bus B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j+1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greater than sum of waiting and running time for bus B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buses 1..j as B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625320"/>
            <a:ext cx="8520120" cy="3943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Plans with maximum k transfers: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Evaluate all t plans and find best.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Complexity: </a:t>
            </a:r>
            <a:r>
              <a:rPr b="0" i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Օ( H (L + ClogC ))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H: max transfers given by user; L: sum of lengths of all bus routes; C: max number of buses at each stop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Google Shape;198;p30" descr=""/>
          <p:cNvPicPr/>
          <p:nvPr/>
        </p:nvPicPr>
        <p:blipFill>
          <a:blip r:embed="rId1"/>
          <a:stretch/>
        </p:blipFill>
        <p:spPr>
          <a:xfrm>
            <a:off x="1437480" y="1159560"/>
            <a:ext cx="5074920" cy="25218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Round based Public Transit Optimized Router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Minimizes travel time and number of transfers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Requires no preprocessing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Easy to parallelize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Uses simple data structures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Trip Planning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Finding optimal path between two locations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Road networks: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Junctions as vertices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Edges between vertices if road connects them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Shortest path algorithms give optimal route between origin and destination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transport networks: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Bus stops and bus lines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Buses follow specific route as per schedule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Travel plans of the form:  { {(v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,v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),b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, {(v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,v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),b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,.. {(v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n-1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,v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),b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n-1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}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Cannot apply shortest path algorithms due to </a:t>
            </a:r>
            <a:r>
              <a:rPr b="1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Time-dependence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</a:t>
            </a:r>
            <a:r>
              <a:rPr b="1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Multi-Criteria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nature.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262800"/>
            <a:ext cx="8520120" cy="4305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Works in rounds, where round k computes earliest arrival times to each stop p with exactly k transfers: τ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(p)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Keeps earliest arrival time                                                                      achieved so far for each stop                                                                                        from origin: τ*(p)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round takes as input                                                                                  only the marked stops.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Marked stops are those whose arrival time improved in the previous round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 then scans the routes served by these stops by traversing its stops in order and updating the arrival times whenever better arrival times are found.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round scans each route at most once.    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Google Shape;210;p32" descr=""/>
          <p:cNvPicPr/>
          <p:nvPr/>
        </p:nvPicPr>
        <p:blipFill>
          <a:blip r:embed="rId1"/>
          <a:stretch/>
        </p:blipFill>
        <p:spPr>
          <a:xfrm>
            <a:off x="3933720" y="585720"/>
            <a:ext cx="4599360" cy="17028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434160"/>
            <a:ext cx="8520120" cy="4134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Results: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total running time of our algorithm is linear per round. In total, it takes    </a:t>
            </a:r>
            <a:r>
              <a:rPr b="0" i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Օ (K (∑</a:t>
            </a:r>
            <a:r>
              <a:rPr b="0" i="1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 in R </a:t>
            </a:r>
            <a:r>
              <a:rPr b="0" i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|r|+|T|+|F|)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time, where K is the number of rounds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6" name="Table 2"/>
          <p:cNvGraphicFramePr/>
          <p:nvPr/>
        </p:nvGraphicFramePr>
        <p:xfrm>
          <a:off x="501480" y="2234880"/>
          <a:ext cx="7965000" cy="761760"/>
        </p:xfrm>
        <a:graphic>
          <a:graphicData uri="http://schemas.openxmlformats.org/drawingml/2006/table">
            <a:tbl>
              <a:tblPr/>
              <a:tblGrid>
                <a:gridCol w="2151360"/>
                <a:gridCol w="1937520"/>
                <a:gridCol w="1937520"/>
                <a:gridCol w="1938600"/>
              </a:tblGrid>
              <a:tr h="7819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London transit network graph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Round based trip planner average query time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Multi-Label Correcting average query time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Layered Dijkstra average query time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9817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100,878 vertices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283,587 edges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10,000 random queries run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7.3 ms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65 ms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43 ms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Need for Real-time data in Trip Planning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Unreliable nature of bus schedules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Inaccurate travel times predicted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Bus bunching problem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Need for real time data: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 reduce amount of time wasted waiting for delayed vehicles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Better travel plans based on departure times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03920"/>
            <a:ext cx="8520120" cy="4164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 Trip Planners: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Google Shape;228;p35" descr=""/>
          <p:cNvPicPr/>
          <p:nvPr/>
        </p:nvPicPr>
        <p:blipFill>
          <a:blip r:embed="rId1"/>
          <a:stretch/>
        </p:blipFill>
        <p:spPr>
          <a:xfrm>
            <a:off x="1593720" y="1008000"/>
            <a:ext cx="1933920" cy="3953880"/>
          </a:xfrm>
          <a:prstGeom prst="rect">
            <a:avLst/>
          </a:prstGeom>
          <a:ln>
            <a:noFill/>
          </a:ln>
        </p:spPr>
      </p:pic>
      <p:pic>
        <p:nvPicPr>
          <p:cNvPr id="161" name="Google Shape;229;p35" descr=""/>
          <p:cNvPicPr/>
          <p:nvPr/>
        </p:nvPicPr>
        <p:blipFill>
          <a:blip r:embed="rId2"/>
          <a:stretch/>
        </p:blipFill>
        <p:spPr>
          <a:xfrm>
            <a:off x="4182840" y="1017720"/>
            <a:ext cx="1840680" cy="395388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1531080" y="1939320"/>
            <a:ext cx="911520" cy="247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4116240" y="1939320"/>
            <a:ext cx="911520" cy="2473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6591240" y="1017720"/>
            <a:ext cx="2365920" cy="1078560"/>
          </a:xfrm>
          <a:prstGeom prst="cloudCallout">
            <a:avLst>
              <a:gd name="adj1" fmla="val -20833"/>
              <a:gd name="adj2" fmla="val 625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Similar routes for different departure times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Time-Expanded model algorithm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System architecture consists of client, server and third party information provider.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Client: selects origin and destination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Server: determines k shortest path between origin and destination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Third party: provides static and dynamic data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data:  to build network graph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Dynamic data:  to update wait and travel time between links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534600"/>
            <a:ext cx="8520120" cy="4033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of optimal routes constructed in two steps: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Static network flow framework: Time expanded graphs used. Vertex (v,t) corresponds to stop v at time t. c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(v,t)(v’,t’)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corresponds to the cost of an edge between vertex (v,t) and (v',t'). The size of this graph is very large.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Waiting subgraph: c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(v,t)(v,t+1)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=1 ∀ v ∈ V, ∀ t &lt; |T|-1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Walking subgraph: c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(v,t)(v’,t+d(v,v’)/w)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 d(v,v’)/w for all pairs of walkable stops (v,v’)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Riding subgraph: c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(v,t)(v’,t+d(v,v’)/r v,v’,t)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= d(v,v’)/r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v,v’,t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every pair connected by transit option.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11760" y="615240"/>
            <a:ext cx="8520120" cy="3953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Dynamic Network flow problem: As delay information of buses is obtained, the edges in the time expanded graph are replaced with new edges.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Suppose vehicle that left stop u at time 𝜽 and scheduled to arrive at 𝜽’ at destination, is delayed by time t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dynamic updates take place, edge  e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(u,𝜽)(v,𝜽’)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 removed and edge e</a:t>
            </a:r>
            <a:r>
              <a:rPr b="0" lang="en-IN" sz="18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(u,𝜽)(v,𝜽’+td)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 added. Similarly all adjacent edges are updated.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442600" y="3456720"/>
            <a:ext cx="922320" cy="843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(u,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𝜽)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5279760" y="4019400"/>
            <a:ext cx="1146960" cy="99000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(v,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𝜽’+td)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5279760" y="2793600"/>
            <a:ext cx="922320" cy="84384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(v,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𝜽’)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 flipH="1" rot="10800000">
            <a:off x="5279760" y="3580200"/>
            <a:ext cx="204912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6"/>
          <p:cNvSpPr/>
          <p:nvPr/>
        </p:nvSpPr>
        <p:spPr>
          <a:xfrm>
            <a:off x="3230280" y="4177080"/>
            <a:ext cx="20491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514440"/>
            <a:ext cx="8520120" cy="4053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Experimental Results: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241800" y="4199400"/>
            <a:ext cx="101160" cy="3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6" name="Table 3"/>
          <p:cNvGraphicFramePr/>
          <p:nvPr/>
        </p:nvGraphicFramePr>
        <p:xfrm>
          <a:off x="682200" y="1254240"/>
          <a:ext cx="7683480" cy="1496160"/>
        </p:xfrm>
        <a:graphic>
          <a:graphicData uri="http://schemas.openxmlformats.org/drawingml/2006/table">
            <a:tbl>
              <a:tblPr/>
              <a:tblGrid>
                <a:gridCol w="2561040"/>
                <a:gridCol w="2561040"/>
                <a:gridCol w="2561400"/>
              </a:tblGrid>
              <a:tr h="59040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San Francisco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Schedule-based TTP 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Real-time TTP 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90576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Over 600 trips. 87 routes across the city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14.9%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11.7%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Time-Dependent model algorithm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Google Shape;266;p40" descr=""/>
          <p:cNvPicPr/>
          <p:nvPr/>
        </p:nvPicPr>
        <p:blipFill>
          <a:blip r:embed="rId1"/>
          <a:stretch/>
        </p:blipFill>
        <p:spPr>
          <a:xfrm>
            <a:off x="1073520" y="1126440"/>
            <a:ext cx="5180760" cy="3692880"/>
          </a:xfrm>
          <a:prstGeom prst="rect">
            <a:avLst/>
          </a:prstGeom>
          <a:ln>
            <a:noFill/>
          </a:ln>
        </p:spPr>
      </p:pic>
      <p:sp>
        <p:nvSpPr>
          <p:cNvPr id="179" name="CustomShape 2"/>
          <p:cNvSpPr/>
          <p:nvPr/>
        </p:nvSpPr>
        <p:spPr>
          <a:xfrm>
            <a:off x="6111000" y="1017720"/>
            <a:ext cx="2720880" cy="1644480"/>
          </a:xfrm>
          <a:prstGeom prst="cloudCallout">
            <a:avLst>
              <a:gd name="adj1" fmla="val -20833"/>
              <a:gd name="adj2" fmla="val 6250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Trip planner that uses both historical and real-time data of buses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11760" y="152280"/>
            <a:ext cx="8520120" cy="441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Time-dependent transportation graph approach: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395800" y="1233360"/>
            <a:ext cx="447120" cy="466920"/>
          </a:xfrm>
          <a:prstGeom prst="ellipse">
            <a:avLst/>
          </a:prstGeom>
          <a:solidFill>
            <a:srgbClr val="f6b26b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r>
              <a:rPr b="0" lang="en-IN" sz="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l1</a:t>
            </a:r>
            <a:r>
              <a:rPr b="0" lang="en-IN" sz="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347480" y="2565360"/>
            <a:ext cx="447120" cy="466920"/>
          </a:xfrm>
          <a:prstGeom prst="ellipse">
            <a:avLst/>
          </a:prstGeom>
          <a:solidFill>
            <a:srgbClr val="f6b26b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354000" y="3906000"/>
            <a:ext cx="447120" cy="466920"/>
          </a:xfrm>
          <a:prstGeom prst="ellipse">
            <a:avLst/>
          </a:prstGeom>
          <a:solidFill>
            <a:srgbClr val="f6b26b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r>
              <a:rPr b="0" lang="en-IN" sz="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l2</a:t>
            </a:r>
            <a:r>
              <a:rPr b="0" lang="en-IN" sz="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7633080" y="2496960"/>
            <a:ext cx="447120" cy="466920"/>
          </a:xfrm>
          <a:prstGeom prst="ellipse">
            <a:avLst/>
          </a:prstGeom>
          <a:solidFill>
            <a:srgbClr val="f6b26b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9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6577560" y="1233360"/>
            <a:ext cx="447120" cy="466920"/>
          </a:xfrm>
          <a:prstGeom prst="ellipse">
            <a:avLst/>
          </a:prstGeom>
          <a:solidFill>
            <a:srgbClr val="f6b26b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r>
              <a:rPr b="0" lang="en-IN" sz="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l1</a:t>
            </a:r>
            <a:r>
              <a:rPr b="0" lang="en-IN" sz="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2619360" y="4043520"/>
            <a:ext cx="447120" cy="466920"/>
          </a:xfrm>
          <a:prstGeom prst="ellipse">
            <a:avLst/>
          </a:prstGeom>
          <a:solidFill>
            <a:srgbClr val="f6b26b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r>
              <a:rPr b="0" lang="en-IN" sz="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l2</a:t>
            </a:r>
            <a:r>
              <a:rPr b="0" lang="en-IN" sz="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 rot="16200000">
            <a:off x="1433880" y="1604160"/>
            <a:ext cx="1098000" cy="8240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9"/>
          <p:cNvSpPr/>
          <p:nvPr/>
        </p:nvSpPr>
        <p:spPr>
          <a:xfrm rot="5400000">
            <a:off x="1658160" y="1837440"/>
            <a:ext cx="1098000" cy="82404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0"/>
          <p:cNvSpPr/>
          <p:nvPr/>
        </p:nvSpPr>
        <p:spPr>
          <a:xfrm flipH="1" rot="16200000">
            <a:off x="4709160" y="-630360"/>
            <a:ext cx="360" cy="3865320"/>
          </a:xfrm>
          <a:prstGeom prst="curvedConnector3">
            <a:avLst>
              <a:gd name="adj1" fmla="val -51088369"/>
            </a:avLst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1"/>
          <p:cNvSpPr/>
          <p:nvPr/>
        </p:nvSpPr>
        <p:spPr>
          <a:xfrm rot="5400000">
            <a:off x="4710240" y="-300240"/>
            <a:ext cx="360" cy="3865320"/>
          </a:xfrm>
          <a:prstGeom prst="curvedConnector3">
            <a:avLst>
              <a:gd name="adj1" fmla="val 51088369"/>
            </a:avLst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2"/>
          <p:cNvSpPr/>
          <p:nvPr/>
        </p:nvSpPr>
        <p:spPr>
          <a:xfrm>
            <a:off x="7025040" y="1467000"/>
            <a:ext cx="831600" cy="102960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3"/>
          <p:cNvSpPr/>
          <p:nvPr/>
        </p:nvSpPr>
        <p:spPr>
          <a:xfrm rot="10800000">
            <a:off x="7633080" y="2730600"/>
            <a:ext cx="831600" cy="102960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4"/>
          <p:cNvSpPr/>
          <p:nvPr/>
        </p:nvSpPr>
        <p:spPr>
          <a:xfrm rot="16200000">
            <a:off x="6517440" y="2790720"/>
            <a:ext cx="1175040" cy="105516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5"/>
          <p:cNvSpPr/>
          <p:nvPr/>
        </p:nvSpPr>
        <p:spPr>
          <a:xfrm rot="5400000">
            <a:off x="6741720" y="3023640"/>
            <a:ext cx="1175040" cy="105516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6"/>
          <p:cNvSpPr/>
          <p:nvPr/>
        </p:nvSpPr>
        <p:spPr>
          <a:xfrm flipH="1" rot="16200000">
            <a:off x="1359360" y="3017520"/>
            <a:ext cx="1312560" cy="120600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7"/>
          <p:cNvSpPr/>
          <p:nvPr/>
        </p:nvSpPr>
        <p:spPr>
          <a:xfrm>
            <a:off x="1794960" y="2799000"/>
            <a:ext cx="1047960" cy="1244160"/>
          </a:xfrm>
          <a:prstGeom prst="curvedConnector2">
            <a:avLst/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8"/>
          <p:cNvSpPr/>
          <p:nvPr/>
        </p:nvSpPr>
        <p:spPr>
          <a:xfrm rot="16200000">
            <a:off x="4641480" y="2334240"/>
            <a:ext cx="137160" cy="3418200"/>
          </a:xfrm>
          <a:prstGeom prst="curvedConnector3">
            <a:avLst>
              <a:gd name="adj1" fmla="val 323195"/>
            </a:avLst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9"/>
          <p:cNvSpPr/>
          <p:nvPr/>
        </p:nvSpPr>
        <p:spPr>
          <a:xfrm rot="5400000">
            <a:off x="4641840" y="2663640"/>
            <a:ext cx="137160" cy="3418200"/>
          </a:xfrm>
          <a:prstGeom prst="curvedConnector3">
            <a:avLst>
              <a:gd name="adj1" fmla="val 323195"/>
            </a:avLst>
          </a:prstGeom>
          <a:noFill/>
          <a:ln w="9360">
            <a:solidFill>
              <a:srgbClr val="595959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20"/>
          <p:cNvSpPr/>
          <p:nvPr/>
        </p:nvSpPr>
        <p:spPr>
          <a:xfrm>
            <a:off x="4028760" y="1400400"/>
            <a:ext cx="199152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Travel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1"/>
          <p:cNvSpPr/>
          <p:nvPr/>
        </p:nvSpPr>
        <p:spPr>
          <a:xfrm>
            <a:off x="4196160" y="3980880"/>
            <a:ext cx="1991520" cy="5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Travel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2"/>
          <p:cNvSpPr/>
          <p:nvPr/>
        </p:nvSpPr>
        <p:spPr>
          <a:xfrm>
            <a:off x="638640" y="2622600"/>
            <a:ext cx="708480" cy="11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Bus stop 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3"/>
          <p:cNvSpPr/>
          <p:nvPr/>
        </p:nvSpPr>
        <p:spPr>
          <a:xfrm>
            <a:off x="1073880" y="1771560"/>
            <a:ext cx="120600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Waiting time = w</a:t>
            </a:r>
            <a:r>
              <a:rPr b="0" lang="en-IN" sz="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l1</a:t>
            </a:r>
            <a:r>
              <a:rPr b="0" lang="en-IN" sz="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4"/>
          <p:cNvSpPr/>
          <p:nvPr/>
        </p:nvSpPr>
        <p:spPr>
          <a:xfrm>
            <a:off x="1073880" y="3603600"/>
            <a:ext cx="120600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Waiting time = w</a:t>
            </a:r>
            <a:r>
              <a:rPr b="0" lang="en-IN" sz="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l2</a:t>
            </a:r>
            <a:r>
              <a:rPr b="0" lang="en-IN" sz="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5"/>
          <p:cNvSpPr/>
          <p:nvPr/>
        </p:nvSpPr>
        <p:spPr>
          <a:xfrm>
            <a:off x="6198120" y="2047320"/>
            <a:ext cx="120600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Waiting time = w</a:t>
            </a:r>
            <a:r>
              <a:rPr b="0" lang="en-IN" sz="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l1</a:t>
            </a:r>
            <a:r>
              <a:rPr b="0" lang="en-IN" sz="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6"/>
          <p:cNvSpPr/>
          <p:nvPr/>
        </p:nvSpPr>
        <p:spPr>
          <a:xfrm>
            <a:off x="7289280" y="3491640"/>
            <a:ext cx="120600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Waiting time = w</a:t>
            </a:r>
            <a:r>
              <a:rPr b="0" lang="en-IN" sz="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l2</a:t>
            </a:r>
            <a:r>
              <a:rPr b="0" lang="en-IN" sz="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7"/>
          <p:cNvSpPr/>
          <p:nvPr/>
        </p:nvSpPr>
        <p:spPr>
          <a:xfrm>
            <a:off x="4196160" y="954000"/>
            <a:ext cx="7513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l1</a:t>
            </a:r>
            <a:r>
              <a:rPr b="0" lang="en-IN" sz="1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A,B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8"/>
          <p:cNvSpPr/>
          <p:nvPr/>
        </p:nvSpPr>
        <p:spPr>
          <a:xfrm>
            <a:off x="4383360" y="4510440"/>
            <a:ext cx="7513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l2</a:t>
            </a:r>
            <a:r>
              <a:rPr b="0" lang="en-IN" sz="1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B,A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9"/>
          <p:cNvSpPr/>
          <p:nvPr/>
        </p:nvSpPr>
        <p:spPr>
          <a:xfrm>
            <a:off x="4222440" y="1879200"/>
            <a:ext cx="7513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l1</a:t>
            </a:r>
            <a:r>
              <a:rPr b="0" lang="en-IN" sz="1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B,A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0"/>
          <p:cNvSpPr/>
          <p:nvPr/>
        </p:nvSpPr>
        <p:spPr>
          <a:xfrm>
            <a:off x="4334400" y="3336120"/>
            <a:ext cx="751320" cy="22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l2</a:t>
            </a:r>
            <a:r>
              <a:rPr b="0" lang="en-IN" sz="10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A,B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1"/>
          <p:cNvSpPr/>
          <p:nvPr/>
        </p:nvSpPr>
        <p:spPr>
          <a:xfrm>
            <a:off x="6537600" y="2949840"/>
            <a:ext cx="751320" cy="4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alight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2"/>
          <p:cNvSpPr/>
          <p:nvPr/>
        </p:nvSpPr>
        <p:spPr>
          <a:xfrm>
            <a:off x="7480800" y="1523520"/>
            <a:ext cx="751320" cy="4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alight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3"/>
          <p:cNvSpPr/>
          <p:nvPr/>
        </p:nvSpPr>
        <p:spPr>
          <a:xfrm>
            <a:off x="2395440" y="3070440"/>
            <a:ext cx="751320" cy="4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alight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4"/>
          <p:cNvSpPr/>
          <p:nvPr/>
        </p:nvSpPr>
        <p:spPr>
          <a:xfrm>
            <a:off x="2314800" y="2127600"/>
            <a:ext cx="751320" cy="4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alight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Transport Networks: Time dependence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Google Shape;67;p15" descr=""/>
          <p:cNvPicPr/>
          <p:nvPr/>
        </p:nvPicPr>
        <p:blipFill>
          <a:blip r:embed="rId1"/>
          <a:stretch/>
        </p:blipFill>
        <p:spPr>
          <a:xfrm>
            <a:off x="654480" y="1380240"/>
            <a:ext cx="7834320" cy="223416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1942920" y="3977280"/>
            <a:ext cx="5978520" cy="67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Buses can travel at only specific points of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11760" y="625320"/>
            <a:ext cx="8520120" cy="3943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Multicriteria Shortest Path Algorithm: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node ni stores the cost to reach node ni from origin.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Start with origin node with cost 0.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Pick lowest cost node in each iteration and examine all the outgoing edges and nodes associated with it.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Edge costs are added to the current cost.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the new cost is better than already computed costs for that nodes, previously computed costs are removed.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11760" y="152280"/>
            <a:ext cx="8520120" cy="4416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Experimental results: 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Real-time transit trip planner is compared with Google Maps 2 and Gothere.sg 3 in Singapore.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Accuracy of expected total travel time: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RTTP returns adaptive plans and favors fast and reliable routes.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6" name="Table 2"/>
          <p:cNvGraphicFramePr/>
          <p:nvPr/>
        </p:nvGraphicFramePr>
        <p:xfrm>
          <a:off x="986400" y="2505960"/>
          <a:ext cx="7297200" cy="761760"/>
        </p:xfrm>
        <a:graphic>
          <a:graphicData uri="http://schemas.openxmlformats.org/drawingml/2006/table">
            <a:tbl>
              <a:tblPr/>
              <a:tblGrid>
                <a:gridCol w="2000880"/>
                <a:gridCol w="2406240"/>
                <a:gridCol w="2890080"/>
              </a:tblGrid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Gothere.sg 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Google Maps 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Real-time Trip planner error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2320"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40%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22%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10%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11760" y="726120"/>
            <a:ext cx="8520120" cy="384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2743200" algn="just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0" algn="just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0" algn="just">
              <a:lnSpc>
                <a:spcPct val="100000"/>
              </a:lnSpc>
            </a:pPr>
            <a:r>
              <a:rPr b="0" lang="en-IN" sz="3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 YOU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Transport Networks: MultiCriteria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75880" y="2878920"/>
            <a:ext cx="489240" cy="53136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5989320" y="2804400"/>
            <a:ext cx="489240" cy="531360"/>
          </a:xfrm>
          <a:prstGeom prst="ellipse">
            <a:avLst/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4005000" y="2617200"/>
            <a:ext cx="489240" cy="531360"/>
          </a:xfrm>
          <a:prstGeom prst="ellipse">
            <a:avLst/>
          </a:prstGeom>
          <a:solidFill>
            <a:srgbClr val="efefe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2558160" y="1931040"/>
            <a:ext cx="489240" cy="531360"/>
          </a:xfrm>
          <a:prstGeom prst="ellipse">
            <a:avLst/>
          </a:prstGeom>
          <a:solidFill>
            <a:srgbClr val="efefe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2968560" y="3785760"/>
            <a:ext cx="544320" cy="531360"/>
          </a:xfrm>
          <a:prstGeom prst="ellipse">
            <a:avLst/>
          </a:prstGeom>
          <a:solidFill>
            <a:srgbClr val="efefe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1332360" y="2283480"/>
            <a:ext cx="1257120" cy="817200"/>
          </a:xfrm>
          <a:custGeom>
            <a:avLst/>
            <a:gdLst/>
            <a:ahLst/>
            <a:rect l="l" t="t" r="r" b="b"/>
            <a:pathLst>
              <a:path w="50872" h="29082">
                <a:moveTo>
                  <a:pt x="0" y="23410"/>
                </a:moveTo>
                <a:cubicBezTo>
                  <a:pt x="3452" y="24235"/>
                  <a:pt x="16882" y="31213"/>
                  <a:pt x="20709" y="28362"/>
                </a:cubicBezTo>
                <a:cubicBezTo>
                  <a:pt x="24536" y="25511"/>
                  <a:pt x="17933" y="11030"/>
                  <a:pt x="22960" y="6303"/>
                </a:cubicBezTo>
                <a:cubicBezTo>
                  <a:pt x="27987" y="1576"/>
                  <a:pt x="46220" y="1051"/>
                  <a:pt x="50872" y="0"/>
                </a:cubicBezTo>
              </a:path>
            </a:pathLst>
          </a:custGeom>
          <a:noFill/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"/>
          <p:cNvSpPr/>
          <p:nvPr/>
        </p:nvSpPr>
        <p:spPr>
          <a:xfrm>
            <a:off x="3047760" y="2118960"/>
            <a:ext cx="990000" cy="619920"/>
          </a:xfrm>
          <a:custGeom>
            <a:avLst/>
            <a:gdLst/>
            <a:ahLst/>
            <a:rect l="l" t="t" r="r" b="b"/>
            <a:pathLst>
              <a:path w="40067" h="22060">
                <a:moveTo>
                  <a:pt x="0" y="0"/>
                </a:moveTo>
                <a:cubicBezTo>
                  <a:pt x="1126" y="2776"/>
                  <a:pt x="2101" y="15081"/>
                  <a:pt x="6753" y="16657"/>
                </a:cubicBezTo>
                <a:cubicBezTo>
                  <a:pt x="11405" y="18233"/>
                  <a:pt x="22360" y="8554"/>
                  <a:pt x="27912" y="9454"/>
                </a:cubicBezTo>
                <a:cubicBezTo>
                  <a:pt x="33464" y="10355"/>
                  <a:pt x="38041" y="19959"/>
                  <a:pt x="40067" y="22060"/>
                </a:cubicBezTo>
              </a:path>
            </a:pathLst>
          </a:custGeom>
          <a:noFill/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"/>
          <p:cNvSpPr/>
          <p:nvPr/>
        </p:nvSpPr>
        <p:spPr>
          <a:xfrm>
            <a:off x="1265400" y="3371760"/>
            <a:ext cx="1735560" cy="787680"/>
          </a:xfrm>
          <a:custGeom>
            <a:avLst/>
            <a:gdLst/>
            <a:ahLst/>
            <a:rect l="l" t="t" r="r" b="b"/>
            <a:pathLst>
              <a:path w="70231" h="28034">
                <a:moveTo>
                  <a:pt x="0" y="0"/>
                </a:moveTo>
                <a:cubicBezTo>
                  <a:pt x="1651" y="3977"/>
                  <a:pt x="4577" y="21384"/>
                  <a:pt x="9904" y="23860"/>
                </a:cubicBezTo>
                <a:cubicBezTo>
                  <a:pt x="15231" y="26336"/>
                  <a:pt x="23260" y="14181"/>
                  <a:pt x="31964" y="14856"/>
                </a:cubicBezTo>
                <a:cubicBezTo>
                  <a:pt x="40668" y="15531"/>
                  <a:pt x="55749" y="26937"/>
                  <a:pt x="62127" y="27912"/>
                </a:cubicBezTo>
                <a:cubicBezTo>
                  <a:pt x="68505" y="28888"/>
                  <a:pt x="68880" y="21910"/>
                  <a:pt x="70231" y="20709"/>
                </a:cubicBezTo>
              </a:path>
            </a:pathLst>
          </a:custGeom>
          <a:noFill/>
          <a:ln w="28440">
            <a:solidFill>
              <a:srgbClr val="cc41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0"/>
          <p:cNvSpPr/>
          <p:nvPr/>
        </p:nvSpPr>
        <p:spPr>
          <a:xfrm>
            <a:off x="4431600" y="2920320"/>
            <a:ext cx="1557360" cy="299160"/>
          </a:xfrm>
          <a:custGeom>
            <a:avLst/>
            <a:gdLst/>
            <a:ahLst/>
            <a:rect l="l" t="t" r="r" b="b"/>
            <a:pathLst>
              <a:path w="63027" h="10655">
                <a:moveTo>
                  <a:pt x="0" y="5477"/>
                </a:moveTo>
                <a:cubicBezTo>
                  <a:pt x="3076" y="6303"/>
                  <a:pt x="11855" y="11330"/>
                  <a:pt x="18458" y="10430"/>
                </a:cubicBezTo>
                <a:cubicBezTo>
                  <a:pt x="25061" y="9530"/>
                  <a:pt x="32189" y="375"/>
                  <a:pt x="39617" y="75"/>
                </a:cubicBezTo>
                <a:cubicBezTo>
                  <a:pt x="47045" y="-225"/>
                  <a:pt x="59125" y="7203"/>
                  <a:pt x="63027" y="8629"/>
                </a:cubicBezTo>
              </a:path>
            </a:pathLst>
          </a:custGeom>
          <a:noFill/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1"/>
          <p:cNvSpPr/>
          <p:nvPr/>
        </p:nvSpPr>
        <p:spPr>
          <a:xfrm>
            <a:off x="3513240" y="3169080"/>
            <a:ext cx="2503440" cy="934560"/>
          </a:xfrm>
          <a:custGeom>
            <a:avLst/>
            <a:gdLst/>
            <a:ahLst/>
            <a:rect l="l" t="t" r="r" b="b"/>
            <a:pathLst>
              <a:path w="101294" h="33253">
                <a:moveTo>
                  <a:pt x="0" y="32414"/>
                </a:moveTo>
                <a:cubicBezTo>
                  <a:pt x="9604" y="32039"/>
                  <a:pt x="40743" y="35565"/>
                  <a:pt x="57625" y="30163"/>
                </a:cubicBezTo>
                <a:cubicBezTo>
                  <a:pt x="74507" y="24761"/>
                  <a:pt x="94016" y="5027"/>
                  <a:pt x="101294" y="0"/>
                </a:cubicBezTo>
              </a:path>
            </a:pathLst>
          </a:custGeom>
          <a:noFill/>
          <a:ln w="28440">
            <a:solidFill>
              <a:srgbClr val="cc412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>
            <a:off x="1137600" y="3336120"/>
            <a:ext cx="5140080" cy="1566720"/>
          </a:xfrm>
          <a:custGeom>
            <a:avLst/>
            <a:gdLst/>
            <a:ahLst/>
            <a:rect l="l" t="t" r="r" b="b"/>
            <a:pathLst>
              <a:path w="207967" h="55747">
                <a:moveTo>
                  <a:pt x="0" y="3062"/>
                </a:moveTo>
                <a:cubicBezTo>
                  <a:pt x="1949" y="8630"/>
                  <a:pt x="3387" y="28073"/>
                  <a:pt x="11693" y="36471"/>
                </a:cubicBezTo>
                <a:cubicBezTo>
                  <a:pt x="19999" y="44870"/>
                  <a:pt x="33408" y="50391"/>
                  <a:pt x="49834" y="53453"/>
                </a:cubicBezTo>
                <a:cubicBezTo>
                  <a:pt x="66260" y="56515"/>
                  <a:pt x="93080" y="55912"/>
                  <a:pt x="110248" y="54845"/>
                </a:cubicBezTo>
                <a:cubicBezTo>
                  <a:pt x="127416" y="53778"/>
                  <a:pt x="140408" y="50762"/>
                  <a:pt x="152843" y="47050"/>
                </a:cubicBezTo>
                <a:cubicBezTo>
                  <a:pt x="165278" y="43338"/>
                  <a:pt x="175673" y="40415"/>
                  <a:pt x="184860" y="32573"/>
                </a:cubicBezTo>
                <a:cubicBezTo>
                  <a:pt x="194047" y="24731"/>
                  <a:pt x="204116" y="5429"/>
                  <a:pt x="207967" y="0"/>
                </a:cubicBezTo>
              </a:path>
            </a:pathLst>
          </a:custGeom>
          <a:noFill/>
          <a:ln w="28440">
            <a:solidFill>
              <a:srgbClr val="f1c2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3"/>
          <p:cNvSpPr/>
          <p:nvPr/>
        </p:nvSpPr>
        <p:spPr>
          <a:xfrm>
            <a:off x="4733640" y="1068120"/>
            <a:ext cx="3962880" cy="5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4"/>
          <p:cNvSpPr/>
          <p:nvPr/>
        </p:nvSpPr>
        <p:spPr>
          <a:xfrm>
            <a:off x="5063760" y="1068120"/>
            <a:ext cx="2834640" cy="13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Minimum travel time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Minimum travel cost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Minimum transfers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5194800" y="1509120"/>
            <a:ext cx="37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6"/>
          <p:cNvSpPr/>
          <p:nvPr/>
        </p:nvSpPr>
        <p:spPr>
          <a:xfrm>
            <a:off x="5194800" y="1721880"/>
            <a:ext cx="37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1c23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7"/>
          <p:cNvSpPr/>
          <p:nvPr/>
        </p:nvSpPr>
        <p:spPr>
          <a:xfrm>
            <a:off x="5192280" y="1277640"/>
            <a:ext cx="38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variants of Trip planning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Earliest Arrival Problem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find travel plan that leaves origin at given departure time and reaches destination as early as possible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Range Problem: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find travel plan that leaves origin at any time in time range and minimizes travel time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Multicriteria problem: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find all non dominating travel plans optimizing given criterion.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Route Planning in Road Networks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Basic Techniques: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Dijkstra’s algorithm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Bellman-Ford algorithm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Floyd Warshall algorithm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Route Planning in Road Networks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Goal-Directed Techniques: </a:t>
            </a: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directs search towards destination by avoiding vertices not in direction of destination.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A* search: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uses potential function 𝛑: V-&gt;R on vertices to find lower bound on dist(u,t)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Modified Dijkstra’s is run with priority of vertex u as dist(s,u) + 𝛑(u)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Vertices closer to destination are scanned earlier.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Better lower bounds with ALT (A*, landmarks and triangle inequality)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Triangle inequalities used to obtain lower bounds for dist(u,t)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dist(u,t) ≥ dist(u, l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- dist(t, l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 &amp; dist(u,t) ≥ dist(l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,t) - dist(l</a:t>
            </a:r>
            <a:r>
              <a:rPr b="0" lang="en-IN" sz="1400" spc="-1" strike="noStrike" baseline="-2500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</a:t>
            </a: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,u)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Google Shape;108;p19" descr=""/>
          <p:cNvPicPr/>
          <p:nvPr/>
        </p:nvPicPr>
        <p:blipFill>
          <a:blip r:embed="rId1"/>
          <a:stretch/>
        </p:blipFill>
        <p:spPr>
          <a:xfrm>
            <a:off x="7479000" y="2304000"/>
            <a:ext cx="1016640" cy="174312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7534800" y="4161960"/>
            <a:ext cx="623880" cy="4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Geometric Containers: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edge e(u,v) stores label L(e) containing vertices to which shortest path from u begins with edge 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During query, if destination vertex not in L(e), search can be pruned at 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Costly as requires pre computation of all-pairs shortest path.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 Flags: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Preprocessing: partitions graph into balanced K cells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edge maintains K-bit vector with i-th bit set if the arc lies on shortest path to some vertex of cell i.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prune edges not having bit set to the cell containing destination vertex.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Fastest among goal-directed methods for road networks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Route Planning in Road Networks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06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1000"/>
                                        <p:tgtEl>
                                          <p:spTgt spid="106">
                                            <p:txEl>
                                              <p:pRg st="23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8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106">
                                            <p:txEl>
                                              <p:pRg st="128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04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106">
                                            <p:txEl>
                                              <p:pRg st="204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67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106">
                                            <p:txEl>
                                              <p:pRg st="267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78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106">
                                            <p:txEl>
                                              <p:pRg st="278" end="3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32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106">
                                            <p:txEl>
                                              <p:pRg st="332" end="4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43" end="5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/>
                                        <p:tgtEl>
                                          <p:spTgt spid="106">
                                            <p:txEl>
                                              <p:pRg st="443" end="5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17" end="5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/>
                                        <p:tgtEl>
                                          <p:spTgt spid="106">
                                            <p:txEl>
                                              <p:pRg st="517" end="5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Route Planning in Road Networks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Separator based Techniques: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Vertex Separators: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Split graph into smaller graphs by removing small set of vertices called separators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of important vertices chosen as separators 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each pair of vertices u,v in S, add edge (u,v) if shortest path from u to v does not contain any other vertex w from 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IN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Smaller graph, fast query processing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2019-05-09T10:48:22Z</dcterms:modified>
  <cp:revision>1</cp:revision>
  <dc:subject/>
  <dc:title/>
</cp:coreProperties>
</file>