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4" r:id="rId8"/>
    <p:sldId id="261" r:id="rId9"/>
    <p:sldId id="262" r:id="rId10"/>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CA36-04F6-4D2E-AE4A-E10F17282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ED56C790-8E64-4B1D-8AFA-8ABAC4E469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7879B02F-1D63-4811-9771-702FE4179A79}"/>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5" name="Footer Placeholder 4">
            <a:extLst>
              <a:ext uri="{FF2B5EF4-FFF2-40B4-BE49-F238E27FC236}">
                <a16:creationId xmlns:a16="http://schemas.microsoft.com/office/drawing/2014/main" id="{289AE1C1-0BD2-4101-90A1-83E05EBDAE9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FA5834A7-821B-46FC-97D5-B23B09DC3857}"/>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159673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EDAB-D695-4366-838E-FC473FD36706}"/>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EDB026FF-896F-4F30-AD46-298F9B0F64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3A89321F-9BCC-4073-89CF-4FDEEE026CA0}"/>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5" name="Footer Placeholder 4">
            <a:extLst>
              <a:ext uri="{FF2B5EF4-FFF2-40B4-BE49-F238E27FC236}">
                <a16:creationId xmlns:a16="http://schemas.microsoft.com/office/drawing/2014/main" id="{4C09379D-8400-48EF-B954-692A3B559B46}"/>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2854346D-DDDC-454C-9390-3901E23B9363}"/>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52636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222D5-6641-43CC-8FEC-B55AC97E55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B8A156D7-2CCA-4BC6-966F-10E334C415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49149CEF-78EB-469E-A7D3-5FF4B777632D}"/>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5" name="Footer Placeholder 4">
            <a:extLst>
              <a:ext uri="{FF2B5EF4-FFF2-40B4-BE49-F238E27FC236}">
                <a16:creationId xmlns:a16="http://schemas.microsoft.com/office/drawing/2014/main" id="{482EEFCF-6A7B-46CC-91BF-4184175E1711}"/>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F62ABD22-BB48-4DCD-A113-BDA56F2B1510}"/>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15444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AEE7-EED0-4C83-B7D9-2835BA753193}"/>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9F6F1BC6-40B3-42EB-9AED-CA6701CD1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3F867CB9-C005-419B-802D-56348645B887}"/>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5" name="Footer Placeholder 4">
            <a:extLst>
              <a:ext uri="{FF2B5EF4-FFF2-40B4-BE49-F238E27FC236}">
                <a16:creationId xmlns:a16="http://schemas.microsoft.com/office/drawing/2014/main" id="{0F3095C2-E84E-43B1-95F3-C42F7C169DC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FC1212D-21A2-4B35-BC37-64AB07F75AD5}"/>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28770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204D-A8F4-4976-A267-641DCB68A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3F16CE09-38F5-4B06-A50E-E30CA62A3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5B91EF-8035-4FBD-A9D3-6E7C30B672E5}"/>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5" name="Footer Placeholder 4">
            <a:extLst>
              <a:ext uri="{FF2B5EF4-FFF2-40B4-BE49-F238E27FC236}">
                <a16:creationId xmlns:a16="http://schemas.microsoft.com/office/drawing/2014/main" id="{38040EF3-5D9B-4AEC-9399-1AF5B77A206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1F4ED874-91AD-4656-8869-5555DEBA03B2}"/>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169858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A943-3241-4CD2-9EEB-776F14F95B66}"/>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CFB825AD-4FCE-44D5-BB86-09310004AD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BBE92289-0EF7-4805-921A-1C2FECA0D6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4A274AE2-5D8F-465F-9842-61980B0F9A0A}"/>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6" name="Footer Placeholder 5">
            <a:extLst>
              <a:ext uri="{FF2B5EF4-FFF2-40B4-BE49-F238E27FC236}">
                <a16:creationId xmlns:a16="http://schemas.microsoft.com/office/drawing/2014/main" id="{037CC292-A902-462E-A4D1-0C75B4EB1AF0}"/>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5D535675-ACB6-457A-AEE5-9FCC89F8B763}"/>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126396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94C-EFE7-4C14-8E8D-E7E84650CC09}"/>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586541C5-A1E4-4DD6-8004-BEC7C4ECE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45DB9F-5F7E-4C65-AB72-3D5E9E68D3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9CB683BF-F8A8-404D-A760-C9418EC66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486399-3F25-42E8-8584-6A818106D1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778739ED-B950-42A9-AC9C-37B45D8E10A7}"/>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8" name="Footer Placeholder 7">
            <a:extLst>
              <a:ext uri="{FF2B5EF4-FFF2-40B4-BE49-F238E27FC236}">
                <a16:creationId xmlns:a16="http://schemas.microsoft.com/office/drawing/2014/main" id="{FCF8D11C-CE76-416D-8D4F-861004358920}"/>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91A397D8-7CE6-4064-BE21-79A7EDED47C0}"/>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278192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BEE2-046F-416B-AB05-21112CA6633E}"/>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B653A9D5-137E-45DE-95E5-F43953D03FF9}"/>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4" name="Footer Placeholder 3">
            <a:extLst>
              <a:ext uri="{FF2B5EF4-FFF2-40B4-BE49-F238E27FC236}">
                <a16:creationId xmlns:a16="http://schemas.microsoft.com/office/drawing/2014/main" id="{147F85D9-DF94-458B-A2E1-0CBCF5CFA84C}"/>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B64DB64F-6A15-465A-B48D-65521C08EA50}"/>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136414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80B7B-5BB3-4872-868E-61E23C3CD22D}"/>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3" name="Footer Placeholder 2">
            <a:extLst>
              <a:ext uri="{FF2B5EF4-FFF2-40B4-BE49-F238E27FC236}">
                <a16:creationId xmlns:a16="http://schemas.microsoft.com/office/drawing/2014/main" id="{76C9C965-F572-4F71-BF30-7E5837972B20}"/>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32544AB7-16C3-4ACB-B4C8-3319CE399139}"/>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267559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6043-BF52-4B17-9EF5-F65C730B5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A9733C10-A329-41C8-A2F5-5FC132B35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CBC01A9D-DECA-495C-BD0C-F58633DE8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B095E-88D5-4B98-8E23-4BE1B4F6BA28}"/>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6" name="Footer Placeholder 5">
            <a:extLst>
              <a:ext uri="{FF2B5EF4-FFF2-40B4-BE49-F238E27FC236}">
                <a16:creationId xmlns:a16="http://schemas.microsoft.com/office/drawing/2014/main" id="{7372FF1E-EE6C-402C-A19C-CEB96D84CF3B}"/>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5A1858B5-D692-463D-8781-BEDB9862D377}"/>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87500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DAC-2E60-439E-8BC2-6965B847B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0B21B377-748E-476D-A470-7F8ED2783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A629AF59-47BA-402A-961B-70FDD191E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09F90-7B2D-438A-BB1C-CADFA9023972}"/>
              </a:ext>
            </a:extLst>
          </p:cNvPr>
          <p:cNvSpPr>
            <a:spLocks noGrp="1"/>
          </p:cNvSpPr>
          <p:nvPr>
            <p:ph type="dt" sz="half" idx="10"/>
          </p:nvPr>
        </p:nvSpPr>
        <p:spPr/>
        <p:txBody>
          <a:bodyPr/>
          <a:lstStyle/>
          <a:p>
            <a:fld id="{A3106BA9-C06A-4E9B-9F87-9F0936E25C94}" type="datetimeFigureOut">
              <a:rPr lang="ar-EG" smtClean="0"/>
              <a:t>05/06/1443</a:t>
            </a:fld>
            <a:endParaRPr lang="ar-EG"/>
          </a:p>
        </p:txBody>
      </p:sp>
      <p:sp>
        <p:nvSpPr>
          <p:cNvPr id="6" name="Footer Placeholder 5">
            <a:extLst>
              <a:ext uri="{FF2B5EF4-FFF2-40B4-BE49-F238E27FC236}">
                <a16:creationId xmlns:a16="http://schemas.microsoft.com/office/drawing/2014/main" id="{4AF33568-79F3-4991-BF61-B87BFC6C4074}"/>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4673B449-4AA5-4705-BAF0-7D7DE558190F}"/>
              </a:ext>
            </a:extLst>
          </p:cNvPr>
          <p:cNvSpPr>
            <a:spLocks noGrp="1"/>
          </p:cNvSpPr>
          <p:nvPr>
            <p:ph type="sldNum" sz="quarter" idx="12"/>
          </p:nvPr>
        </p:nvSpPr>
        <p:spPr/>
        <p:txBody>
          <a:bodyPr/>
          <a:lstStyle/>
          <a:p>
            <a:fld id="{E2DEA6BA-0C52-4EAB-9E1E-DB5291A789F6}" type="slidenum">
              <a:rPr lang="ar-EG" smtClean="0"/>
              <a:t>‹#›</a:t>
            </a:fld>
            <a:endParaRPr lang="ar-EG"/>
          </a:p>
        </p:txBody>
      </p:sp>
    </p:spTree>
    <p:extLst>
      <p:ext uri="{BB962C8B-B14F-4D97-AF65-F5344CB8AC3E}">
        <p14:creationId xmlns:p14="http://schemas.microsoft.com/office/powerpoint/2010/main" val="112163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6CBB2-EAFC-4D55-8C09-2FD32BC263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8FA1A665-06C3-48A0-801E-BA5121E815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3914575C-FC66-4DEF-823C-86F8A9BFD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06BA9-C06A-4E9B-9F87-9F0936E25C94}" type="datetimeFigureOut">
              <a:rPr lang="ar-EG" smtClean="0"/>
              <a:t>05/06/1443</a:t>
            </a:fld>
            <a:endParaRPr lang="ar-EG"/>
          </a:p>
        </p:txBody>
      </p:sp>
      <p:sp>
        <p:nvSpPr>
          <p:cNvPr id="5" name="Footer Placeholder 4">
            <a:extLst>
              <a:ext uri="{FF2B5EF4-FFF2-40B4-BE49-F238E27FC236}">
                <a16:creationId xmlns:a16="http://schemas.microsoft.com/office/drawing/2014/main" id="{459C23FF-19D4-4BB0-9DE3-922990194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8E498866-108F-48C8-BDD5-47D501B7B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EA6BA-0C52-4EAB-9E1E-DB5291A789F6}" type="slidenum">
              <a:rPr lang="ar-EG" smtClean="0"/>
              <a:t>‹#›</a:t>
            </a:fld>
            <a:endParaRPr lang="ar-EG"/>
          </a:p>
        </p:txBody>
      </p:sp>
    </p:spTree>
    <p:extLst>
      <p:ext uri="{BB962C8B-B14F-4D97-AF65-F5344CB8AC3E}">
        <p14:creationId xmlns:p14="http://schemas.microsoft.com/office/powerpoint/2010/main" val="1887431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BA70F6-6C0D-457B-8EA8-2EEE0C84D4A1}"/>
              </a:ext>
            </a:extLst>
          </p:cNvPr>
          <p:cNvSpPr>
            <a:spLocks noGrp="1"/>
          </p:cNvSpPr>
          <p:nvPr>
            <p:ph type="title"/>
          </p:nvPr>
        </p:nvSpPr>
        <p:spPr>
          <a:xfrm>
            <a:off x="838200" y="318472"/>
            <a:ext cx="10515600" cy="932733"/>
          </a:xfrm>
        </p:spPr>
        <p:txBody>
          <a:bodyPr/>
          <a:lstStyle/>
          <a:p>
            <a:r>
              <a:rPr lang="en-US" dirty="0"/>
              <a:t>0-1Knapsack problem</a:t>
            </a:r>
            <a:endParaRPr lang="ar-EG" dirty="0"/>
          </a:p>
        </p:txBody>
      </p:sp>
      <p:sp>
        <p:nvSpPr>
          <p:cNvPr id="5" name="Content Placeholder 4">
            <a:extLst>
              <a:ext uri="{FF2B5EF4-FFF2-40B4-BE49-F238E27FC236}">
                <a16:creationId xmlns:a16="http://schemas.microsoft.com/office/drawing/2014/main" id="{33F899D3-65D3-4E48-9D49-796EEB4880E0}"/>
              </a:ext>
            </a:extLst>
          </p:cNvPr>
          <p:cNvSpPr>
            <a:spLocks noGrp="1"/>
          </p:cNvSpPr>
          <p:nvPr>
            <p:ph idx="1"/>
          </p:nvPr>
        </p:nvSpPr>
        <p:spPr>
          <a:xfrm>
            <a:off x="838200" y="1465006"/>
            <a:ext cx="10515600" cy="5027869"/>
          </a:xfrm>
        </p:spPr>
        <p:txBody>
          <a:bodyPr/>
          <a:lstStyle/>
          <a:p>
            <a:pPr algn="l">
              <a:buFont typeface="Arial" panose="020B0604020202020204" pitchFamily="34" charset="0"/>
              <a:buChar char="•"/>
            </a:pPr>
            <a:r>
              <a:rPr lang="en-US" b="0" i="0" dirty="0">
                <a:solidFill>
                  <a:srgbClr val="4D5968"/>
                </a:solidFill>
                <a:effectLst/>
                <a:latin typeface="Nunito Sans" panose="020B0604020202020204" pitchFamily="2" charset="0"/>
              </a:rPr>
              <a:t>A knapsack problem is a constructive approach that is basically about a given set of items along with their weights and values.</a:t>
            </a:r>
          </a:p>
          <a:p>
            <a:pPr algn="l">
              <a:buFont typeface="Arial" panose="020B0604020202020204" pitchFamily="34" charset="0"/>
              <a:buChar char="•"/>
            </a:pPr>
            <a:endParaRPr lang="en-US" b="0" i="0" dirty="0">
              <a:solidFill>
                <a:srgbClr val="4D5968"/>
              </a:solidFill>
              <a:effectLst/>
              <a:latin typeface="Nunito Sans" panose="020B0604020202020204" pitchFamily="2" charset="0"/>
            </a:endParaRPr>
          </a:p>
          <a:p>
            <a:pPr algn="l">
              <a:buFont typeface="Arial" panose="020B0604020202020204" pitchFamily="34" charset="0"/>
              <a:buChar char="•"/>
            </a:pPr>
            <a:r>
              <a:rPr lang="en-US" b="0" i="0" dirty="0">
                <a:solidFill>
                  <a:srgbClr val="4D5968"/>
                </a:solidFill>
                <a:effectLst/>
                <a:latin typeface="Nunito Sans" panose="020B0604020202020204" pitchFamily="2" charset="0"/>
              </a:rPr>
              <a:t>So, the first step of the programmer is to set each item’s number so that it includes in the collection and finally to check whether the total weight is less than or equal to a specific limit.</a:t>
            </a:r>
          </a:p>
          <a:p>
            <a:pPr algn="l">
              <a:buFont typeface="Arial" panose="020B0604020202020204" pitchFamily="34" charset="0"/>
              <a:buChar char="•"/>
            </a:pPr>
            <a:endParaRPr lang="en-US" b="0" i="0" dirty="0">
              <a:solidFill>
                <a:srgbClr val="4D5968"/>
              </a:solidFill>
              <a:effectLst/>
              <a:latin typeface="Nunito Sans" panose="020B0604020202020204" pitchFamily="2" charset="0"/>
            </a:endParaRPr>
          </a:p>
          <a:p>
            <a:pPr algn="l">
              <a:buFont typeface="Arial" panose="020B0604020202020204" pitchFamily="34" charset="0"/>
              <a:buChar char="•"/>
            </a:pPr>
            <a:r>
              <a:rPr lang="en-US" b="0" i="0" dirty="0">
                <a:solidFill>
                  <a:srgbClr val="4D5968"/>
                </a:solidFill>
                <a:effectLst/>
                <a:latin typeface="Nunito Sans" panose="020B0604020202020204" pitchFamily="2" charset="0"/>
              </a:rPr>
              <a:t>The programmer also needs to ensure that the particular set is containing the maximum number of elements</a:t>
            </a:r>
          </a:p>
          <a:p>
            <a:endParaRPr lang="ar-EG" dirty="0"/>
          </a:p>
        </p:txBody>
      </p:sp>
    </p:spTree>
    <p:extLst>
      <p:ext uri="{BB962C8B-B14F-4D97-AF65-F5344CB8AC3E}">
        <p14:creationId xmlns:p14="http://schemas.microsoft.com/office/powerpoint/2010/main" val="14292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6361-EA33-46EF-BD1C-068B19478A74}"/>
              </a:ext>
            </a:extLst>
          </p:cNvPr>
          <p:cNvSpPr>
            <a:spLocks noGrp="1"/>
          </p:cNvSpPr>
          <p:nvPr>
            <p:ph type="title"/>
          </p:nvPr>
        </p:nvSpPr>
        <p:spPr>
          <a:xfrm>
            <a:off x="838200" y="365125"/>
            <a:ext cx="10515600" cy="932733"/>
          </a:xfrm>
        </p:spPr>
        <p:txBody>
          <a:bodyPr/>
          <a:lstStyle/>
          <a:p>
            <a:r>
              <a:rPr lang="en-US" dirty="0"/>
              <a:t>Solutions of the problem</a:t>
            </a:r>
            <a:endParaRPr lang="ar-EG" dirty="0"/>
          </a:p>
        </p:txBody>
      </p:sp>
      <p:sp>
        <p:nvSpPr>
          <p:cNvPr id="3" name="Content Placeholder 2">
            <a:extLst>
              <a:ext uri="{FF2B5EF4-FFF2-40B4-BE49-F238E27FC236}">
                <a16:creationId xmlns:a16="http://schemas.microsoft.com/office/drawing/2014/main" id="{780A35EC-F93E-4BF3-B19D-83540E31905F}"/>
              </a:ext>
            </a:extLst>
          </p:cNvPr>
          <p:cNvSpPr>
            <a:spLocks noGrp="1"/>
          </p:cNvSpPr>
          <p:nvPr>
            <p:ph idx="1"/>
          </p:nvPr>
        </p:nvSpPr>
        <p:spPr>
          <a:xfrm>
            <a:off x="838200" y="1425677"/>
            <a:ext cx="10515600" cy="5067198"/>
          </a:xfrm>
        </p:spPr>
        <p:txBody>
          <a:bodyPr/>
          <a:lstStyle/>
          <a:p>
            <a:r>
              <a:rPr lang="en-US" dirty="0"/>
              <a:t>There are three solutions for knapsack problem:</a:t>
            </a:r>
          </a:p>
          <a:p>
            <a:r>
              <a:rPr lang="en-US" dirty="0"/>
              <a:t>1-Greedy method: in this method </a:t>
            </a:r>
            <a:r>
              <a:rPr lang="en-US" b="0" i="0" dirty="0">
                <a:solidFill>
                  <a:srgbClr val="4D5968"/>
                </a:solidFill>
                <a:effectLst/>
                <a:latin typeface="Nunito Sans" pitchFamily="2" charset="0"/>
              </a:rPr>
              <a:t>calculate the ratio of value and weight then choose the ratios by sorting them in descending order.</a:t>
            </a:r>
          </a:p>
          <a:p>
            <a:r>
              <a:rPr lang="en-US" b="0" i="0" dirty="0">
                <a:solidFill>
                  <a:srgbClr val="4D5968"/>
                </a:solidFill>
                <a:effectLst/>
                <a:latin typeface="Nunito Sans" pitchFamily="2" charset="0"/>
              </a:rPr>
              <a:t>The first ratio is the maximum package number, so choose the first ratio.</a:t>
            </a:r>
            <a:endParaRPr lang="en-US" dirty="0">
              <a:solidFill>
                <a:srgbClr val="4D5968"/>
              </a:solidFill>
              <a:latin typeface="Nunito Sans" pitchFamily="2" charset="0"/>
            </a:endParaRPr>
          </a:p>
          <a:p>
            <a:r>
              <a:rPr lang="en-US" b="0" i="0" dirty="0">
                <a:solidFill>
                  <a:srgbClr val="4D5968"/>
                </a:solidFill>
                <a:effectLst/>
                <a:latin typeface="Nunito Sans" pitchFamily="2" charset="0"/>
              </a:rPr>
              <a:t>You need to fill the knapsack until remain is greater than the weight when it crosses the weight the loop should break and display the output value.</a:t>
            </a:r>
          </a:p>
          <a:p>
            <a:r>
              <a:rPr lang="en-US" dirty="0">
                <a:solidFill>
                  <a:srgbClr val="4D5968"/>
                </a:solidFill>
                <a:latin typeface="Nunito Sans" pitchFamily="2" charset="0"/>
              </a:rPr>
              <a:t>Code in next slide</a:t>
            </a:r>
          </a:p>
          <a:p>
            <a:pPr marL="0" indent="0">
              <a:buNone/>
            </a:pPr>
            <a:r>
              <a:rPr lang="en-US" dirty="0"/>
              <a:t> </a:t>
            </a:r>
            <a:endParaRPr lang="ar-EG" dirty="0"/>
          </a:p>
        </p:txBody>
      </p:sp>
    </p:spTree>
    <p:extLst>
      <p:ext uri="{BB962C8B-B14F-4D97-AF65-F5344CB8AC3E}">
        <p14:creationId xmlns:p14="http://schemas.microsoft.com/office/powerpoint/2010/main" val="425544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19D690-EB7B-4D73-846D-90E6AC66FBE3}"/>
              </a:ext>
            </a:extLst>
          </p:cNvPr>
          <p:cNvPicPr>
            <a:picLocks noChangeAspect="1"/>
          </p:cNvPicPr>
          <p:nvPr/>
        </p:nvPicPr>
        <p:blipFill rotWithShape="1">
          <a:blip r:embed="rId2">
            <a:extLst>
              <a:ext uri="{28A0092B-C50C-407E-A947-70E740481C1C}">
                <a14:useLocalDpi xmlns:a14="http://schemas.microsoft.com/office/drawing/2010/main" val="0"/>
              </a:ext>
            </a:extLst>
          </a:blip>
          <a:srcRect b="20081"/>
          <a:stretch/>
        </p:blipFill>
        <p:spPr>
          <a:xfrm>
            <a:off x="1726162" y="1"/>
            <a:ext cx="6503437" cy="6755362"/>
          </a:xfrm>
          <a:prstGeom prst="rect">
            <a:avLst/>
          </a:prstGeom>
        </p:spPr>
      </p:pic>
    </p:spTree>
    <p:extLst>
      <p:ext uri="{BB962C8B-B14F-4D97-AF65-F5344CB8AC3E}">
        <p14:creationId xmlns:p14="http://schemas.microsoft.com/office/powerpoint/2010/main" val="29520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0F6874-61FE-4241-9A7F-8FB29E612BA7}"/>
              </a:ext>
            </a:extLst>
          </p:cNvPr>
          <p:cNvPicPr>
            <a:picLocks noChangeAspect="1"/>
          </p:cNvPicPr>
          <p:nvPr/>
        </p:nvPicPr>
        <p:blipFill rotWithShape="1">
          <a:blip r:embed="rId2">
            <a:extLst>
              <a:ext uri="{28A0092B-C50C-407E-A947-70E740481C1C}">
                <a14:useLocalDpi xmlns:a14="http://schemas.microsoft.com/office/drawing/2010/main" val="0"/>
              </a:ext>
            </a:extLst>
          </a:blip>
          <a:srcRect t="31701"/>
          <a:stretch/>
        </p:blipFill>
        <p:spPr>
          <a:xfrm>
            <a:off x="2392713" y="839755"/>
            <a:ext cx="6734770" cy="4683967"/>
          </a:xfrm>
          <a:prstGeom prst="rect">
            <a:avLst/>
          </a:prstGeom>
        </p:spPr>
      </p:pic>
    </p:spTree>
    <p:extLst>
      <p:ext uri="{BB962C8B-B14F-4D97-AF65-F5344CB8AC3E}">
        <p14:creationId xmlns:p14="http://schemas.microsoft.com/office/powerpoint/2010/main" val="274854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6D6-E80F-4490-9832-622DF11749CC}"/>
              </a:ext>
            </a:extLst>
          </p:cNvPr>
          <p:cNvSpPr>
            <a:spLocks noGrp="1"/>
          </p:cNvSpPr>
          <p:nvPr>
            <p:ph type="title"/>
          </p:nvPr>
        </p:nvSpPr>
        <p:spPr>
          <a:xfrm>
            <a:off x="838200" y="365125"/>
            <a:ext cx="10515600" cy="829193"/>
          </a:xfrm>
        </p:spPr>
        <p:txBody>
          <a:bodyPr/>
          <a:lstStyle/>
          <a:p>
            <a:r>
              <a:rPr lang="en-US" dirty="0"/>
              <a:t>solution</a:t>
            </a:r>
            <a:endParaRPr lang="ar-EG" dirty="0"/>
          </a:p>
        </p:txBody>
      </p:sp>
      <p:sp>
        <p:nvSpPr>
          <p:cNvPr id="3" name="Content Placeholder 2">
            <a:extLst>
              <a:ext uri="{FF2B5EF4-FFF2-40B4-BE49-F238E27FC236}">
                <a16:creationId xmlns:a16="http://schemas.microsoft.com/office/drawing/2014/main" id="{896D603A-F461-4998-8D6D-461796E7BF95}"/>
              </a:ext>
            </a:extLst>
          </p:cNvPr>
          <p:cNvSpPr>
            <a:spLocks noGrp="1"/>
          </p:cNvSpPr>
          <p:nvPr>
            <p:ph idx="1"/>
          </p:nvPr>
        </p:nvSpPr>
        <p:spPr>
          <a:xfrm>
            <a:off x="838200" y="1194318"/>
            <a:ext cx="10515600" cy="5477070"/>
          </a:xfrm>
        </p:spPr>
        <p:txBody>
          <a:bodyPr/>
          <a:lstStyle/>
          <a:p>
            <a:r>
              <a:rPr lang="en-US" dirty="0"/>
              <a:t>2- dynamic programming:</a:t>
            </a:r>
          </a:p>
          <a:p>
            <a:r>
              <a:rPr lang="en-US" b="0" i="0" dirty="0">
                <a:solidFill>
                  <a:srgbClr val="4D5968"/>
                </a:solidFill>
                <a:effectLst/>
                <a:latin typeface="Nunito Sans" pitchFamily="2" charset="0"/>
              </a:rPr>
              <a:t>the given problem is divided into subproblems.</a:t>
            </a:r>
          </a:p>
          <a:p>
            <a:r>
              <a:rPr lang="en-US" b="0" i="0" dirty="0">
                <a:solidFill>
                  <a:srgbClr val="4D5968"/>
                </a:solidFill>
                <a:effectLst/>
                <a:latin typeface="Nunito Sans" pitchFamily="2" charset="0"/>
              </a:rPr>
              <a:t>The subproblems are again divided into many subproblems. They get divided until you get subproblems that can be easily solved.</a:t>
            </a:r>
          </a:p>
          <a:p>
            <a:endParaRPr lang="ar-EG" dirty="0"/>
          </a:p>
        </p:txBody>
      </p:sp>
    </p:spTree>
    <p:extLst>
      <p:ext uri="{BB962C8B-B14F-4D97-AF65-F5344CB8AC3E}">
        <p14:creationId xmlns:p14="http://schemas.microsoft.com/office/powerpoint/2010/main" val="48131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CE96-BA0D-4BB3-AF21-E284A7A4DC10}"/>
              </a:ext>
            </a:extLst>
          </p:cNvPr>
          <p:cNvSpPr>
            <a:spLocks noGrp="1"/>
          </p:cNvSpPr>
          <p:nvPr>
            <p:ph type="title"/>
          </p:nvPr>
        </p:nvSpPr>
        <p:spPr>
          <a:xfrm>
            <a:off x="838200" y="365125"/>
            <a:ext cx="10515600" cy="819863"/>
          </a:xfrm>
        </p:spPr>
        <p:txBody>
          <a:bodyPr/>
          <a:lstStyle/>
          <a:p>
            <a:r>
              <a:rPr lang="en-US" dirty="0"/>
              <a:t>Dynamic programming:</a:t>
            </a:r>
            <a:endParaRPr lang="ar-EG" dirty="0"/>
          </a:p>
        </p:txBody>
      </p:sp>
      <p:pic>
        <p:nvPicPr>
          <p:cNvPr id="5" name="Content Placeholder 4">
            <a:extLst>
              <a:ext uri="{FF2B5EF4-FFF2-40B4-BE49-F238E27FC236}">
                <a16:creationId xmlns:a16="http://schemas.microsoft.com/office/drawing/2014/main" id="{946BFDFB-B52E-42D1-BD6D-EE0296DFCB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694" y="1296988"/>
            <a:ext cx="6606073" cy="5383212"/>
          </a:xfrm>
        </p:spPr>
      </p:pic>
    </p:spTree>
    <p:extLst>
      <p:ext uri="{BB962C8B-B14F-4D97-AF65-F5344CB8AC3E}">
        <p14:creationId xmlns:p14="http://schemas.microsoft.com/office/powerpoint/2010/main" val="1938953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D74B-765B-47CD-9FDA-1EF209581294}"/>
              </a:ext>
            </a:extLst>
          </p:cNvPr>
          <p:cNvSpPr>
            <a:spLocks noGrp="1"/>
          </p:cNvSpPr>
          <p:nvPr>
            <p:ph type="title"/>
          </p:nvPr>
        </p:nvSpPr>
        <p:spPr>
          <a:xfrm>
            <a:off x="838200" y="365126"/>
            <a:ext cx="10515600" cy="745218"/>
          </a:xfrm>
        </p:spPr>
        <p:txBody>
          <a:bodyPr/>
          <a:lstStyle/>
          <a:p>
            <a:r>
              <a:rPr lang="en-US" dirty="0"/>
              <a:t>Solution:</a:t>
            </a:r>
            <a:endParaRPr lang="ar-EG" dirty="0"/>
          </a:p>
        </p:txBody>
      </p:sp>
      <p:sp>
        <p:nvSpPr>
          <p:cNvPr id="3" name="Content Placeholder 2">
            <a:extLst>
              <a:ext uri="{FF2B5EF4-FFF2-40B4-BE49-F238E27FC236}">
                <a16:creationId xmlns:a16="http://schemas.microsoft.com/office/drawing/2014/main" id="{30EE3B97-5DB2-4015-81BC-EF6A6CD81564}"/>
              </a:ext>
            </a:extLst>
          </p:cNvPr>
          <p:cNvSpPr>
            <a:spLocks noGrp="1"/>
          </p:cNvSpPr>
          <p:nvPr>
            <p:ph idx="1"/>
          </p:nvPr>
        </p:nvSpPr>
        <p:spPr>
          <a:xfrm>
            <a:off x="838200" y="1343608"/>
            <a:ext cx="10515600" cy="5149266"/>
          </a:xfrm>
        </p:spPr>
        <p:txBody>
          <a:bodyPr/>
          <a:lstStyle/>
          <a:p>
            <a:r>
              <a:rPr lang="en-US" dirty="0"/>
              <a:t>3-brute force:</a:t>
            </a:r>
          </a:p>
          <a:p>
            <a:r>
              <a:rPr lang="en-US" b="0" i="0" dirty="0">
                <a:solidFill>
                  <a:srgbClr val="4D5968"/>
                </a:solidFill>
                <a:effectLst/>
                <a:latin typeface="Nunito Sans" pitchFamily="2" charset="0"/>
              </a:rPr>
              <a:t>solves the problem by checking if there are ‘n’ items from which you have to choose, then there is a possibility to get 2n combinations of elements in the Knapsack. Whether the item is either chosen or not, a bit-string of 0’s and 1’s is obtained, whose length will be equal to the number of items.</a:t>
            </a:r>
          </a:p>
          <a:p>
            <a:r>
              <a:rPr lang="en-US" b="0" i="0" dirty="0">
                <a:solidFill>
                  <a:srgbClr val="4D5968"/>
                </a:solidFill>
                <a:effectLst/>
                <a:latin typeface="Nunito Sans" pitchFamily="2" charset="0"/>
              </a:rPr>
              <a:t>If the ‘</a:t>
            </a:r>
            <a:r>
              <a:rPr lang="en-US" b="0" i="0" dirty="0" err="1">
                <a:solidFill>
                  <a:srgbClr val="4D5968"/>
                </a:solidFill>
                <a:effectLst/>
                <a:latin typeface="Nunito Sans" pitchFamily="2" charset="0"/>
              </a:rPr>
              <a:t>i’th</a:t>
            </a:r>
            <a:r>
              <a:rPr lang="en-US" b="0" i="0" dirty="0">
                <a:solidFill>
                  <a:srgbClr val="4D5968"/>
                </a:solidFill>
                <a:effectLst/>
                <a:latin typeface="Nunito Sans" pitchFamily="2" charset="0"/>
              </a:rPr>
              <a:t> symbol of that string is 0, then consider that the item is not chosen. And if the ‘</a:t>
            </a:r>
            <a:r>
              <a:rPr lang="en-US" b="0" i="0" dirty="0" err="1">
                <a:solidFill>
                  <a:srgbClr val="4D5968"/>
                </a:solidFill>
                <a:effectLst/>
                <a:latin typeface="Nunito Sans" pitchFamily="2" charset="0"/>
              </a:rPr>
              <a:t>i’th</a:t>
            </a:r>
            <a:r>
              <a:rPr lang="en-US" b="0" i="0" dirty="0">
                <a:solidFill>
                  <a:srgbClr val="4D5968"/>
                </a:solidFill>
                <a:effectLst/>
                <a:latin typeface="Nunito Sans" pitchFamily="2" charset="0"/>
              </a:rPr>
              <a:t> symbol of that string is 1, consider the item as chosen.</a:t>
            </a:r>
          </a:p>
          <a:p>
            <a:endParaRPr lang="ar-EG" dirty="0"/>
          </a:p>
        </p:txBody>
      </p:sp>
    </p:spTree>
    <p:extLst>
      <p:ext uri="{BB962C8B-B14F-4D97-AF65-F5344CB8AC3E}">
        <p14:creationId xmlns:p14="http://schemas.microsoft.com/office/powerpoint/2010/main" val="195243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A673-51CD-4150-855A-CB8BAD704AA0}"/>
              </a:ext>
            </a:extLst>
          </p:cNvPr>
          <p:cNvSpPr>
            <a:spLocks noGrp="1"/>
          </p:cNvSpPr>
          <p:nvPr>
            <p:ph type="title"/>
          </p:nvPr>
        </p:nvSpPr>
        <p:spPr>
          <a:xfrm>
            <a:off x="838200" y="365125"/>
            <a:ext cx="10515600" cy="698565"/>
          </a:xfrm>
        </p:spPr>
        <p:txBody>
          <a:bodyPr/>
          <a:lstStyle/>
          <a:p>
            <a:r>
              <a:rPr lang="en-US" dirty="0"/>
              <a:t>Brute force:</a:t>
            </a:r>
            <a:endParaRPr lang="ar-EG" dirty="0"/>
          </a:p>
        </p:txBody>
      </p:sp>
      <p:pic>
        <p:nvPicPr>
          <p:cNvPr id="5" name="Content Placeholder 4">
            <a:extLst>
              <a:ext uri="{FF2B5EF4-FFF2-40B4-BE49-F238E27FC236}">
                <a16:creationId xmlns:a16="http://schemas.microsoft.com/office/drawing/2014/main" id="{809B5C39-B64B-4255-9896-1E03DF8D70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711" y="1063691"/>
            <a:ext cx="6596742" cy="5700648"/>
          </a:xfrm>
        </p:spPr>
      </p:pic>
    </p:spTree>
    <p:extLst>
      <p:ext uri="{BB962C8B-B14F-4D97-AF65-F5344CB8AC3E}">
        <p14:creationId xmlns:p14="http://schemas.microsoft.com/office/powerpoint/2010/main" val="39404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45FD-0376-4406-835F-E5A06F669313}"/>
              </a:ext>
            </a:extLst>
          </p:cNvPr>
          <p:cNvSpPr>
            <a:spLocks noGrp="1"/>
          </p:cNvSpPr>
          <p:nvPr>
            <p:ph type="title"/>
          </p:nvPr>
        </p:nvSpPr>
        <p:spPr>
          <a:xfrm>
            <a:off x="838200" y="365125"/>
            <a:ext cx="10515600" cy="670573"/>
          </a:xfrm>
        </p:spPr>
        <p:txBody>
          <a:bodyPr>
            <a:normAutofit fontScale="90000"/>
          </a:bodyPr>
          <a:lstStyle/>
          <a:p>
            <a:r>
              <a:rPr lang="en-US" dirty="0"/>
              <a:t>Divide and conquer</a:t>
            </a:r>
            <a:endParaRPr lang="ar-EG" dirty="0"/>
          </a:p>
        </p:txBody>
      </p:sp>
      <p:pic>
        <p:nvPicPr>
          <p:cNvPr id="5" name="Content Placeholder 4">
            <a:extLst>
              <a:ext uri="{FF2B5EF4-FFF2-40B4-BE49-F238E27FC236}">
                <a16:creationId xmlns:a16="http://schemas.microsoft.com/office/drawing/2014/main" id="{32D7FF9E-E26D-42E6-8F6F-076760AF2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336" y="1222375"/>
            <a:ext cx="8611328" cy="54022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0491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315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Nunito Sans</vt:lpstr>
      <vt:lpstr>Office Theme</vt:lpstr>
      <vt:lpstr>0-1Knapsack problem</vt:lpstr>
      <vt:lpstr>Solutions of the problem</vt:lpstr>
      <vt:lpstr>PowerPoint Presentation</vt:lpstr>
      <vt:lpstr>PowerPoint Presentation</vt:lpstr>
      <vt:lpstr>solution</vt:lpstr>
      <vt:lpstr>Dynamic programming:</vt:lpstr>
      <vt:lpstr>Solution:</vt:lpstr>
      <vt:lpstr>Brute force:</vt:lpstr>
      <vt:lpstr>Divide and conquer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0-1Knapsack problem</dc:title>
  <dc:creator>Tasneem</dc:creator>
  <cp:lastModifiedBy>Tasneem</cp:lastModifiedBy>
  <cp:revision>1</cp:revision>
  <dcterms:created xsi:type="dcterms:W3CDTF">2022-01-08T17:20:52Z</dcterms:created>
  <dcterms:modified xsi:type="dcterms:W3CDTF">2022-01-08T21:14:31Z</dcterms:modified>
</cp:coreProperties>
</file>