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3" r:id="rId7"/>
    <p:sldId id="261" r:id="rId8"/>
    <p:sldId id="262" r:id="rId9"/>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9017-EB3C-4C3E-8CF5-95819E41C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E7F43E14-F0E5-4B11-89A3-189268F66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0123AA20-CF1B-460B-A48C-4F6C92D8AC23}"/>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5" name="Footer Placeholder 4">
            <a:extLst>
              <a:ext uri="{FF2B5EF4-FFF2-40B4-BE49-F238E27FC236}">
                <a16:creationId xmlns:a16="http://schemas.microsoft.com/office/drawing/2014/main" id="{5303D10D-14FB-4C96-9A6C-42CD6D0C98F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0C392F6-2403-4F95-A58B-5AB69D8D87B4}"/>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392516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97B6-0D73-4CF3-879A-623F24E4DFD7}"/>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5E78DFBE-D592-48DD-8D42-5F992A4A14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7D87897-A6A9-4A37-8CC8-E7200DFF8517}"/>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5" name="Footer Placeholder 4">
            <a:extLst>
              <a:ext uri="{FF2B5EF4-FFF2-40B4-BE49-F238E27FC236}">
                <a16:creationId xmlns:a16="http://schemas.microsoft.com/office/drawing/2014/main" id="{D7732D34-168A-4C2E-A662-6285328852D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B9CFAC1-3DE1-4443-913F-521364D38980}"/>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186803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41A47-0009-405A-9464-CDD17C6659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16FAF6C-69EF-4B70-B9A5-DDAA0252E4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6DCCECD-65E9-4771-8590-C3B9A76AAEB4}"/>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5" name="Footer Placeholder 4">
            <a:extLst>
              <a:ext uri="{FF2B5EF4-FFF2-40B4-BE49-F238E27FC236}">
                <a16:creationId xmlns:a16="http://schemas.microsoft.com/office/drawing/2014/main" id="{87E9217B-C6A6-4EAE-9A03-3B92DBC4A66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533B323-97A4-4044-9C8C-A9BC57896954}"/>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267202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E960-BADE-48CE-93FC-5A40B63BAB47}"/>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4CFB654B-E5C2-4FE0-AF1D-0574686E5C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5A82F24A-9070-42F8-A9CE-0464ABC0C2E8}"/>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5" name="Footer Placeholder 4">
            <a:extLst>
              <a:ext uri="{FF2B5EF4-FFF2-40B4-BE49-F238E27FC236}">
                <a16:creationId xmlns:a16="http://schemas.microsoft.com/office/drawing/2014/main" id="{A840C58B-DCE3-471E-B7C0-A41E13ECABA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84DF2E9-73F4-400B-A862-FF687116CCFD}"/>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327755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4678-740F-4170-BD72-29B57BC10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E8D0B70F-DADA-478E-BE88-9256D0752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2E45DD-B3D4-4EA3-832F-8BF4729808B6}"/>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5" name="Footer Placeholder 4">
            <a:extLst>
              <a:ext uri="{FF2B5EF4-FFF2-40B4-BE49-F238E27FC236}">
                <a16:creationId xmlns:a16="http://schemas.microsoft.com/office/drawing/2014/main" id="{6683E68D-B08E-4BAE-AD61-736142B1E36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F5A9A7A-38FF-48A8-B1D8-EDDB1E1CA886}"/>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298661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E5D4-DC5E-4331-BFDB-B4B95881FB88}"/>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5F1A0FBD-31E3-4095-8FE7-9CD441D0C4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44A25BD5-C40A-487A-8A78-497BD7178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4EC5C54A-5466-4B39-B2CC-CD8541BC6F09}"/>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6" name="Footer Placeholder 5">
            <a:extLst>
              <a:ext uri="{FF2B5EF4-FFF2-40B4-BE49-F238E27FC236}">
                <a16:creationId xmlns:a16="http://schemas.microsoft.com/office/drawing/2014/main" id="{156C217B-4E42-4603-894F-5B347C1FB12B}"/>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7CD3FB6-EA95-45DA-B3BE-40066DE50F63}"/>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2030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03F6-0431-49A8-BD11-A7AFDCAA9CCD}"/>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B0CE5088-AB96-46A7-997C-C18F3977A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753B0-2123-4130-937B-A01606AB5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1BE77B88-B127-4E5D-9B9D-CFC7AA4AF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0ECAA-ED19-4E2E-A1E3-95099CBC5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9FC65089-31B1-46FF-86ED-99086E7FA014}"/>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8" name="Footer Placeholder 7">
            <a:extLst>
              <a:ext uri="{FF2B5EF4-FFF2-40B4-BE49-F238E27FC236}">
                <a16:creationId xmlns:a16="http://schemas.microsoft.com/office/drawing/2014/main" id="{D7209466-293E-4B21-B84F-67549BBF751A}"/>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37750349-1285-4803-808C-C3BB25DF2627}"/>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193568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1EAA-79E8-47BE-8067-DE8A5E070D2D}"/>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4D7A9970-B851-4A84-9495-A2DE0BAFBDF1}"/>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4" name="Footer Placeholder 3">
            <a:extLst>
              <a:ext uri="{FF2B5EF4-FFF2-40B4-BE49-F238E27FC236}">
                <a16:creationId xmlns:a16="http://schemas.microsoft.com/office/drawing/2014/main" id="{28FFC331-A0C8-4279-AB8F-F6CFC086FFD9}"/>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977EC45A-6C5E-454C-AE8C-0365437FDDE6}"/>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140439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1488A-7707-4B42-84E1-3A859B826CC1}"/>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3" name="Footer Placeholder 2">
            <a:extLst>
              <a:ext uri="{FF2B5EF4-FFF2-40B4-BE49-F238E27FC236}">
                <a16:creationId xmlns:a16="http://schemas.microsoft.com/office/drawing/2014/main" id="{8ABB172A-3BC9-4A18-BF25-AD3019E5112A}"/>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6A237FA0-59CF-4EC3-8455-220E294A55E6}"/>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361393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A2C4-F7AE-4BCD-A4E4-9271A6C42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FFEDC092-7348-493D-BB4C-5F8615415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E2E2E142-6690-4858-A6EF-5A3CB5462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0EBFD-F1F8-446B-8517-FDB613554760}"/>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6" name="Footer Placeholder 5">
            <a:extLst>
              <a:ext uri="{FF2B5EF4-FFF2-40B4-BE49-F238E27FC236}">
                <a16:creationId xmlns:a16="http://schemas.microsoft.com/office/drawing/2014/main" id="{AE160C16-1A21-4CE1-9A5E-D73597DCA139}"/>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CC67ABEA-0CC7-4633-82B8-B3D19CC1A50A}"/>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163413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190E-5D1B-438F-A287-89C70D29D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72B5C91C-8377-47FE-9940-814D83688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77DF3133-8205-4018-AC87-3CC2650A3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87F2A-49CB-4EB3-A3EC-5DF0C8C770DB}"/>
              </a:ext>
            </a:extLst>
          </p:cNvPr>
          <p:cNvSpPr>
            <a:spLocks noGrp="1"/>
          </p:cNvSpPr>
          <p:nvPr>
            <p:ph type="dt" sz="half" idx="10"/>
          </p:nvPr>
        </p:nvSpPr>
        <p:spPr/>
        <p:txBody>
          <a:bodyPr/>
          <a:lstStyle/>
          <a:p>
            <a:fld id="{2F4765E1-F53C-45FA-B5B9-D8ADD954DB7D}" type="datetimeFigureOut">
              <a:rPr lang="ar-EG" smtClean="0"/>
              <a:t>16/08/1443</a:t>
            </a:fld>
            <a:endParaRPr lang="ar-EG"/>
          </a:p>
        </p:txBody>
      </p:sp>
      <p:sp>
        <p:nvSpPr>
          <p:cNvPr id="6" name="Footer Placeholder 5">
            <a:extLst>
              <a:ext uri="{FF2B5EF4-FFF2-40B4-BE49-F238E27FC236}">
                <a16:creationId xmlns:a16="http://schemas.microsoft.com/office/drawing/2014/main" id="{3381865B-7299-4860-8504-CE5C8DC9E9DA}"/>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4D1D2BC6-EE0C-47CB-862C-EA11E1FDABEA}"/>
              </a:ext>
            </a:extLst>
          </p:cNvPr>
          <p:cNvSpPr>
            <a:spLocks noGrp="1"/>
          </p:cNvSpPr>
          <p:nvPr>
            <p:ph type="sldNum" sz="quarter" idx="12"/>
          </p:nvPr>
        </p:nvSpPr>
        <p:spPr/>
        <p:txBody>
          <a:bodyPr/>
          <a:lstStyle/>
          <a:p>
            <a:fld id="{0D535F29-1EC7-45F0-9A42-0A9520225D0A}" type="slidenum">
              <a:rPr lang="ar-EG" smtClean="0"/>
              <a:t>‹#›</a:t>
            </a:fld>
            <a:endParaRPr lang="ar-EG"/>
          </a:p>
        </p:txBody>
      </p:sp>
    </p:spTree>
    <p:extLst>
      <p:ext uri="{BB962C8B-B14F-4D97-AF65-F5344CB8AC3E}">
        <p14:creationId xmlns:p14="http://schemas.microsoft.com/office/powerpoint/2010/main" val="397793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3017E-4C42-4810-BA5F-E04908061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A8E6BC3A-6D04-45E7-9140-193A88767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E874968-E4C3-49B3-A3AD-8BA1BA042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765E1-F53C-45FA-B5B9-D8ADD954DB7D}" type="datetimeFigureOut">
              <a:rPr lang="ar-EG" smtClean="0"/>
              <a:t>16/08/1443</a:t>
            </a:fld>
            <a:endParaRPr lang="ar-EG"/>
          </a:p>
        </p:txBody>
      </p:sp>
      <p:sp>
        <p:nvSpPr>
          <p:cNvPr id="5" name="Footer Placeholder 4">
            <a:extLst>
              <a:ext uri="{FF2B5EF4-FFF2-40B4-BE49-F238E27FC236}">
                <a16:creationId xmlns:a16="http://schemas.microsoft.com/office/drawing/2014/main" id="{EB70E76F-3EFB-4BC8-8B45-BD89D4514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43685625-9B49-40F3-9A95-AB1328A69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35F29-1EC7-45F0-9A42-0A9520225D0A}" type="slidenum">
              <a:rPr lang="ar-EG" smtClean="0"/>
              <a:t>‹#›</a:t>
            </a:fld>
            <a:endParaRPr lang="ar-EG"/>
          </a:p>
        </p:txBody>
      </p:sp>
    </p:spTree>
    <p:extLst>
      <p:ext uri="{BB962C8B-B14F-4D97-AF65-F5344CB8AC3E}">
        <p14:creationId xmlns:p14="http://schemas.microsoft.com/office/powerpoint/2010/main" val="140847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22D9-B9A2-4980-8B64-66EF1E3518CC}"/>
              </a:ext>
            </a:extLst>
          </p:cNvPr>
          <p:cNvSpPr>
            <a:spLocks noGrp="1"/>
          </p:cNvSpPr>
          <p:nvPr>
            <p:ph type="title"/>
          </p:nvPr>
        </p:nvSpPr>
        <p:spPr/>
        <p:txBody>
          <a:bodyPr/>
          <a:lstStyle/>
          <a:p>
            <a:r>
              <a:rPr lang="en-US" dirty="0" err="1"/>
              <a:t>BLAST:Basic</a:t>
            </a:r>
            <a:r>
              <a:rPr lang="en-US" dirty="0"/>
              <a:t> Local Alignment Search Tool</a:t>
            </a:r>
            <a:endParaRPr lang="ar-EG" dirty="0"/>
          </a:p>
        </p:txBody>
      </p:sp>
      <p:sp>
        <p:nvSpPr>
          <p:cNvPr id="3" name="Content Placeholder 2">
            <a:extLst>
              <a:ext uri="{FF2B5EF4-FFF2-40B4-BE49-F238E27FC236}">
                <a16:creationId xmlns:a16="http://schemas.microsoft.com/office/drawing/2014/main" id="{8660F955-4FD2-4868-AD07-E54F0D820C79}"/>
              </a:ext>
            </a:extLst>
          </p:cNvPr>
          <p:cNvSpPr>
            <a:spLocks noGrp="1"/>
          </p:cNvSpPr>
          <p:nvPr>
            <p:ph idx="1"/>
          </p:nvPr>
        </p:nvSpPr>
        <p:spPr/>
        <p:txBody>
          <a:bodyPr/>
          <a:lstStyle/>
          <a:p>
            <a:r>
              <a:rPr lang="en-US" dirty="0"/>
              <a:t>In this part let me introduce to you guys some information about BLAST :</a:t>
            </a:r>
          </a:p>
          <a:p>
            <a:r>
              <a:rPr lang="en-US" dirty="0"/>
              <a:t>1 why we use it</a:t>
            </a:r>
          </a:p>
          <a:p>
            <a:r>
              <a:rPr lang="en-US" dirty="0"/>
              <a:t>2 its types</a:t>
            </a:r>
          </a:p>
          <a:p>
            <a:r>
              <a:rPr lang="en-US" dirty="0"/>
              <a:t>3 the difference between its type</a:t>
            </a:r>
          </a:p>
          <a:p>
            <a:endParaRPr lang="ar-EG" dirty="0"/>
          </a:p>
        </p:txBody>
      </p:sp>
    </p:spTree>
    <p:extLst>
      <p:ext uri="{BB962C8B-B14F-4D97-AF65-F5344CB8AC3E}">
        <p14:creationId xmlns:p14="http://schemas.microsoft.com/office/powerpoint/2010/main" val="239700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B76C07-8B48-4DDA-9EC9-B6D109A14741}"/>
              </a:ext>
            </a:extLst>
          </p:cNvPr>
          <p:cNvPicPr>
            <a:picLocks noChangeAspect="1"/>
          </p:cNvPicPr>
          <p:nvPr/>
        </p:nvPicPr>
        <p:blipFill>
          <a:blip r:embed="rId2"/>
          <a:stretch>
            <a:fillRect/>
          </a:stretch>
        </p:blipFill>
        <p:spPr>
          <a:xfrm>
            <a:off x="0" y="158750"/>
            <a:ext cx="12192000" cy="6540500"/>
          </a:xfrm>
          <a:prstGeom prst="rect">
            <a:avLst/>
          </a:prstGeom>
        </p:spPr>
      </p:pic>
    </p:spTree>
    <p:extLst>
      <p:ext uri="{BB962C8B-B14F-4D97-AF65-F5344CB8AC3E}">
        <p14:creationId xmlns:p14="http://schemas.microsoft.com/office/powerpoint/2010/main" val="154932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EDE5D3-97DE-4268-B15F-8809DA31E128}"/>
              </a:ext>
            </a:extLst>
          </p:cNvPr>
          <p:cNvPicPr>
            <a:picLocks noChangeAspect="1"/>
          </p:cNvPicPr>
          <p:nvPr/>
        </p:nvPicPr>
        <p:blipFill>
          <a:blip r:embed="rId2"/>
          <a:stretch>
            <a:fillRect/>
          </a:stretch>
        </p:blipFill>
        <p:spPr>
          <a:xfrm>
            <a:off x="0" y="158750"/>
            <a:ext cx="12192000" cy="6540500"/>
          </a:xfrm>
          <a:prstGeom prst="rect">
            <a:avLst/>
          </a:prstGeom>
        </p:spPr>
      </p:pic>
    </p:spTree>
    <p:extLst>
      <p:ext uri="{BB962C8B-B14F-4D97-AF65-F5344CB8AC3E}">
        <p14:creationId xmlns:p14="http://schemas.microsoft.com/office/powerpoint/2010/main" val="299098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3477-3D04-44C3-BE81-00BC53980062}"/>
              </a:ext>
            </a:extLst>
          </p:cNvPr>
          <p:cNvSpPr>
            <a:spLocks noGrp="1"/>
          </p:cNvSpPr>
          <p:nvPr>
            <p:ph type="title"/>
          </p:nvPr>
        </p:nvSpPr>
        <p:spPr>
          <a:xfrm>
            <a:off x="91751" y="75876"/>
            <a:ext cx="12008498" cy="819863"/>
          </a:xfrm>
        </p:spPr>
        <p:txBody>
          <a:bodyPr/>
          <a:lstStyle/>
          <a:p>
            <a:r>
              <a:rPr lang="en-US" dirty="0"/>
              <a:t>1 why we use BLAST</a:t>
            </a:r>
            <a:endParaRPr lang="ar-EG" dirty="0"/>
          </a:p>
        </p:txBody>
      </p:sp>
      <p:sp>
        <p:nvSpPr>
          <p:cNvPr id="3" name="Content Placeholder 2">
            <a:extLst>
              <a:ext uri="{FF2B5EF4-FFF2-40B4-BE49-F238E27FC236}">
                <a16:creationId xmlns:a16="http://schemas.microsoft.com/office/drawing/2014/main" id="{2644F5FE-D330-478E-BDD5-CA08D7A96F9A}"/>
              </a:ext>
            </a:extLst>
          </p:cNvPr>
          <p:cNvSpPr>
            <a:spLocks noGrp="1"/>
          </p:cNvSpPr>
          <p:nvPr>
            <p:ph idx="1"/>
          </p:nvPr>
        </p:nvSpPr>
        <p:spPr>
          <a:xfrm>
            <a:off x="91751" y="895738"/>
            <a:ext cx="12008498" cy="5886385"/>
          </a:xfrm>
        </p:spPr>
        <p:txBody>
          <a:bodyPr/>
          <a:lstStyle/>
          <a:p>
            <a:r>
              <a:rPr lang="en-US" b="0" i="0" dirty="0">
                <a:solidFill>
                  <a:srgbClr val="444444"/>
                </a:solidFill>
                <a:effectLst/>
                <a:latin typeface="Roboto" panose="02000000000000000000" pitchFamily="2" charset="0"/>
              </a:rPr>
              <a:t>BLAST finds regions of similarity between biological sequences</a:t>
            </a:r>
          </a:p>
          <a:p>
            <a:endParaRPr lang="en-US" b="0" i="0" dirty="0">
              <a:solidFill>
                <a:srgbClr val="444444"/>
              </a:solidFill>
              <a:effectLst/>
              <a:latin typeface="Roboto" panose="02000000000000000000" pitchFamily="2" charset="0"/>
            </a:endParaRPr>
          </a:p>
          <a:p>
            <a:r>
              <a:rPr lang="en-US" b="0" i="0" dirty="0">
                <a:solidFill>
                  <a:srgbClr val="444444"/>
                </a:solidFill>
                <a:effectLst/>
                <a:latin typeface="Roboto" panose="02000000000000000000" pitchFamily="2" charset="0"/>
              </a:rPr>
              <a:t>The program compares nucleotide or protein sequences to sequence databases and calculates the statistical significance</a:t>
            </a:r>
          </a:p>
          <a:p>
            <a:endParaRPr lang="en-US" dirty="0">
              <a:solidFill>
                <a:srgbClr val="444444"/>
              </a:solidFill>
              <a:latin typeface="Roboto" panose="02000000000000000000" pitchFamily="2" charset="0"/>
            </a:endParaRPr>
          </a:p>
          <a:p>
            <a:r>
              <a:rPr lang="en-US" b="0" i="0" dirty="0">
                <a:solidFill>
                  <a:srgbClr val="444444"/>
                </a:solidFill>
                <a:effectLst/>
                <a:latin typeface="Roboto" panose="02000000000000000000" pitchFamily="2" charset="0"/>
              </a:rPr>
              <a:t>finds regions of local similarity between sequences</a:t>
            </a:r>
          </a:p>
          <a:p>
            <a:endParaRPr lang="en-US" b="0" i="0" dirty="0">
              <a:solidFill>
                <a:srgbClr val="444444"/>
              </a:solidFill>
              <a:effectLst/>
              <a:latin typeface="Roboto" panose="02000000000000000000" pitchFamily="2" charset="0"/>
            </a:endParaRPr>
          </a:p>
          <a:p>
            <a:r>
              <a:rPr lang="en-US" dirty="0">
                <a:solidFill>
                  <a:srgbClr val="444444"/>
                </a:solidFill>
                <a:latin typeface="Roboto" panose="02000000000000000000" pitchFamily="2" charset="0"/>
              </a:rPr>
              <a:t>More fast and quick</a:t>
            </a:r>
          </a:p>
          <a:p>
            <a:endParaRPr lang="en-US" b="0" i="0" dirty="0">
              <a:solidFill>
                <a:srgbClr val="444444"/>
              </a:solidFill>
              <a:effectLst/>
              <a:latin typeface="Roboto" panose="02000000000000000000" pitchFamily="2" charset="0"/>
            </a:endParaRPr>
          </a:p>
          <a:p>
            <a:endParaRPr lang="en-US" dirty="0">
              <a:solidFill>
                <a:srgbClr val="444444"/>
              </a:solidFill>
              <a:latin typeface="Roboto" panose="02000000000000000000" pitchFamily="2" charset="0"/>
            </a:endParaRPr>
          </a:p>
          <a:p>
            <a:endParaRPr lang="ar-EG" dirty="0"/>
          </a:p>
        </p:txBody>
      </p:sp>
    </p:spTree>
    <p:extLst>
      <p:ext uri="{BB962C8B-B14F-4D97-AF65-F5344CB8AC3E}">
        <p14:creationId xmlns:p14="http://schemas.microsoft.com/office/powerpoint/2010/main" val="339154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6DC5-77E9-4ECC-92B9-DB786AE509D5}"/>
              </a:ext>
            </a:extLst>
          </p:cNvPr>
          <p:cNvSpPr>
            <a:spLocks noGrp="1"/>
          </p:cNvSpPr>
          <p:nvPr>
            <p:ph type="title"/>
          </p:nvPr>
        </p:nvSpPr>
        <p:spPr>
          <a:xfrm>
            <a:off x="0" y="1"/>
            <a:ext cx="12192000" cy="942392"/>
          </a:xfrm>
        </p:spPr>
        <p:txBody>
          <a:bodyPr/>
          <a:lstStyle/>
          <a:p>
            <a:r>
              <a:rPr lang="en-US" dirty="0"/>
              <a:t>Its types</a:t>
            </a:r>
            <a:endParaRPr lang="ar-EG" dirty="0"/>
          </a:p>
        </p:txBody>
      </p:sp>
      <p:sp>
        <p:nvSpPr>
          <p:cNvPr id="3" name="Content Placeholder 2">
            <a:extLst>
              <a:ext uri="{FF2B5EF4-FFF2-40B4-BE49-F238E27FC236}">
                <a16:creationId xmlns:a16="http://schemas.microsoft.com/office/drawing/2014/main" id="{54E6A1AE-3100-4B46-845E-CC789DED9C93}"/>
              </a:ext>
            </a:extLst>
          </p:cNvPr>
          <p:cNvSpPr>
            <a:spLocks noGrp="1"/>
          </p:cNvSpPr>
          <p:nvPr>
            <p:ph idx="1"/>
          </p:nvPr>
        </p:nvSpPr>
        <p:spPr>
          <a:xfrm>
            <a:off x="-1" y="942393"/>
            <a:ext cx="12191999" cy="5915606"/>
          </a:xfrm>
        </p:spPr>
        <p:txBody>
          <a:bodyPr/>
          <a:lstStyle/>
          <a:p>
            <a:r>
              <a:rPr lang="en-US" b="1" i="0" dirty="0">
                <a:solidFill>
                  <a:srgbClr val="000000"/>
                </a:solidFill>
                <a:effectLst/>
                <a:latin typeface="freight-sans-pro"/>
              </a:rPr>
              <a:t>1 </a:t>
            </a:r>
            <a:r>
              <a:rPr lang="en-US" b="1" i="0" dirty="0" err="1">
                <a:solidFill>
                  <a:srgbClr val="000000"/>
                </a:solidFill>
                <a:effectLst/>
                <a:latin typeface="freight-sans-pro"/>
              </a:rPr>
              <a:t>BLASTn</a:t>
            </a:r>
            <a:endParaRPr lang="en-US" b="1" i="0" dirty="0">
              <a:solidFill>
                <a:srgbClr val="000000"/>
              </a:solidFill>
              <a:effectLst/>
              <a:latin typeface="freight-sans-pro"/>
            </a:endParaRPr>
          </a:p>
          <a:p>
            <a:r>
              <a:rPr lang="en-US" b="0" i="0" dirty="0">
                <a:solidFill>
                  <a:srgbClr val="000000"/>
                </a:solidFill>
                <a:effectLst/>
                <a:latin typeface="freight-sans-pro"/>
              </a:rPr>
              <a:t> (Nucleotide BLAST): compares one or more nucleotide query sequences to a subject nucleotide sequence or a database of nucleotide sequences. This is useful when trying to determine the evolutionary relationships among different organisms (see </a:t>
            </a:r>
            <a:r>
              <a:rPr lang="en-US" b="1" i="0" dirty="0">
                <a:solidFill>
                  <a:srgbClr val="000000"/>
                </a:solidFill>
                <a:effectLst/>
                <a:latin typeface="freight-sans-pro"/>
              </a:rPr>
              <a:t>Comparing two or more sequences</a:t>
            </a:r>
            <a:r>
              <a:rPr lang="en-US" b="0" i="0" dirty="0">
                <a:solidFill>
                  <a:srgbClr val="000000"/>
                </a:solidFill>
                <a:effectLst/>
                <a:latin typeface="freight-sans-pro"/>
              </a:rPr>
              <a:t> below).</a:t>
            </a:r>
          </a:p>
          <a:p>
            <a:r>
              <a:rPr lang="en-US" dirty="0">
                <a:solidFill>
                  <a:srgbClr val="000000"/>
                </a:solidFill>
                <a:latin typeface="freight-sans-pro"/>
              </a:rPr>
              <a:t>2 </a:t>
            </a:r>
            <a:r>
              <a:rPr lang="en-US" b="1" i="0" dirty="0" err="1">
                <a:solidFill>
                  <a:srgbClr val="000000"/>
                </a:solidFill>
                <a:effectLst/>
                <a:latin typeface="freight-sans-pro"/>
              </a:rPr>
              <a:t>BLASTx</a:t>
            </a:r>
            <a:r>
              <a:rPr lang="en-US" b="1" dirty="0">
                <a:solidFill>
                  <a:srgbClr val="000000"/>
                </a:solidFill>
                <a:latin typeface="freight-sans-pro"/>
              </a:rPr>
              <a:t>  </a:t>
            </a:r>
          </a:p>
          <a:p>
            <a:pPr marL="0" indent="0">
              <a:buNone/>
            </a:pPr>
            <a:r>
              <a:rPr lang="en-US" b="0" i="0" dirty="0">
                <a:solidFill>
                  <a:srgbClr val="000000"/>
                </a:solidFill>
                <a:effectLst/>
                <a:latin typeface="freight-sans-pro"/>
              </a:rPr>
              <a:t>  (translated nucleotide sequence searched against protein sequences): compares a nucleotide query sequence that is translated in six reading frames (resulting in six protein sequences) against a database of protein sequences. Because </a:t>
            </a:r>
            <a:r>
              <a:rPr lang="en-US" b="0" i="0" dirty="0" err="1">
                <a:solidFill>
                  <a:srgbClr val="000000"/>
                </a:solidFill>
                <a:effectLst/>
                <a:latin typeface="freight-sans-pro"/>
              </a:rPr>
              <a:t>blastx</a:t>
            </a:r>
            <a:r>
              <a:rPr lang="en-US" b="0" i="0" dirty="0">
                <a:solidFill>
                  <a:srgbClr val="000000"/>
                </a:solidFill>
                <a:effectLst/>
                <a:latin typeface="freight-sans-pro"/>
              </a:rPr>
              <a:t> translates the query sequence in all six reading frames and provides combined significance statistics for hits to different frames, it is particularly useful when the reading frame of the query sequence is unknown or it contains errors that may lead to frame shifts or other coding errors. Thus </a:t>
            </a:r>
            <a:r>
              <a:rPr lang="en-US" b="0" i="0" dirty="0" err="1">
                <a:solidFill>
                  <a:srgbClr val="000000"/>
                </a:solidFill>
                <a:effectLst/>
                <a:latin typeface="freight-sans-pro"/>
              </a:rPr>
              <a:t>blastx</a:t>
            </a:r>
            <a:r>
              <a:rPr lang="en-US" b="0" i="0" dirty="0">
                <a:solidFill>
                  <a:srgbClr val="000000"/>
                </a:solidFill>
                <a:effectLst/>
                <a:latin typeface="freight-sans-pro"/>
              </a:rPr>
              <a:t> is often the first analysis performed with a newly determined nucleotide sequence.</a:t>
            </a:r>
          </a:p>
          <a:p>
            <a:endParaRPr lang="ar-EG" dirty="0"/>
          </a:p>
        </p:txBody>
      </p:sp>
    </p:spTree>
    <p:extLst>
      <p:ext uri="{BB962C8B-B14F-4D97-AF65-F5344CB8AC3E}">
        <p14:creationId xmlns:p14="http://schemas.microsoft.com/office/powerpoint/2010/main" val="302627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B1E5-3A5D-4EC6-9BF6-5DA7F1366F01}"/>
              </a:ext>
            </a:extLst>
          </p:cNvPr>
          <p:cNvSpPr>
            <a:spLocks noGrp="1"/>
          </p:cNvSpPr>
          <p:nvPr>
            <p:ph type="title"/>
          </p:nvPr>
        </p:nvSpPr>
        <p:spPr>
          <a:xfrm>
            <a:off x="0" y="0"/>
            <a:ext cx="12192000" cy="681037"/>
          </a:xfrm>
        </p:spPr>
        <p:txBody>
          <a:bodyPr>
            <a:normAutofit fontScale="90000"/>
          </a:bodyPr>
          <a:lstStyle/>
          <a:p>
            <a:endParaRPr lang="ar-EG" dirty="0"/>
          </a:p>
        </p:txBody>
      </p:sp>
      <p:sp>
        <p:nvSpPr>
          <p:cNvPr id="3" name="Content Placeholder 2">
            <a:extLst>
              <a:ext uri="{FF2B5EF4-FFF2-40B4-BE49-F238E27FC236}">
                <a16:creationId xmlns:a16="http://schemas.microsoft.com/office/drawing/2014/main" id="{D950E0B0-A59B-46C0-8FE0-425AE35861EB}"/>
              </a:ext>
            </a:extLst>
          </p:cNvPr>
          <p:cNvSpPr>
            <a:spLocks noGrp="1"/>
          </p:cNvSpPr>
          <p:nvPr>
            <p:ph idx="1"/>
          </p:nvPr>
        </p:nvSpPr>
        <p:spPr>
          <a:xfrm>
            <a:off x="-1" y="681036"/>
            <a:ext cx="12191999" cy="6092987"/>
          </a:xfrm>
        </p:spPr>
        <p:txBody>
          <a:bodyPr/>
          <a:lstStyle/>
          <a:p>
            <a:r>
              <a:rPr lang="en-US" dirty="0"/>
              <a:t>3 </a:t>
            </a:r>
            <a:r>
              <a:rPr lang="en-US" dirty="0" err="1"/>
              <a:t>tBLASTn</a:t>
            </a:r>
            <a:endParaRPr lang="en-US" dirty="0"/>
          </a:p>
          <a:p>
            <a:r>
              <a:rPr lang="en-US" b="0" i="0" dirty="0">
                <a:solidFill>
                  <a:srgbClr val="000000"/>
                </a:solidFill>
                <a:effectLst/>
                <a:latin typeface="freight-sans-pro"/>
              </a:rPr>
              <a:t>(protein sequence searched against translated nucleotide sequences): compares a protein query sequence against the six-frame translations of a database of nucleotide sequences</a:t>
            </a:r>
          </a:p>
          <a:p>
            <a:r>
              <a:rPr lang="en-US" dirty="0" err="1"/>
              <a:t>BLASTp</a:t>
            </a:r>
            <a:r>
              <a:rPr lang="en-US" dirty="0"/>
              <a:t> (Protein BLAST): compares one or more protein query sequences to a subject protein sequence or a database of protein sequences.</a:t>
            </a:r>
            <a:r>
              <a:rPr lang="en-US" b="0" i="0" dirty="0">
                <a:solidFill>
                  <a:srgbClr val="000000"/>
                </a:solidFill>
                <a:effectLst/>
                <a:latin typeface="freight-sans-pro"/>
              </a:rPr>
              <a:t> This is useful when trying to identify a protein (see </a:t>
            </a:r>
            <a:r>
              <a:rPr lang="en-US" b="1" i="0" dirty="0">
                <a:solidFill>
                  <a:srgbClr val="000000"/>
                </a:solidFill>
                <a:effectLst/>
                <a:latin typeface="freight-sans-pro"/>
              </a:rPr>
              <a:t>From sequence to protein and gene below</a:t>
            </a:r>
            <a:r>
              <a:rPr lang="en-US" b="0" i="0" dirty="0">
                <a:solidFill>
                  <a:srgbClr val="000000"/>
                </a:solidFill>
                <a:effectLst/>
                <a:latin typeface="freight-sans-pro"/>
              </a:rPr>
              <a:t>)</a:t>
            </a:r>
          </a:p>
          <a:p>
            <a:endParaRPr lang="en-US" dirty="0"/>
          </a:p>
          <a:p>
            <a:endParaRPr lang="ar-EG" dirty="0"/>
          </a:p>
        </p:txBody>
      </p:sp>
    </p:spTree>
    <p:extLst>
      <p:ext uri="{BB962C8B-B14F-4D97-AF65-F5344CB8AC3E}">
        <p14:creationId xmlns:p14="http://schemas.microsoft.com/office/powerpoint/2010/main" val="25408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A8BB0-5822-4F8C-867B-0920560A5D9C}"/>
              </a:ext>
            </a:extLst>
          </p:cNvPr>
          <p:cNvPicPr>
            <a:picLocks noChangeAspect="1"/>
          </p:cNvPicPr>
          <p:nvPr/>
        </p:nvPicPr>
        <p:blipFill>
          <a:blip r:embed="rId2"/>
          <a:stretch>
            <a:fillRect/>
          </a:stretch>
        </p:blipFill>
        <p:spPr>
          <a:xfrm>
            <a:off x="0" y="158750"/>
            <a:ext cx="12192000" cy="6540500"/>
          </a:xfrm>
          <a:prstGeom prst="rect">
            <a:avLst/>
          </a:prstGeom>
        </p:spPr>
      </p:pic>
    </p:spTree>
    <p:extLst>
      <p:ext uri="{BB962C8B-B14F-4D97-AF65-F5344CB8AC3E}">
        <p14:creationId xmlns:p14="http://schemas.microsoft.com/office/powerpoint/2010/main" val="249140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EF6B4-062A-4686-8F3A-6AD87E7F7307}"/>
              </a:ext>
            </a:extLst>
          </p:cNvPr>
          <p:cNvPicPr>
            <a:picLocks noChangeAspect="1"/>
          </p:cNvPicPr>
          <p:nvPr/>
        </p:nvPicPr>
        <p:blipFill>
          <a:blip r:embed="rId2"/>
          <a:stretch>
            <a:fillRect/>
          </a:stretch>
        </p:blipFill>
        <p:spPr>
          <a:xfrm>
            <a:off x="0" y="158750"/>
            <a:ext cx="12192000" cy="6540500"/>
          </a:xfrm>
          <a:prstGeom prst="rect">
            <a:avLst/>
          </a:prstGeom>
        </p:spPr>
      </p:pic>
    </p:spTree>
    <p:extLst>
      <p:ext uri="{BB962C8B-B14F-4D97-AF65-F5344CB8AC3E}">
        <p14:creationId xmlns:p14="http://schemas.microsoft.com/office/powerpoint/2010/main" val="2615637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297</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freight-sans-pro</vt:lpstr>
      <vt:lpstr>Roboto</vt:lpstr>
      <vt:lpstr>Office Theme</vt:lpstr>
      <vt:lpstr>BLAST:Basic Local Alignment Search Tool</vt:lpstr>
      <vt:lpstr>PowerPoint Presentation</vt:lpstr>
      <vt:lpstr>PowerPoint Presentation</vt:lpstr>
      <vt:lpstr>1 why we use BLAST</vt:lpstr>
      <vt:lpstr>Its types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BLAST:Basic Local Alignment Search Tool</dc:title>
  <dc:creator>Tasneem</dc:creator>
  <cp:lastModifiedBy>Tasneem</cp:lastModifiedBy>
  <cp:revision>1</cp:revision>
  <dcterms:created xsi:type="dcterms:W3CDTF">2022-03-18T23:40:22Z</dcterms:created>
  <dcterms:modified xsi:type="dcterms:W3CDTF">2022-03-19T02:21:57Z</dcterms:modified>
</cp:coreProperties>
</file>