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0A67CF-D174-4759-B30C-E438D80793EF}">
  <a:tblStyle styleId="{A10A67CF-D174-4759-B30C-E438D80793EF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fill>
          <a:solidFill>
            <a:srgbClr val="FBE0CA"/>
          </a:solidFill>
        </a:fill>
      </a:tcStyle>
    </a:band1H>
    <a:band2H>
      <a:tcTxStyle/>
    </a:band2H>
    <a:band1V>
      <a:tcTxStyle/>
      <a:tcStyle>
        <a:fill>
          <a:solidFill>
            <a:srgbClr val="FBE0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Google Shape;25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3" name="Google Shape;33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0" type="dt"/>
          </p:nvPr>
        </p:nvSpPr>
        <p:spPr>
          <a:xfrm rot="5400000">
            <a:off x="10176279" y="1792223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 rot="5400000">
            <a:off x="8963575" y="3226820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0351008" y="292608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2" name="Google Shape;13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0" name="Google Shape;140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2" name="Google Shape;142;p11"/>
          <p:cNvSpPr txBox="1"/>
          <p:nvPr>
            <p:ph type="title"/>
          </p:nvPr>
        </p:nvSpPr>
        <p:spPr>
          <a:xfrm>
            <a:off x="1154956" y="4965945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1"/>
          <p:cNvSpPr/>
          <p:nvPr>
            <p:ph idx="2" type="pic"/>
          </p:nvPr>
        </p:nvSpPr>
        <p:spPr>
          <a:xfrm>
            <a:off x="1154955" y="685800"/>
            <a:ext cx="8825658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1154956" y="5532683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5" name="Google Shape;145;p11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1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1" name="Google Shape;151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9" name="Google Shape;159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1" name="Google Shape;161;p12"/>
          <p:cNvSpPr txBox="1"/>
          <p:nvPr>
            <p:ph type="title"/>
          </p:nvPr>
        </p:nvSpPr>
        <p:spPr>
          <a:xfrm>
            <a:off x="1154954" y="1063416"/>
            <a:ext cx="8825659" cy="1379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63" name="Google Shape;163;p12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 showMasterSp="0">
  <p:cSld name="Quote with Ca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9" name="Google Shape;169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8" name="Google Shape;178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9" name="Google Shape;179;p13"/>
          <p:cNvSpPr txBox="1"/>
          <p:nvPr/>
        </p:nvSpPr>
        <p:spPr>
          <a:xfrm>
            <a:off x="898295" y="603589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0" name="Google Shape;180;p13"/>
          <p:cNvSpPr txBox="1"/>
          <p:nvPr/>
        </p:nvSpPr>
        <p:spPr>
          <a:xfrm>
            <a:off x="9705137" y="2613787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81" name="Google Shape;181;p13"/>
          <p:cNvSpPr txBox="1"/>
          <p:nvPr>
            <p:ph type="title"/>
          </p:nvPr>
        </p:nvSpPr>
        <p:spPr>
          <a:xfrm>
            <a:off x="1574801" y="980517"/>
            <a:ext cx="8460983" cy="2705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1945945" y="3686515"/>
            <a:ext cx="7725772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3" name="Google Shape;183;p13"/>
          <p:cNvSpPr txBox="1"/>
          <p:nvPr>
            <p:ph idx="2" type="body"/>
          </p:nvPr>
        </p:nvSpPr>
        <p:spPr>
          <a:xfrm>
            <a:off x="1154954" y="5014393"/>
            <a:ext cx="8825659" cy="1012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4" name="Google Shape;184;p13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 showMasterSp="0">
  <p:cSld name="Name Card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0" name="Google Shape;190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9" name="Google Shape;199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0" name="Google Shape;200;p14"/>
          <p:cNvSpPr txBox="1"/>
          <p:nvPr>
            <p:ph type="title"/>
          </p:nvPr>
        </p:nvSpPr>
        <p:spPr>
          <a:xfrm>
            <a:off x="1154955" y="2404477"/>
            <a:ext cx="8825659" cy="1788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1138587" y="5024967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14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4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1154954" y="2610999"/>
            <a:ext cx="312916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9" name="Google Shape;209;p15"/>
          <p:cNvSpPr txBox="1"/>
          <p:nvPr>
            <p:ph idx="2" type="body"/>
          </p:nvPr>
        </p:nvSpPr>
        <p:spPr>
          <a:xfrm>
            <a:off x="1154954" y="3187261"/>
            <a:ext cx="3129168" cy="28397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5"/>
          <p:cNvSpPr txBox="1"/>
          <p:nvPr>
            <p:ph idx="3" type="body"/>
          </p:nvPr>
        </p:nvSpPr>
        <p:spPr>
          <a:xfrm>
            <a:off x="4512721" y="2610999"/>
            <a:ext cx="31453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5"/>
          <p:cNvSpPr txBox="1"/>
          <p:nvPr>
            <p:ph idx="4" type="body"/>
          </p:nvPr>
        </p:nvSpPr>
        <p:spPr>
          <a:xfrm>
            <a:off x="4512721" y="3187261"/>
            <a:ext cx="3145380" cy="2839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2" name="Google Shape;212;p15"/>
          <p:cNvSpPr txBox="1"/>
          <p:nvPr>
            <p:ph idx="5" type="body"/>
          </p:nvPr>
        </p:nvSpPr>
        <p:spPr>
          <a:xfrm>
            <a:off x="7886701" y="2603500"/>
            <a:ext cx="3157448" cy="576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3" name="Google Shape;213;p15"/>
          <p:cNvSpPr txBox="1"/>
          <p:nvPr>
            <p:ph idx="6" type="body"/>
          </p:nvPr>
        </p:nvSpPr>
        <p:spPr>
          <a:xfrm>
            <a:off x="7886700" y="3187261"/>
            <a:ext cx="3161029" cy="2839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4" name="Google Shape;214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5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5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1154954" y="4532844"/>
            <a:ext cx="3020744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2" name="Google Shape;222;p16"/>
          <p:cNvSpPr/>
          <p:nvPr>
            <p:ph idx="2" type="pic"/>
          </p:nvPr>
        </p:nvSpPr>
        <p:spPr>
          <a:xfrm>
            <a:off x="1334552" y="2611246"/>
            <a:ext cx="2691242" cy="15837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3" name="Google Shape;223;p16"/>
          <p:cNvSpPr txBox="1"/>
          <p:nvPr>
            <p:ph idx="3" type="body"/>
          </p:nvPr>
        </p:nvSpPr>
        <p:spPr>
          <a:xfrm>
            <a:off x="1154953" y="5109107"/>
            <a:ext cx="3020745" cy="91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4" name="Google Shape;224;p16"/>
          <p:cNvSpPr txBox="1"/>
          <p:nvPr>
            <p:ph idx="4" type="body"/>
          </p:nvPr>
        </p:nvSpPr>
        <p:spPr>
          <a:xfrm>
            <a:off x="4568865" y="4532845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5" name="Google Shape;225;p16"/>
          <p:cNvSpPr/>
          <p:nvPr>
            <p:ph idx="5" type="pic"/>
          </p:nvPr>
        </p:nvSpPr>
        <p:spPr>
          <a:xfrm>
            <a:off x="4748463" y="2642840"/>
            <a:ext cx="2691242" cy="155217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6" name="Google Shape;226;p16"/>
          <p:cNvSpPr txBox="1"/>
          <p:nvPr>
            <p:ph idx="6" type="body"/>
          </p:nvPr>
        </p:nvSpPr>
        <p:spPr>
          <a:xfrm>
            <a:off x="4568865" y="5109107"/>
            <a:ext cx="3050438" cy="921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27" name="Google Shape;227;p16"/>
          <p:cNvSpPr txBox="1"/>
          <p:nvPr>
            <p:ph idx="7" type="body"/>
          </p:nvPr>
        </p:nvSpPr>
        <p:spPr>
          <a:xfrm>
            <a:off x="7983434" y="4532845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28" name="Google Shape;228;p16"/>
          <p:cNvSpPr/>
          <p:nvPr>
            <p:ph idx="8" type="pic"/>
          </p:nvPr>
        </p:nvSpPr>
        <p:spPr>
          <a:xfrm>
            <a:off x="8163031" y="2618992"/>
            <a:ext cx="2691242" cy="1576018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9" name="Google Shape;229;p16"/>
          <p:cNvSpPr txBox="1"/>
          <p:nvPr>
            <p:ph idx="9" type="body"/>
          </p:nvPr>
        </p:nvSpPr>
        <p:spPr>
          <a:xfrm>
            <a:off x="7983434" y="5109107"/>
            <a:ext cx="3054127" cy="896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30" name="Google Shape;230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38" name="Google Shape;238;p17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3" name="Google Shape;243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53" name="Google Shape;253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54" name="Google Shape;254;p18"/>
          <p:cNvSpPr txBox="1"/>
          <p:nvPr>
            <p:ph type="title"/>
          </p:nvPr>
        </p:nvSpPr>
        <p:spPr>
          <a:xfrm rot="5400000">
            <a:off x="6925404" y="2957260"/>
            <a:ext cx="4729626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8"/>
          <p:cNvSpPr txBox="1"/>
          <p:nvPr>
            <p:ph idx="1" type="body"/>
          </p:nvPr>
        </p:nvSpPr>
        <p:spPr>
          <a:xfrm rot="5400000">
            <a:off x="1913914" y="538470"/>
            <a:ext cx="4729627" cy="6247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56" name="Google Shape;256;p18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8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Google Shape;47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6" name="Google Shape;56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8" name="Google Shape;58;p4"/>
          <p:cNvSpPr txBox="1"/>
          <p:nvPr>
            <p:ph type="title"/>
          </p:nvPr>
        </p:nvSpPr>
        <p:spPr>
          <a:xfrm>
            <a:off x="1154956" y="2677644"/>
            <a:ext cx="4351023" cy="2283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1151368" y="2603500"/>
            <a:ext cx="4828744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2" type="body"/>
          </p:nvPr>
        </p:nvSpPr>
        <p:spPr>
          <a:xfrm>
            <a:off x="6208711" y="2603500"/>
            <a:ext cx="4825159" cy="3377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1154954" y="2636063"/>
            <a:ext cx="48251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1154954" y="3212326"/>
            <a:ext cx="4825158" cy="2807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6208711" y="2603499"/>
            <a:ext cx="4825160" cy="608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6208712" y="3212327"/>
            <a:ext cx="4825159" cy="2807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2" name="Google Shape;92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0" name="Google Shape;100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3" name="Google Shape;103;p9"/>
          <p:cNvSpPr txBox="1"/>
          <p:nvPr>
            <p:ph type="title"/>
          </p:nvPr>
        </p:nvSpPr>
        <p:spPr>
          <a:xfrm>
            <a:off x="1154954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5781146" y="1447800"/>
            <a:ext cx="519006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1154955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9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2" name="Google Shape;112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1" name="Google Shape;121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3" name="Google Shape;123;p10"/>
          <p:cNvSpPr txBox="1"/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0"/>
          <p:cNvSpPr/>
          <p:nvPr>
            <p:ph idx="2" type="pic"/>
          </p:nvPr>
        </p:nvSpPr>
        <p:spPr>
          <a:xfrm>
            <a:off x="6547872" y="1143000"/>
            <a:ext cx="3227192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1154955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6" name="Google Shape;126;p10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8EBBD2">
                    <a:alpha val="13725"/>
                  </a:srgbClr>
                </a:gs>
                <a:gs pos="36000">
                  <a:srgbClr val="8EBBD2">
                    <a:alpha val="6666"/>
                  </a:srgbClr>
                </a:gs>
                <a:gs pos="66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8EBBD2">
                    <a:alpha val="6666"/>
                  </a:srgbClr>
                </a:gs>
                <a:gs pos="36000">
                  <a:srgbClr val="8EBBD2">
                    <a:alpha val="5882"/>
                  </a:srgbClr>
                </a:gs>
                <a:gs pos="69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FAC867">
                    <a:alpha val="13725"/>
                  </a:srgbClr>
                </a:gs>
                <a:gs pos="36000">
                  <a:srgbClr val="FAC867">
                    <a:alpha val="6666"/>
                  </a:srgbClr>
                </a:gs>
                <a:gs pos="73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8EBBD2">
                    <a:alpha val="7843"/>
                  </a:srgbClr>
                </a:gs>
                <a:gs pos="36000">
                  <a:srgbClr val="8EBBD2">
                    <a:alpha val="7843"/>
                  </a:srgbClr>
                </a:gs>
                <a:gs pos="72000">
                  <a:srgbClr val="8EBBD2">
                    <a:alpha val="0"/>
                  </a:srgbClr>
                </a:gs>
                <a:gs pos="100000">
                  <a:srgbClr val="8EBBD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FAC867">
                    <a:alpha val="10980"/>
                  </a:srgbClr>
                </a:gs>
                <a:gs pos="36000">
                  <a:srgbClr val="FAC867">
                    <a:alpha val="9803"/>
                  </a:srgbClr>
                </a:gs>
                <a:gs pos="75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>
              <a:gsLst>
                <a:gs pos="0">
                  <a:srgbClr val="FAC867">
                    <a:alpha val="9803"/>
                  </a:srgbClr>
                </a:gs>
                <a:gs pos="31000">
                  <a:srgbClr val="FAC867">
                    <a:alpha val="4705"/>
                  </a:srgbClr>
                </a:gs>
                <a:gs pos="66000">
                  <a:srgbClr val="FAC867">
                    <a:alpha val="0"/>
                  </a:srgbClr>
                </a:gs>
                <a:gs pos="100000">
                  <a:srgbClr val="FAC867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Google Shape;21;p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hyperlink" Target="https://firebase.google.com/docs/ios/setu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kishikawakatsumi/KeychainAccess" TargetMode="External"/><Relationship Id="rId4" Type="http://schemas.openxmlformats.org/officeDocument/2006/relationships/hyperlink" Target="https://github.com/hackiftekhar/IQKeyboardManager" TargetMode="External"/><Relationship Id="rId9" Type="http://schemas.openxmlformats.org/officeDocument/2006/relationships/hyperlink" Target="https://www.ioscreator.com/tutorials/cocoapods-tutorial-ios8-swift" TargetMode="External"/><Relationship Id="rId5" Type="http://schemas.openxmlformats.org/officeDocument/2006/relationships/hyperlink" Target="https://github.com/Skyscanner/SkyFloatingLabelTextField" TargetMode="External"/><Relationship Id="rId6" Type="http://schemas.openxmlformats.org/officeDocument/2006/relationships/hyperlink" Target="https://github.com/alsedi/AnimatedSwitch" TargetMode="External"/><Relationship Id="rId7" Type="http://schemas.openxmlformats.org/officeDocument/2006/relationships/hyperlink" Target="https://www.udemy.com/new-firebase" TargetMode="External"/><Relationship Id="rId8" Type="http://schemas.openxmlformats.org/officeDocument/2006/relationships/hyperlink" Target="http://userguide.icu-project.org/formatparse/dateti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ctrTitle"/>
          </p:nvPr>
        </p:nvSpPr>
        <p:spPr>
          <a:xfrm>
            <a:off x="1154955" y="1271954"/>
            <a:ext cx="8825658" cy="13483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IN" sz="4400"/>
              <a:t>MAD-3115 Final Project (F2018)</a:t>
            </a:r>
            <a:br>
              <a:rPr lang="en-IN" sz="4400"/>
            </a:br>
            <a:r>
              <a:rPr lang="en-IN" sz="4000"/>
              <a:t>iOS Programming Fundamentals</a:t>
            </a:r>
            <a:endParaRPr/>
          </a:p>
        </p:txBody>
      </p:sp>
      <p:sp>
        <p:nvSpPr>
          <p:cNvPr id="265" name="Google Shape;265;p19"/>
          <p:cNvSpPr txBox="1"/>
          <p:nvPr>
            <p:ph idx="1" type="subTitle"/>
          </p:nvPr>
        </p:nvSpPr>
        <p:spPr>
          <a:xfrm>
            <a:off x="1154954" y="4685231"/>
            <a:ext cx="8825656" cy="1532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lang="en-IN" sz="1530"/>
              <a:t>TEAM NAME: 		SPARTANS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IN" sz="1530"/>
              <a:t>PROJECT TITLE: 	CREATE AN IOS APPLICATION FOR THE PARKING TRACKING SYSTEM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IN" sz="1530"/>
              <a:t>TEAM MEMBERS:	AJAY SACHDEVA	(C0738024)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IN" sz="1530"/>
              <a:t>				DAIAN AIZIATOV	(C0743383)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rPr lang="en-IN" sz="1530"/>
              <a:t>				TASNEEM BOHRA	(C0744634)</a:t>
            </a:r>
            <a:endParaRPr/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721679"/>
            <a:ext cx="8825657" cy="162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Home Screen</a:t>
            </a:r>
            <a:endParaRPr/>
          </a:p>
        </p:txBody>
      </p:sp>
      <p:pic>
        <p:nvPicPr>
          <p:cNvPr id="323" name="Google Shape;32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350836"/>
            <a:ext cx="2432546" cy="432668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/>
          <p:nvPr/>
        </p:nvSpPr>
        <p:spPr>
          <a:xfrm>
            <a:off x="3820375" y="3036848"/>
            <a:ext cx="7128900" cy="22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Home Screen, the user can add/delete cars.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add cars by simply tapping the (+) icon and can delete cars by swiping the car name to the left and then tapping delete.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Add New Ticket</a:t>
            </a:r>
            <a:endParaRPr/>
          </a:p>
        </p:txBody>
      </p:sp>
      <p:pic>
        <p:nvPicPr>
          <p:cNvPr id="330" name="Google Shape;33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314741"/>
            <a:ext cx="2371666" cy="421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334" y="2314741"/>
            <a:ext cx="2371665" cy="42184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/>
          <p:nvPr/>
        </p:nvSpPr>
        <p:spPr>
          <a:xfrm>
            <a:off x="6557200" y="2922274"/>
            <a:ext cx="53646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selecting the car, the user can add a parking ticket by entering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details- Parking Timing, Parking Slot,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Parking Spot and Payment Methods.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filling all the information, user can click on get receipt to get a parking receipt.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save that receipt as a PDF file as well.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Report</a:t>
            </a:r>
            <a:endParaRPr/>
          </a:p>
        </p:txBody>
      </p:sp>
      <p:pic>
        <p:nvPicPr>
          <p:cNvPr id="338" name="Google Shape;33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3" y="2254583"/>
            <a:ext cx="2513719" cy="447106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0"/>
          <p:cNvSpPr/>
          <p:nvPr/>
        </p:nvSpPr>
        <p:spPr>
          <a:xfrm>
            <a:off x="4203031" y="3105834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screen contains the full report of a user’s parking's till date.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user has multiple cars, this screen will show all the created tickets of all cars and their parking details.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find a parking ticket by entering the car plate in search bar.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Receipt</a:t>
            </a:r>
            <a:endParaRPr/>
          </a:p>
        </p:txBody>
      </p:sp>
      <p:pic>
        <p:nvPicPr>
          <p:cNvPr id="345" name="Google Shape;34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314741"/>
            <a:ext cx="2473132" cy="439887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/>
          <p:nvPr/>
        </p:nvSpPr>
        <p:spPr>
          <a:xfrm>
            <a:off x="3628086" y="3107523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the user selects a ticket from all reports, that ticket will show up like this.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tapping the shared/action button the user can save the receipt in PDF format or can share it as well.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PDF Sample</a:t>
            </a:r>
            <a:endParaRPr/>
          </a:p>
        </p:txBody>
      </p:sp>
      <p:pic>
        <p:nvPicPr>
          <p:cNvPr id="352" name="Google Shape;352;p32"/>
          <p:cNvPicPr preferRelativeResize="0"/>
          <p:nvPr>
            <p:ph idx="1" type="body"/>
          </p:nvPr>
        </p:nvPicPr>
        <p:blipFill/>
        <p:spPr>
          <a:xfrm>
            <a:off x="1193217" y="2338804"/>
            <a:ext cx="5300821" cy="417027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2"/>
          <p:cNvSpPr/>
          <p:nvPr/>
        </p:nvSpPr>
        <p:spPr>
          <a:xfrm>
            <a:off x="6681537" y="3105834"/>
            <a:ext cx="49289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 user 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chooses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share the receipt as a PDF, the PDF will be displayed like above.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Location</a:t>
            </a:r>
            <a:endParaRPr/>
          </a:p>
        </p:txBody>
      </p:sp>
      <p:pic>
        <p:nvPicPr>
          <p:cNvPr id="359" name="Google Shape;35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3" y="2338805"/>
            <a:ext cx="2466551" cy="438717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/>
          <p:nvPr/>
        </p:nvSpPr>
        <p:spPr>
          <a:xfrm>
            <a:off x="3820375" y="3105816"/>
            <a:ext cx="6096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screen shows the user’s current location on the Map.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Update Profile</a:t>
            </a:r>
            <a:endParaRPr/>
          </a:p>
        </p:txBody>
      </p:sp>
      <p:pic>
        <p:nvPicPr>
          <p:cNvPr id="366" name="Google Shape;36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266616"/>
            <a:ext cx="2513718" cy="447106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/>
          <p:nvPr/>
        </p:nvSpPr>
        <p:spPr>
          <a:xfrm>
            <a:off x="3668675" y="3105829"/>
            <a:ext cx="6375300" cy="2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screen is used to update a user’s profile.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change their First Name, Last Name, Contact Number and Password(Optional).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can’t change their e-mail address.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Instructions</a:t>
            </a:r>
            <a:endParaRPr/>
          </a:p>
        </p:txBody>
      </p:sp>
      <p:pic>
        <p:nvPicPr>
          <p:cNvPr id="373" name="Google Shape;373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3" y="2278647"/>
            <a:ext cx="2486661" cy="442294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5"/>
          <p:cNvSpPr/>
          <p:nvPr/>
        </p:nvSpPr>
        <p:spPr>
          <a:xfrm>
            <a:off x="3641614" y="296733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screen contains the information about Parking Law Enforcements and how to file a complaint to Toronto Police Service.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Contact US:</a:t>
            </a:r>
            <a:endParaRPr/>
          </a:p>
        </p:txBody>
      </p:sp>
      <p:pic>
        <p:nvPicPr>
          <p:cNvPr id="380" name="Google Shape;38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3" y="2314742"/>
            <a:ext cx="2452839" cy="436278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6"/>
          <p:cNvSpPr/>
          <p:nvPr/>
        </p:nvSpPr>
        <p:spPr>
          <a:xfrm>
            <a:off x="3607801" y="3105806"/>
            <a:ext cx="6486300" cy="28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a user taps on contacts, following screen will appear.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user can contact using SMS, E-mail or call.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387" name="Google Shape;387;p3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https://github.com/kishikawakatsumi/KeychainAccess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https://github.com/hackiftekhar/IQKeyboardManager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https://github.com/Skyscanner/SkyFloatingLabelTextField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6"/>
              </a:rPr>
              <a:t>https://github.com/alsedi/AnimatedSwitch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7"/>
              </a:rPr>
              <a:t>https://www.udemy.com/new-firebase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8"/>
              </a:rPr>
              <a:t>http://userguide.icu-project.org/formatparse/datetime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9"/>
              </a:rPr>
              <a:t>https://www.ioscreator.com/tutorials/cocoapods-tutorial-ios8-swift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 u="sng">
                <a:solidFill>
                  <a:schemeClr val="hlink"/>
                </a:solidFill>
                <a:hlinkClick r:id="rId10"/>
              </a:rPr>
              <a:t>https://firebase.google.com/docs/ios/setup</a:t>
            </a:r>
            <a:endParaRPr>
              <a:solidFill>
                <a:schemeClr val="dk1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MAD-3115 Final Project Planning</a:t>
            </a:r>
            <a:endParaRPr/>
          </a:p>
        </p:txBody>
      </p:sp>
      <p:graphicFrame>
        <p:nvGraphicFramePr>
          <p:cNvPr id="272" name="Google Shape;272;p20"/>
          <p:cNvGraphicFramePr/>
          <p:nvPr/>
        </p:nvGraphicFramePr>
        <p:xfrm>
          <a:off x="432079" y="2512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{A10A67CF-D174-4759-B30C-E438D80793EF}</a:tableStyleId>
              </a:tblPr>
              <a:tblGrid>
                <a:gridCol w="3089750"/>
                <a:gridCol w="3186800"/>
                <a:gridCol w="2545900"/>
                <a:gridCol w="2481950"/>
              </a:tblGrid>
              <a:tr h="638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SPRINT 1 (Oct 26-Nov 2)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SPRINT 2 (Nov 2 - 9)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SPRINT 3 (Nov 10 -16)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SPRINT 4 (Nov 17-19)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PROJECT SETUP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HOME SCREEN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INSTRUCTION SCREEN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TESTING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SPLASH SCREEN DESIGN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MENU SCREEN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DATE FORMAT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/>
                        <a:t>BUG FIXING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APP LOGO DESIGN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LOGIN SCREEN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FRAMEWORK DESIGN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LOGIN SCREEN DESIGN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RECEIPT VIEW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ADVANCED MAP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384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SIGNUP SCREEN DESIGN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REPORT SCREEN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PARKING TICKET PHOTO PROOF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DATABASE DESIGN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 NEW TICKET SCREEN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98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STRUCTURE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/>
          <p:nvPr>
            <p:ph type="ctrTitle"/>
          </p:nvPr>
        </p:nvSpPr>
        <p:spPr>
          <a:xfrm>
            <a:off x="1371523" y="1089080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/>
              <a:t>THANK YOU !</a:t>
            </a:r>
            <a:endParaRPr/>
          </a:p>
        </p:txBody>
      </p:sp>
      <p:sp>
        <p:nvSpPr>
          <p:cNvPr id="393" name="Google Shape;393;p3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Risks And Dependencies</a:t>
            </a:r>
            <a:endParaRPr/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1154950" y="2603500"/>
            <a:ext cx="90567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Risks:</a:t>
            </a:r>
            <a:endParaRPr/>
          </a:p>
          <a:p>
            <a:pPr indent="-269494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4"/>
              <a:buChar char="▪"/>
            </a:pPr>
            <a:r>
              <a:rPr lang="en-IN">
                <a:solidFill>
                  <a:srgbClr val="404040"/>
                </a:solidFill>
              </a:rPr>
              <a:t>Loss of User Data from Database</a:t>
            </a:r>
            <a:endParaRPr>
              <a:solidFill>
                <a:srgbClr val="404040"/>
              </a:solidFill>
            </a:endParaRPr>
          </a:p>
          <a:p>
            <a:pPr indent="-269494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4"/>
              <a:buChar char="▪"/>
            </a:pPr>
            <a:r>
              <a:rPr lang="en-IN">
                <a:solidFill>
                  <a:srgbClr val="404040"/>
                </a:solidFill>
              </a:rPr>
              <a:t>Wrong User Location Determination</a:t>
            </a:r>
            <a:endParaRPr>
              <a:solidFill>
                <a:srgbClr val="404040"/>
              </a:solidFill>
            </a:endParaRPr>
          </a:p>
          <a:p>
            <a:pPr indent="-269494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4"/>
              <a:buChar char="▪"/>
            </a:pPr>
            <a:r>
              <a:rPr lang="en-IN">
                <a:solidFill>
                  <a:srgbClr val="404040"/>
                </a:solidFill>
              </a:rPr>
              <a:t>Problem with authorization of users</a:t>
            </a:r>
            <a:endParaRPr>
              <a:solidFill>
                <a:srgbClr val="40404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▶"/>
            </a:pPr>
            <a:r>
              <a:rPr lang="en-IN" sz="1665"/>
              <a:t>Dependencies: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IN" sz="1480"/>
              <a:t>Key Chain Access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IN" sz="1480"/>
              <a:t>IQ Keyboard Manager Swift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IN" sz="1480"/>
              <a:t>Sky Floating Label Text Field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IN" sz="1480"/>
              <a:t>Animated Switch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84"/>
              <a:buFont typeface="Noto Sans Symbols"/>
              <a:buChar char="▪"/>
            </a:pPr>
            <a:r>
              <a:rPr lang="en-IN" sz="1480"/>
              <a:t>Firebase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Outcome</a:t>
            </a:r>
            <a:endParaRPr/>
          </a:p>
        </p:txBody>
      </p:sp>
      <p:sp>
        <p:nvSpPr>
          <p:cNvPr id="284" name="Google Shape;284;p22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What we learnt?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During this project, we learnt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New Technologies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How to make proper logics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How to set constraints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How to use a database in iOS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Outcome</a:t>
            </a:r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What difficulties we faced?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N"/>
              <a:t>	During the project, following difficulties were faced: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Setting Constraints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Less Official Documentation to follow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Making Logics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▪"/>
            </a:pPr>
            <a:r>
              <a:rPr lang="en-IN"/>
              <a:t>Using a database with 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Technologies Used</a:t>
            </a:r>
            <a:endParaRPr/>
          </a:p>
        </p:txBody>
      </p:sp>
      <p:sp>
        <p:nvSpPr>
          <p:cNvPr id="296" name="Google Shape;296;p24"/>
          <p:cNvSpPr txBox="1"/>
          <p:nvPr>
            <p:ph idx="1" type="body"/>
          </p:nvPr>
        </p:nvSpPr>
        <p:spPr>
          <a:xfrm>
            <a:off x="1154954" y="3566027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iOS/Swift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POD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Key Chain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▶"/>
            </a:pPr>
            <a:r>
              <a:rPr lang="en-IN"/>
              <a:t>Firebase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Login Screen</a:t>
            </a:r>
            <a:endParaRPr/>
          </a:p>
        </p:txBody>
      </p:sp>
      <p:pic>
        <p:nvPicPr>
          <p:cNvPr id="302" name="Google Shape;30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3" y="2493780"/>
            <a:ext cx="2392767" cy="425593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/>
          <p:nvPr/>
        </p:nvSpPr>
        <p:spPr>
          <a:xfrm>
            <a:off x="3986450" y="3144428"/>
            <a:ext cx="5621400" cy="22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screen is used to login into user account.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user can only login if there 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user account with same credentials in the database.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is a Remember Me switch to remember the information of last logged in user.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Sign UP Screen</a:t>
            </a:r>
            <a:endParaRPr/>
          </a:p>
        </p:txBody>
      </p:sp>
      <p:pic>
        <p:nvPicPr>
          <p:cNvPr id="309" name="Google Shape;309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3" y="2314742"/>
            <a:ext cx="2452839" cy="436278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6"/>
          <p:cNvSpPr/>
          <p:nvPr/>
        </p:nvSpPr>
        <p:spPr>
          <a:xfrm>
            <a:off x="4058653" y="296733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screen is used to create a new user account. The user can 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 up</a:t>
            </a: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filling all the information. There are e-mail and password validations for this screen.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Main Menu</a:t>
            </a:r>
            <a:endParaRPr/>
          </a:p>
        </p:txBody>
      </p:sp>
      <p:pic>
        <p:nvPicPr>
          <p:cNvPr id="316" name="Google Shape;316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4" y="2302709"/>
            <a:ext cx="2506954" cy="445903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/>
          <p:cNvSpPr/>
          <p:nvPr/>
        </p:nvSpPr>
        <p:spPr>
          <a:xfrm>
            <a:off x="3772239" y="2302709"/>
            <a:ext cx="801870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screen contains the main menu after logging 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Home, users can see their login information and can add new cars.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Add New Ticket, user can add ticket to a previously added car or can add a new car to their car list. After adding a car, user needs to enter information for the parking, prices will change accordingly.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Report, user can see the parking information till date.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location, user can see the parked location of their car on the Map.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Update Profile, user can only update Password.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Instructions, the user can view basic law enforcements followed.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contacts, the user can contact via SMS, e-mail or call.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I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Log Out can be used to log out of the app.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