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361831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9637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1524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0572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1286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83439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27124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09294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42949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26529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89223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7401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12152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delivery time will be sent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91587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17175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86442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6747bab81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g46747bab8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01485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46747bab8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46747bab81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g46747bab81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4705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46747bab81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g46747bab8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30886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46747bab8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46747bab81_0_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g46747bab81_0_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72207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46747bab81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46747bab8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05221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46747bab81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46747bab81_0_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g46747bab81_0_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92173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46747bab81_0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g46747bab81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2915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43478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46747bab81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46747bab81_0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g46747bab81_0_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59577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46747bab81_0_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46747bab81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0394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46747bab81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46747bab81_0_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g46747bab81_0_6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91433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46747bab81_0_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g46747bab81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77406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46747bab81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46747bab81_0_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g46747bab81_0_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75507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46747bab8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46747bab81_0_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g46747bab81_0_7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48889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7466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6510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6544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4680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6614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6160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3855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" name="Google Shape;26;p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body" idx="1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6" name="Google Shape;46;p5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10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00" tIns="457200" rIns="0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body" idx="1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0" y="6334316"/>
            <a:ext cx="12192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 sz="80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Simulation &amp; Modeling</a:t>
            </a:r>
            <a:r>
              <a:rPr lang="en-US"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8000" b="0" i="0" u="none" strike="noStrike" cap="none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2020-20</a:t>
            </a:r>
            <a:r>
              <a:rPr lang="en-US" smtClean="0"/>
              <a:t>21</a:t>
            </a:r>
            <a:endParaRPr sz="8000" b="0" i="0" u="none" strike="noStrike" cap="none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LAB 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Newspaper Seller</a:t>
            </a:r>
            <a:r>
              <a:rPr lang="en-US" sz="48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Problem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35580" y="2602352"/>
            <a:ext cx="6781800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Newspaper Seller</a:t>
            </a:r>
            <a:r>
              <a:rPr lang="en-US" sz="48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Problem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05011" y="1886050"/>
            <a:ext cx="7029450" cy="4378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4" descr="table2-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1" y="223444"/>
            <a:ext cx="9792557" cy="6092137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4"/>
          <p:cNvSpPr txBox="1"/>
          <p:nvPr/>
        </p:nvSpPr>
        <p:spPr>
          <a:xfrm>
            <a:off x="1676400" y="6400800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= 70 * 33 = 2310 cents = 23.1$ </a:t>
            </a:r>
            <a:endParaRPr/>
          </a:p>
        </p:txBody>
      </p:sp>
      <p:sp>
        <p:nvSpPr>
          <p:cNvPr id="190" name="Google Shape;190;p24"/>
          <p:cNvSpPr/>
          <p:nvPr/>
        </p:nvSpPr>
        <p:spPr>
          <a:xfrm>
            <a:off x="5092132" y="0"/>
            <a:ext cx="2817845" cy="122231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chemeClr val="lt2"/>
          </a:solidFill>
          <a:ln w="15875" cap="flat" cmpd="sng">
            <a:solidFill>
              <a:srgbClr val="256C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day 1 the demand is for 60 newspapers.</a:t>
            </a: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6227026" y="103389"/>
            <a:ext cx="2817845" cy="122231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chemeClr val="lt2"/>
          </a:solidFill>
          <a:ln w="15875" cap="flat" cmpd="sng">
            <a:solidFill>
              <a:srgbClr val="256C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revenue from the sale of 60 newspapers is $30.00.</a:t>
            </a:r>
            <a:endParaRPr/>
          </a:p>
        </p:txBody>
      </p:sp>
      <p:sp>
        <p:nvSpPr>
          <p:cNvPr id="192" name="Google Shape;192;p24"/>
          <p:cNvSpPr/>
          <p:nvPr/>
        </p:nvSpPr>
        <p:spPr>
          <a:xfrm>
            <a:off x="8117713" y="2295527"/>
            <a:ext cx="2817845" cy="2788968"/>
          </a:xfrm>
          <a:prstGeom prst="cloudCallout">
            <a:avLst>
              <a:gd name="adj1" fmla="val -10476"/>
              <a:gd name="adj2" fmla="val -70040"/>
            </a:avLst>
          </a:prstGeom>
          <a:solidFill>
            <a:schemeClr val="lt2"/>
          </a:solidFill>
          <a:ln w="15875" cap="flat" cmpd="sng">
            <a:solidFill>
              <a:srgbClr val="256C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 newspapers are left over at the end of the day. The salvage value at 5 cents each is 50 cents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4"/>
          <p:cNvSpPr/>
          <p:nvPr/>
        </p:nvSpPr>
        <p:spPr>
          <a:xfrm>
            <a:off x="1916349" y="3005847"/>
            <a:ext cx="5379396" cy="1021404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5875" cap="flat" cmpd="sng">
            <a:solidFill>
              <a:srgbClr val="256C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The profit for the first day is determined as follows: Profit = $30,00 − $23,10 − 0 + $50 = $7,40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 descr="Rectangle: Click to edit Master text styles&#10;Second level&#10;Third level&#10;Fourth level&#10;Fifth level"/>
          <p:cNvSpPr txBox="1">
            <a:spLocks noGrp="1"/>
          </p:cNvSpPr>
          <p:nvPr>
            <p:ph type="body" idx="1"/>
          </p:nvPr>
        </p:nvSpPr>
        <p:spPr>
          <a:xfrm>
            <a:off x="1089498" y="1857982"/>
            <a:ext cx="10272408" cy="4075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libri"/>
              <a:buNone/>
            </a:pPr>
            <a:endParaRPr sz="21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libri"/>
              <a:buNone/>
            </a:pPr>
            <a:endParaRPr sz="21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libri"/>
              <a:buNone/>
            </a:pPr>
            <a:endParaRPr sz="21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1333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libri"/>
              <a:buChar char=" "/>
            </a:pPr>
            <a:r>
              <a:rPr lang="en-US" sz="2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profit for the 20-day period is the sum of the daily profits, $174.90. It can also be computed from the totals for the 20 days of the simulation as follows:</a:t>
            </a:r>
            <a:endParaRPr/>
          </a:p>
          <a:p>
            <a:pPr marL="91440" marR="0" lvl="0" indent="-1333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libri"/>
              <a:buChar char=" "/>
            </a:pPr>
            <a:r>
              <a:rPr lang="en-US" sz="2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Total profit = $645.00 - $462.00 - $13.60 + $5.50 = $174.90</a:t>
            </a:r>
            <a:endParaRPr/>
          </a:p>
          <a:p>
            <a:pPr marL="91440" marR="0" lvl="0" indent="-1333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libri"/>
              <a:buChar char=" "/>
            </a:pPr>
            <a:r>
              <a:rPr lang="en-US" sz="2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policy (number of newspapers purchased) is changed to other values and the simulation repeated until the best value is found.</a:t>
            </a:r>
            <a:endParaRPr/>
          </a:p>
          <a:p>
            <a:pPr marL="9144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5"/>
          <p:cNvSpPr txBox="1">
            <a:spLocks noGrp="1"/>
          </p:cNvSpPr>
          <p:nvPr>
            <p:ph type="title"/>
          </p:nvPr>
        </p:nvSpPr>
        <p:spPr>
          <a:xfrm>
            <a:off x="1089500" y="228600"/>
            <a:ext cx="9200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Newspaper Seller</a:t>
            </a:r>
            <a:r>
              <a:rPr lang="en-US" sz="48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Problem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0831" y="2259830"/>
            <a:ext cx="7432675" cy="78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Newspaper Seller</a:t>
            </a:r>
            <a:r>
              <a:rPr lang="en-US" sz="48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Problem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6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en-US" sz="2000" b="1" i="0" u="sng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Demand = 90 </a:t>
            </a:r>
            <a:endParaRPr/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70 * 0.33 = 23.1$ [cost of buying 70 newspapers ]</a:t>
            </a:r>
            <a:endParaRPr/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70 * 0.5 = 35$  [Revenue of selling 70 newspapers]</a:t>
            </a:r>
            <a:endParaRPr/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20 * (0.5-0.33) = 20*.17 = 3.4$  [Lost Profit of the 20 newspapers]</a:t>
            </a:r>
            <a:endParaRPr/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Total profit =  35 – 23.1 – 3.4  </a:t>
            </a:r>
            <a:endParaRPr/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Newspaper Seller</a:t>
            </a:r>
            <a:r>
              <a:rPr lang="en-US" sz="48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Problem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7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en-US" sz="2000" b="1" i="0" u="sng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r>
              <a:rPr lang="en-US"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Demand = 60 </a:t>
            </a:r>
            <a:endParaRPr/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70 * 0.33 = 23.1$ [Cost of buying 70 Newspapers]</a:t>
            </a:r>
            <a:endParaRPr/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60 * 0.5 = 30$  [Revenue of selling 60 newspapers]</a:t>
            </a:r>
            <a:endParaRPr/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10 * 0.05 = 0.5 [Scrap Salvage of the remaining 10 newspapers]</a:t>
            </a:r>
            <a:endParaRPr/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Total profit =  30 – 23.1 + 0.5 </a:t>
            </a:r>
            <a:endParaRPr/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System Input</a:t>
            </a:r>
            <a:endParaRPr/>
          </a:p>
        </p:txBody>
      </p:sp>
      <p:sp>
        <p:nvSpPr>
          <p:cNvPr id="218" name="Google Shape;218;p28"/>
          <p:cNvSpPr txBox="1">
            <a:spLocks noGrp="1"/>
          </p:cNvSpPr>
          <p:nvPr>
            <p:ph type="body" idx="1"/>
          </p:nvPr>
        </p:nvSpPr>
        <p:spPr>
          <a:xfrm>
            <a:off x="1097280" y="1905000"/>
            <a:ext cx="81534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Char char="o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Newspaper Purchase Price</a:t>
            </a:r>
            <a:endParaRPr/>
          </a:p>
          <a:p>
            <a:pPr marL="91440" marR="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Char char="o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Newspaper Selling Price</a:t>
            </a:r>
            <a:endParaRPr/>
          </a:p>
          <a:p>
            <a:pPr marL="91440" marR="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Char char="o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Newspaper Scrap Value</a:t>
            </a:r>
            <a:endParaRPr/>
          </a:p>
          <a:p>
            <a:pPr marL="91440" marR="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Char char="o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Number of Papers Purchased by News Dealer      </a:t>
            </a:r>
            <a:endParaRPr/>
          </a:p>
          <a:p>
            <a:pPr marL="91440" marR="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Char char="o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Probability distribution of the predefined news day types (Good, Fair, Poor)</a:t>
            </a:r>
            <a:endParaRPr/>
          </a:p>
          <a:p>
            <a:pPr marL="91440" marR="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Char char="o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The demand probability distribution for each day type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System Output</a:t>
            </a:r>
            <a:endParaRPr/>
          </a:p>
        </p:txBody>
      </p:sp>
      <p:sp>
        <p:nvSpPr>
          <p:cNvPr id="224" name="Google Shape;224;p29"/>
          <p:cNvSpPr txBox="1">
            <a:spLocks noGrp="1"/>
          </p:cNvSpPr>
          <p:nvPr>
            <p:ph type="body" idx="1"/>
          </p:nvPr>
        </p:nvSpPr>
        <p:spPr>
          <a:xfrm>
            <a:off x="1097280" y="2057400"/>
            <a:ext cx="8153400" cy="4164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alibri"/>
              <a:buChar char=" "/>
            </a:pPr>
            <a:r>
              <a:rPr lang="en-US" sz="2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1. Simulation table with the columns below:</a:t>
            </a:r>
            <a:endParaRPr sz="22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marR="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◦"/>
            </a:pPr>
            <a:r>
              <a:rPr lang="en-US" sz="2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Day index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◦"/>
            </a:pPr>
            <a:r>
              <a:rPr lang="en-US" sz="2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random number for day type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◦"/>
            </a:pPr>
            <a:r>
              <a:rPr lang="en-US" sz="2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day type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◦"/>
            </a:pPr>
            <a:r>
              <a:rPr lang="en-US" sz="2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random number for demand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◦"/>
            </a:pPr>
            <a:r>
              <a:rPr lang="en-US" sz="2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demand (based on day type)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◦"/>
            </a:pPr>
            <a:r>
              <a:rPr lang="en-US" sz="2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revenue from sales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◦"/>
            </a:pPr>
            <a:r>
              <a:rPr lang="en-US" sz="2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lost profit from excess demand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◦"/>
            </a:pPr>
            <a:r>
              <a:rPr lang="en-US" sz="2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salvage from sale of scrap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◦"/>
            </a:pPr>
            <a:r>
              <a:rPr lang="en-US" sz="2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daily profit</a:t>
            </a: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System Output</a:t>
            </a:r>
            <a:endParaRPr/>
          </a:p>
        </p:txBody>
      </p:sp>
      <p:sp>
        <p:nvSpPr>
          <p:cNvPr id="230" name="Google Shape;230;p30"/>
          <p:cNvSpPr txBox="1">
            <a:spLocks noGrp="1"/>
          </p:cNvSpPr>
          <p:nvPr>
            <p:ph type="body" idx="1"/>
          </p:nvPr>
        </p:nvSpPr>
        <p:spPr>
          <a:xfrm>
            <a:off x="1097280" y="1873469"/>
            <a:ext cx="81534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2. Performance measures: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Total Sales Revenue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Total Cost of Newspapers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Total Lost Profit from Excess Demand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Total Salvage from sale of Scrap papers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Net Profit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Number of days having excess demand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Number of days having unsold papers</a:t>
            </a:r>
            <a:endParaRPr/>
          </a:p>
          <a:p>
            <a:pPr marL="384048" marR="0" lvl="1" indent="-685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Task (2) Deliverables</a:t>
            </a:r>
            <a:endParaRPr/>
          </a:p>
        </p:txBody>
      </p:sp>
      <p:sp>
        <p:nvSpPr>
          <p:cNvPr id="236" name="Google Shape;236;p3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complete simulation table for 20 days (refer to slide 17)</a:t>
            </a:r>
            <a:endParaRPr/>
          </a:p>
          <a:p>
            <a:pPr marL="457200" marR="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performance metrics calculated from the simulation table (refer to slide 18)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Inventory Problems</a:t>
            </a:r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NEWSPAPER SELLER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Task (2) Delivery Rules</a:t>
            </a:r>
            <a:endParaRPr/>
          </a:p>
        </p:txBody>
      </p:sp>
      <p:sp>
        <p:nvSpPr>
          <p:cNvPr id="243" name="Google Shape;243;p32"/>
          <p:cNvSpPr txBox="1">
            <a:spLocks noGrp="1"/>
          </p:cNvSpPr>
          <p:nvPr>
            <p:ph type="body" idx="1"/>
          </p:nvPr>
        </p:nvSpPr>
        <p:spPr>
          <a:xfrm>
            <a:off x="1066810" y="2182861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/>
          </a:p>
          <a:p>
            <a:pPr marL="461772" marR="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Every team </a:t>
            </a:r>
            <a:r>
              <a:rPr lang="en-US"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should commit </a:t>
            </a: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 their assigned time slot [same as Task(1)]</a:t>
            </a:r>
            <a:endParaRPr/>
          </a:p>
          <a:p>
            <a:pPr marL="461772" marR="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Any delay will not be accepted</a:t>
            </a:r>
            <a:endParaRPr/>
          </a:p>
          <a:p>
            <a:pPr marL="118871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en-US" sz="2000" b="1" i="0" u="sng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Cheating Policy</a:t>
            </a:r>
            <a:endParaRPr/>
          </a:p>
          <a:p>
            <a:pPr marL="461772" marR="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First Incident: -10% from the yearwork grades</a:t>
            </a:r>
            <a:endParaRPr/>
          </a:p>
          <a:p>
            <a:pPr marL="461772" marR="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Second Incident: -50% from the yearwork grades</a:t>
            </a:r>
            <a:endParaRPr/>
          </a:p>
          <a:p>
            <a:pPr marL="461772" marR="0" lvl="0" indent="-342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Third Incident: -100% from the yearwork grades</a:t>
            </a:r>
            <a:endParaRPr/>
          </a:p>
          <a:p>
            <a:pPr marL="461772" marR="0" lvl="0" indent="-215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More Notes</a:t>
            </a:r>
            <a:endParaRPr/>
          </a:p>
        </p:txBody>
      </p:sp>
      <p:sp>
        <p:nvSpPr>
          <p:cNvPr id="249" name="Google Shape;249;p33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514350" marR="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GUI is mandatory.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Well OOP design is mandatory.</a:t>
            </a:r>
            <a:endParaRPr/>
          </a:p>
          <a:p>
            <a:pPr marL="514350" marR="0" lvl="0" indent="-3873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 txBox="1">
            <a:spLocks noGrp="1"/>
          </p:cNvSpPr>
          <p:nvPr>
            <p:ph type="title"/>
          </p:nvPr>
        </p:nvSpPr>
        <p:spPr>
          <a:xfrm>
            <a:off x="1227909" y="2167654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Template Walkthrough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Newspaper Seller</a:t>
            </a:r>
            <a:r>
              <a:rPr lang="en-US" sz="48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Problem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35"/>
          <p:cNvSpPr txBox="1">
            <a:spLocks noGrp="1"/>
          </p:cNvSpPr>
          <p:nvPr>
            <p:ph type="body" idx="1"/>
          </p:nvPr>
        </p:nvSpPr>
        <p:spPr>
          <a:xfrm>
            <a:off x="6962192" y="3341915"/>
            <a:ext cx="2819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9144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</a:pPr>
            <a:r>
              <a:rPr lang="en-US" sz="4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Fair days </a:t>
            </a:r>
            <a:endParaRPr/>
          </a:p>
        </p:txBody>
      </p:sp>
      <p:sp>
        <p:nvSpPr>
          <p:cNvPr id="261" name="Google Shape;261;p35"/>
          <p:cNvSpPr txBox="1"/>
          <p:nvPr/>
        </p:nvSpPr>
        <p:spPr>
          <a:xfrm>
            <a:off x="2847392" y="2503715"/>
            <a:ext cx="3045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20040" marR="0" lvl="0" indent="-3200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days </a:t>
            </a:r>
            <a:endParaRPr/>
          </a:p>
        </p:txBody>
      </p:sp>
      <p:sp>
        <p:nvSpPr>
          <p:cNvPr id="262" name="Google Shape;262;p35"/>
          <p:cNvSpPr txBox="1"/>
          <p:nvPr/>
        </p:nvSpPr>
        <p:spPr>
          <a:xfrm>
            <a:off x="2999792" y="4637315"/>
            <a:ext cx="2514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20040" marR="0" lvl="0" indent="-3200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Poor days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8800" y="398725"/>
            <a:ext cx="7626050" cy="545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Newspaper Seller</a:t>
            </a:r>
            <a:r>
              <a:rPr lang="en-US" sz="48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Problem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4" name="Google Shape;274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35580" y="2602352"/>
            <a:ext cx="6781800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6575" y="735800"/>
            <a:ext cx="8196476" cy="496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Newspaper Seller</a:t>
            </a:r>
            <a:r>
              <a:rPr lang="en-US" sz="48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Problem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6" name="Google Shape;286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05011" y="1886050"/>
            <a:ext cx="7029450" cy="4378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40"/>
          <p:cNvPicPr preferRelativeResize="0"/>
          <p:nvPr/>
        </p:nvPicPr>
        <p:blipFill rotWithShape="1">
          <a:blip r:embed="rId3">
            <a:alphaModFix/>
          </a:blip>
          <a:srcRect r="8079"/>
          <a:stretch/>
        </p:blipFill>
        <p:spPr>
          <a:xfrm>
            <a:off x="1837725" y="1189525"/>
            <a:ext cx="7081575" cy="368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41" descr="table2-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1" y="223444"/>
            <a:ext cx="9792557" cy="6092137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1"/>
          <p:cNvSpPr txBox="1"/>
          <p:nvPr/>
        </p:nvSpPr>
        <p:spPr>
          <a:xfrm>
            <a:off x="1676400" y="6400800"/>
            <a:ext cx="381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= 70 * 33 = 2310 cents = 23.1$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Newspaper Seller</a:t>
            </a:r>
            <a:r>
              <a:rPr lang="en-US" sz="48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Problem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8" name="Google Shape;118;p15"/>
          <p:cNvGrpSpPr/>
          <p:nvPr/>
        </p:nvGrpSpPr>
        <p:grpSpPr>
          <a:xfrm>
            <a:off x="1745751" y="1920378"/>
            <a:ext cx="7561080" cy="4151531"/>
            <a:chOff x="2156298" y="1845734"/>
            <a:chExt cx="7561080" cy="4151531"/>
          </a:xfrm>
        </p:grpSpPr>
        <p:pic>
          <p:nvPicPr>
            <p:cNvPr id="119" name="Google Shape;119;p15" descr="C:\Users\EmanFateen\Desktop\cartoon_boy.gif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156298" y="1845734"/>
              <a:ext cx="3429000" cy="40058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15" descr="C:\Users\EmanFateen\Desktop\newspapers.jp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432898" y="2379134"/>
              <a:ext cx="1909745" cy="167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" name="Google Shape;121;p15"/>
            <p:cNvSpPr txBox="1"/>
            <p:nvPr/>
          </p:nvSpPr>
          <p:spPr>
            <a:xfrm>
              <a:off x="5737698" y="4207934"/>
              <a:ext cx="152400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70</a:t>
              </a:r>
              <a:endPara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5"/>
            <p:cNvSpPr txBox="1"/>
            <p:nvPr/>
          </p:nvSpPr>
          <p:spPr>
            <a:xfrm rot="-776770">
              <a:off x="7764311" y="2686096"/>
              <a:ext cx="177721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33 cents</a:t>
              </a:r>
              <a:endPara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5"/>
            <p:cNvSpPr txBox="1"/>
            <p:nvPr/>
          </p:nvSpPr>
          <p:spPr>
            <a:xfrm rot="447528">
              <a:off x="7905730" y="3939552"/>
              <a:ext cx="177721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50 cents</a:t>
              </a:r>
              <a:endPara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5"/>
            <p:cNvSpPr txBox="1"/>
            <p:nvPr/>
          </p:nvSpPr>
          <p:spPr>
            <a:xfrm>
              <a:off x="7414098" y="5198534"/>
              <a:ext cx="177721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17 cents</a:t>
              </a:r>
              <a:endPara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5"/>
            <p:cNvSpPr txBox="1"/>
            <p:nvPr/>
          </p:nvSpPr>
          <p:spPr>
            <a:xfrm>
              <a:off x="5128098" y="5350934"/>
              <a:ext cx="177721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 cents</a:t>
              </a:r>
              <a:endPara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175" y="372800"/>
            <a:ext cx="7133400" cy="56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System Output</a:t>
            </a:r>
            <a:endParaRPr/>
          </a:p>
        </p:txBody>
      </p:sp>
      <p:sp>
        <p:nvSpPr>
          <p:cNvPr id="310" name="Google Shape;310;p43"/>
          <p:cNvSpPr txBox="1">
            <a:spLocks noGrp="1"/>
          </p:cNvSpPr>
          <p:nvPr>
            <p:ph type="body" idx="1"/>
          </p:nvPr>
        </p:nvSpPr>
        <p:spPr>
          <a:xfrm>
            <a:off x="1097280" y="1873469"/>
            <a:ext cx="81534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2. Performance measures: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Total Sales Revenue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Total Cost of Newspapers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Total Lost Profit from Excess Demand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Total Salvage from sale of Scrap papers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Net Profit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Number of days having excess demand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Number of days having unsold papers</a:t>
            </a:r>
            <a:endParaRPr/>
          </a:p>
          <a:p>
            <a:pPr marL="384048" marR="0" lvl="1" indent="-685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775" y="346875"/>
            <a:ext cx="7626049" cy="539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System Input</a:t>
            </a:r>
            <a:endParaRPr/>
          </a:p>
        </p:txBody>
      </p:sp>
      <p:sp>
        <p:nvSpPr>
          <p:cNvPr id="322" name="Google Shape;322;p45"/>
          <p:cNvSpPr txBox="1">
            <a:spLocks noGrp="1"/>
          </p:cNvSpPr>
          <p:nvPr>
            <p:ph type="body" idx="1"/>
          </p:nvPr>
        </p:nvSpPr>
        <p:spPr>
          <a:xfrm>
            <a:off x="1097280" y="1905000"/>
            <a:ext cx="81534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Char char="o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Newspaper Purchase Price</a:t>
            </a:r>
            <a:endParaRPr/>
          </a:p>
          <a:p>
            <a:pPr marL="91440" marR="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Char char="o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Newspaper Selling Price</a:t>
            </a:r>
            <a:endParaRPr/>
          </a:p>
          <a:p>
            <a:pPr marL="91440" marR="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Char char="o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Newspaper Scrap Value</a:t>
            </a:r>
            <a:endParaRPr/>
          </a:p>
          <a:p>
            <a:pPr marL="91440" marR="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Char char="o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Number of Papers Purchased by News Dealer      </a:t>
            </a:r>
            <a:endParaRPr/>
          </a:p>
          <a:p>
            <a:pPr marL="91440" marR="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Char char="o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Probability distribution of the predefined news day types (Good, Fair, Poor)</a:t>
            </a:r>
            <a:endParaRPr/>
          </a:p>
          <a:p>
            <a:pPr marL="91440" marR="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Char char="o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The demand probability distribution for each day type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475" y="0"/>
            <a:ext cx="9646926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8200" y="202238"/>
            <a:ext cx="4683225" cy="598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Using TestCases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48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You are given a testcase to run that will provide with a message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Success message if your code runs correctly.</a:t>
            </a:r>
            <a:endParaRPr/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Error message describing the failed part.</a:t>
            </a:r>
            <a:endParaRPr/>
          </a:p>
          <a:p>
            <a:pPr marL="91440" marR="0" lvl="0" indent="-1270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Running using testcases</a:t>
            </a: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1168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1" name="Google Shape;341;p48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1338" y="3561322"/>
            <a:ext cx="7421040" cy="1123889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8"/>
          <p:cNvSpPr/>
          <p:nvPr/>
        </p:nvSpPr>
        <p:spPr>
          <a:xfrm>
            <a:off x="5669279" y="2664823"/>
            <a:ext cx="1402082" cy="896499"/>
          </a:xfrm>
          <a:prstGeom prst="wedgeEllipseCallout">
            <a:avLst>
              <a:gd name="adj1" fmla="val -20833"/>
              <a:gd name="adj2" fmla="val 62500"/>
            </a:avLst>
          </a:prstGeom>
          <a:noFill/>
          <a:ln w="15875" cap="flat" cmpd="sng">
            <a:solidFill>
              <a:srgbClr val="256C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48"/>
          <p:cNvSpPr txBox="1"/>
          <p:nvPr/>
        </p:nvSpPr>
        <p:spPr>
          <a:xfrm>
            <a:off x="5765076" y="2828612"/>
            <a:ext cx="147174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system object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Newspaper Seller</a:t>
            </a:r>
            <a:r>
              <a:rPr lang="en-US" sz="48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Problem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1" name="Google Shape;131;p16"/>
          <p:cNvGrpSpPr/>
          <p:nvPr/>
        </p:nvGrpSpPr>
        <p:grpSpPr>
          <a:xfrm>
            <a:off x="2065176" y="1912776"/>
            <a:ext cx="7561080" cy="4151531"/>
            <a:chOff x="1066800" y="1828800"/>
            <a:chExt cx="7561080" cy="4151531"/>
          </a:xfrm>
        </p:grpSpPr>
        <p:pic>
          <p:nvPicPr>
            <p:cNvPr id="132" name="Google Shape;132;p16" descr="C:\Users\EmanFateen\Desktop\cartoon_boy.gif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66800" y="1828800"/>
              <a:ext cx="3429000" cy="40058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Google Shape;133;p16" descr="C:\Users\EmanFateen\Desktop\newspapers.jp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343400" y="2362200"/>
              <a:ext cx="1909745" cy="167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4" name="Google Shape;134;p16"/>
            <p:cNvSpPr txBox="1"/>
            <p:nvPr/>
          </p:nvSpPr>
          <p:spPr>
            <a:xfrm>
              <a:off x="4648200" y="4191000"/>
              <a:ext cx="152400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70</a:t>
              </a:r>
              <a:endPara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6"/>
            <p:cNvSpPr txBox="1"/>
            <p:nvPr/>
          </p:nvSpPr>
          <p:spPr>
            <a:xfrm rot="-776770">
              <a:off x="6674813" y="2669162"/>
              <a:ext cx="177721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6"/>
            <p:cNvSpPr txBox="1"/>
            <p:nvPr/>
          </p:nvSpPr>
          <p:spPr>
            <a:xfrm rot="447528">
              <a:off x="6816232" y="3922618"/>
              <a:ext cx="177721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90</a:t>
              </a:r>
              <a:endPara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6"/>
            <p:cNvSpPr txBox="1"/>
            <p:nvPr/>
          </p:nvSpPr>
          <p:spPr>
            <a:xfrm>
              <a:off x="6324600" y="5181600"/>
              <a:ext cx="177721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100</a:t>
              </a:r>
              <a:endPara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6"/>
            <p:cNvSpPr txBox="1"/>
            <p:nvPr/>
          </p:nvSpPr>
          <p:spPr>
            <a:xfrm>
              <a:off x="4038600" y="5334000"/>
              <a:ext cx="177721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40</a:t>
              </a:r>
              <a:endPara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Newspaper Seller</a:t>
            </a:r>
            <a:r>
              <a:rPr lang="en-US" sz="48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Problem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7"/>
          <p:cNvSpPr txBox="1">
            <a:spLocks noGrp="1"/>
          </p:cNvSpPr>
          <p:nvPr>
            <p:ph type="body" idx="1"/>
          </p:nvPr>
        </p:nvSpPr>
        <p:spPr>
          <a:xfrm>
            <a:off x="6962192" y="3341915"/>
            <a:ext cx="2819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9144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</a:pPr>
            <a:r>
              <a:rPr lang="en-US" sz="4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Fair days </a:t>
            </a:r>
            <a:endParaRPr/>
          </a:p>
        </p:txBody>
      </p:sp>
      <p:sp>
        <p:nvSpPr>
          <p:cNvPr id="145" name="Google Shape;145;p17"/>
          <p:cNvSpPr txBox="1"/>
          <p:nvPr/>
        </p:nvSpPr>
        <p:spPr>
          <a:xfrm>
            <a:off x="2847392" y="2503715"/>
            <a:ext cx="3044952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20040" marR="0" lvl="0" indent="-3200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days </a:t>
            </a:r>
            <a:endParaRPr/>
          </a:p>
        </p:txBody>
      </p:sp>
      <p:sp>
        <p:nvSpPr>
          <p:cNvPr id="146" name="Google Shape;146;p17"/>
          <p:cNvSpPr txBox="1"/>
          <p:nvPr/>
        </p:nvSpPr>
        <p:spPr>
          <a:xfrm>
            <a:off x="2999792" y="4637315"/>
            <a:ext cx="2514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20040" marR="0" lvl="0" indent="-3200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Poor days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 descr="Rectangle: Click to edit Master text styles&#10;Second level&#10;Third level&#10;Fourth level&#10;Fifth level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135064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27"/>
              <a:buFont typeface="Courier New"/>
              <a:buChar char="o"/>
            </a:pPr>
            <a:r>
              <a:rPr lang="en-US" sz="2127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 classical inventory problem concerns the purchase and sale of newspapers.</a:t>
            </a:r>
            <a:endParaRPr/>
          </a:p>
          <a:p>
            <a:pPr marL="91440" marR="0" lvl="0" indent="-135064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127"/>
              <a:buFont typeface="Courier New"/>
              <a:buChar char="o"/>
            </a:pPr>
            <a:r>
              <a:rPr lang="en-US" sz="2127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The paper seller buys the papers for 33 cents each and sells them for 50 cents each. </a:t>
            </a:r>
            <a:endParaRPr/>
          </a:p>
          <a:p>
            <a:pPr marL="91440" marR="0" lvl="0" indent="-135064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127"/>
              <a:buFont typeface="Courier New"/>
              <a:buChar char="o"/>
            </a:pPr>
            <a:r>
              <a:rPr lang="en-US" sz="2127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Newspapers not sold at the end of the day are sold as scrap for 5 cents each.</a:t>
            </a:r>
            <a:endParaRPr/>
          </a:p>
          <a:p>
            <a:pPr marL="91440" marR="0" lvl="0" indent="-135064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127"/>
              <a:buFont typeface="Courier New"/>
              <a:buChar char="o"/>
            </a:pPr>
            <a:r>
              <a:rPr lang="en-US" sz="2127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Newspapers can be purchased in bundles of 10. Thus, the paper seller can buy 50, 60, and so on. </a:t>
            </a:r>
            <a:endParaRPr/>
          </a:p>
          <a:p>
            <a:pPr marL="91440" marR="0" lvl="0" indent="-135064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127"/>
              <a:buFont typeface="Courier New"/>
              <a:buChar char="o"/>
            </a:pPr>
            <a:r>
              <a:rPr lang="en-US" sz="2127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There are three types of newsdays, </a:t>
            </a:r>
            <a:r>
              <a:rPr lang="en-US" sz="2127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en-US" sz="2127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good,</a:t>
            </a:r>
            <a:r>
              <a:rPr lang="en-US" sz="2127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r>
              <a:rPr lang="en-US" sz="2127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127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en-US" sz="2127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fair,</a:t>
            </a:r>
            <a:r>
              <a:rPr lang="en-US" sz="2127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r>
              <a:rPr lang="en-US" sz="2127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127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en-US" sz="2127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poor”. Each having its own probability.</a:t>
            </a:r>
            <a:endParaRPr/>
          </a:p>
          <a:p>
            <a:pPr marL="91440" marR="0" lvl="0" indent="-140970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220"/>
              <a:buFont typeface="Courier New"/>
              <a:buChar char="o"/>
            </a:pPr>
            <a:r>
              <a:rPr lang="en-US" sz="222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The problem is to determine the optimal number of papers the newspaper seller should purchase. </a:t>
            </a:r>
            <a:endParaRPr/>
          </a:p>
          <a:p>
            <a:pPr marL="91440" marR="0" lvl="0" indent="-140970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220"/>
              <a:buFont typeface="Courier New"/>
              <a:buChar char="o"/>
            </a:pPr>
            <a:r>
              <a:rPr lang="en-US" sz="222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This will be accomplished by simulating demands for 20 days and recording profits from sales each day</a:t>
            </a:r>
            <a:endParaRPr sz="2127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marR="0" lvl="1" indent="-77152" algn="l" rtl="0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65"/>
              <a:buFont typeface="Calibri"/>
              <a:buNone/>
            </a:pPr>
            <a:endParaRPr sz="1665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Newspaper Seller</a:t>
            </a:r>
            <a:r>
              <a:rPr lang="en-US" sz="48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Problem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 descr="Rectangle: Click to edit Master text styles&#10;Second level&#10;Third level&#10;Fourth level&#10;Fifth level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146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Courier New"/>
              <a:buChar char="o"/>
            </a:pPr>
            <a:r>
              <a:rPr lang="en-US" sz="23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There are three types of newsdays, </a:t>
            </a:r>
            <a:r>
              <a:rPr lang="en-US" sz="23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en-US" sz="23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good,</a:t>
            </a:r>
            <a:r>
              <a:rPr lang="en-US" sz="23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r>
              <a:rPr lang="en-US" sz="23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3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en-US" sz="23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fair,</a:t>
            </a:r>
            <a:r>
              <a:rPr lang="en-US" sz="23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r>
              <a:rPr lang="en-US" sz="23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3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en-US" sz="23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poor”. Each having its own probability.</a:t>
            </a:r>
            <a:endParaRPr/>
          </a:p>
          <a:p>
            <a:pPr marL="91440" marR="0" lvl="0" indent="-1524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Char char="o"/>
            </a:pPr>
            <a:r>
              <a:rPr lang="en-US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The problem is to determine the optimal number of papers the newspaper seller should purchase. </a:t>
            </a:r>
            <a:endParaRPr/>
          </a:p>
          <a:p>
            <a:pPr marL="91440" marR="0" lvl="0" indent="-1524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Char char="o"/>
            </a:pPr>
            <a:r>
              <a:rPr lang="en-US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This will be accomplished by simulating demands for 20 days and recording profits from sales each day</a:t>
            </a:r>
            <a:endParaRPr sz="23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marR="0" lvl="1" indent="-6857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Newspaper Seller</a:t>
            </a:r>
            <a:r>
              <a:rPr lang="en-US" sz="48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Problem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Newspaper Seller</a:t>
            </a:r>
            <a:r>
              <a:rPr lang="en-US" sz="48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Problem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0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203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Char char=" "/>
            </a:pPr>
            <a:r>
              <a:rPr lang="en-US"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profits are given by the following relationship:</a:t>
            </a:r>
            <a:endParaRPr/>
          </a:p>
          <a:p>
            <a:pPr marL="9144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68546" y="3174230"/>
            <a:ext cx="7432675" cy="78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Newspaper Seller</a:t>
            </a:r>
            <a:r>
              <a:rPr lang="en-US" sz="48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Problem</a:t>
            </a: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0634" y="2129344"/>
            <a:ext cx="5334000" cy="4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909</Words>
  <Application>Microsoft Office PowerPoint</Application>
  <PresentationFormat>Widescreen</PresentationFormat>
  <Paragraphs>144</Paragraphs>
  <Slides>36</Slides>
  <Notes>36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Courier New</vt:lpstr>
      <vt:lpstr>Times New Roman</vt:lpstr>
      <vt:lpstr>Retrospect</vt:lpstr>
      <vt:lpstr>Simulation &amp; Modeling 2020-2021</vt:lpstr>
      <vt:lpstr>Inventory Problems</vt:lpstr>
      <vt:lpstr>The Newspaper Seller’s Problem</vt:lpstr>
      <vt:lpstr>The Newspaper Seller’s Problem</vt:lpstr>
      <vt:lpstr>The Newspaper Seller’s Problem</vt:lpstr>
      <vt:lpstr>The Newspaper Seller’s Problem</vt:lpstr>
      <vt:lpstr>The Newspaper Seller’s Problem</vt:lpstr>
      <vt:lpstr>The Newspaper Seller’s Problem</vt:lpstr>
      <vt:lpstr>The Newspaper Seller’s Problem</vt:lpstr>
      <vt:lpstr>The Newspaper Seller’s Problem</vt:lpstr>
      <vt:lpstr>The Newspaper Seller’s Problem</vt:lpstr>
      <vt:lpstr>PowerPoint Presentation</vt:lpstr>
      <vt:lpstr>The Newspaper Seller’s Problem</vt:lpstr>
      <vt:lpstr>The Newspaper Seller’s Problem</vt:lpstr>
      <vt:lpstr>The Newspaper Seller’s Problem</vt:lpstr>
      <vt:lpstr>System Input</vt:lpstr>
      <vt:lpstr>System Output</vt:lpstr>
      <vt:lpstr>System Output</vt:lpstr>
      <vt:lpstr>Task (2) Deliverables</vt:lpstr>
      <vt:lpstr>Task (2) Delivery Rules</vt:lpstr>
      <vt:lpstr>More Notes</vt:lpstr>
      <vt:lpstr>Template Walkthrough</vt:lpstr>
      <vt:lpstr>The Newspaper Seller’s Problem</vt:lpstr>
      <vt:lpstr>PowerPoint Presentation</vt:lpstr>
      <vt:lpstr>The Newspaper Seller’s Problem</vt:lpstr>
      <vt:lpstr>PowerPoint Presentation</vt:lpstr>
      <vt:lpstr>The Newspaper Seller’s Problem</vt:lpstr>
      <vt:lpstr>PowerPoint Presentation</vt:lpstr>
      <vt:lpstr>PowerPoint Presentation</vt:lpstr>
      <vt:lpstr>PowerPoint Presentation</vt:lpstr>
      <vt:lpstr>System Output</vt:lpstr>
      <vt:lpstr>PowerPoint Presentation</vt:lpstr>
      <vt:lpstr>System Input</vt:lpstr>
      <vt:lpstr>PowerPoint Presentation</vt:lpstr>
      <vt:lpstr>PowerPoint Presentation</vt:lpstr>
      <vt:lpstr>Using TestCases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&amp; Modeling 2020-2021</dc:title>
  <cp:lastModifiedBy>Work pc</cp:lastModifiedBy>
  <cp:revision>1</cp:revision>
  <dcterms:modified xsi:type="dcterms:W3CDTF">2020-11-18T08:44:14Z</dcterms:modified>
</cp:coreProperties>
</file>