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146847057" r:id="rId10"/>
    <p:sldId id="2146847060" r:id="rId11"/>
    <p:sldId id="2146847063" r:id="rId12"/>
    <p:sldId id="2146847064" r:id="rId13"/>
    <p:sldId id="2146847065" r:id="rId14"/>
    <p:sldId id="2146847062" r:id="rId15"/>
    <p:sldId id="2146847061" r:id="rId16"/>
    <p:sldId id="2146847055"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8" d="100"/>
          <a:sy n="58" d="100"/>
        </p:scale>
        <p:origin x="964" y="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Tasneem Sultana Syed</a:t>
            </a:r>
          </a:p>
          <a:p>
            <a:r>
              <a:rPr lang="en-US" sz="2000" b="1" dirty="0">
                <a:solidFill>
                  <a:schemeClr val="accent1">
                    <a:lumMod val="75000"/>
                  </a:schemeClr>
                </a:solidFill>
                <a:latin typeface="Arial"/>
                <a:cs typeface="Arial"/>
              </a:rPr>
              <a:t>Student Name : Tasneem Sultana Syed</a:t>
            </a:r>
          </a:p>
          <a:p>
            <a:r>
              <a:rPr lang="en-US" sz="2000" b="1" dirty="0">
                <a:solidFill>
                  <a:schemeClr val="accent1">
                    <a:lumMod val="75000"/>
                  </a:schemeClr>
                </a:solidFill>
                <a:latin typeface="Arial"/>
                <a:cs typeface="Arial"/>
              </a:rPr>
              <a:t>College Name &amp; Department : PBR </a:t>
            </a:r>
            <a:r>
              <a:rPr lang="en-US" sz="2000" b="1" dirty="0" err="1">
                <a:solidFill>
                  <a:schemeClr val="accent1">
                    <a:lumMod val="75000"/>
                  </a:schemeClr>
                </a:solidFill>
                <a:latin typeface="Arial"/>
                <a:cs typeface="Arial"/>
              </a:rPr>
              <a:t>Visvodaya</a:t>
            </a:r>
            <a:r>
              <a:rPr lang="en-US" sz="2000" b="1" dirty="0">
                <a:solidFill>
                  <a:schemeClr val="accent1">
                    <a:lumMod val="75000"/>
                  </a:schemeClr>
                </a:solidFill>
                <a:latin typeface="Arial"/>
                <a:cs typeface="Arial"/>
              </a:rPr>
              <a:t> Institute Of Technology and Science &amp; Computer Science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56907B73-2D5D-D617-9163-56951496F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145" y="695617"/>
            <a:ext cx="9173817" cy="5635630"/>
          </a:xfrm>
          <a:prstGeom prst="rect">
            <a:avLst/>
          </a:prstGeom>
        </p:spPr>
      </p:pic>
    </p:spTree>
    <p:extLst>
      <p:ext uri="{BB962C8B-B14F-4D97-AF65-F5344CB8AC3E}">
        <p14:creationId xmlns:p14="http://schemas.microsoft.com/office/powerpoint/2010/main" val="2891153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dirty="0"/>
              <a:t>This project highlights a novel approach to embedding secret messages within images using Python. It demonstrates how pixel manipulation can be leveraged to store encrypted messages securely, ensuring that the information is only accessible to authorized users with the correct password. By utilizing OpenCV and Python, the project serves as a stepping stone for more complex steganographic systems.</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a:t>https://github.com/tasneemsultanasyed/AICTE---Cybersecurity.git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775752"/>
            <a:ext cx="11029615" cy="4673324"/>
          </a:xfrm>
        </p:spPr>
        <p:txBody>
          <a:bodyPr/>
          <a:lstStyle/>
          <a:p>
            <a:pPr marL="342900" indent="-342900">
              <a:buFont typeface="+mj-lt"/>
              <a:buAutoNum type="arabicPeriod"/>
            </a:pPr>
            <a:r>
              <a:rPr lang="en-US" b="1" dirty="0"/>
              <a:t>User-Friendly Interface</a:t>
            </a:r>
            <a:r>
              <a:rPr lang="en-US" dirty="0"/>
              <a:t>: Develop a GUI to allow users to easily upload images and input messages for encryption and decryption.</a:t>
            </a:r>
          </a:p>
          <a:p>
            <a:pPr marL="342900" indent="-342900">
              <a:buFont typeface="+mj-lt"/>
              <a:buAutoNum type="arabicPeriod"/>
            </a:pPr>
            <a:r>
              <a:rPr lang="en-IN" b="1" dirty="0"/>
              <a:t>Advanced Steganography</a:t>
            </a:r>
            <a:r>
              <a:rPr lang="en-IN" dirty="0"/>
              <a:t>: </a:t>
            </a:r>
            <a:r>
              <a:rPr lang="en-US" dirty="0"/>
              <a:t>Experiment with more sophisticated steganographic techniques to further obscure the presence of hidden messages.</a:t>
            </a:r>
          </a:p>
          <a:p>
            <a:pPr marL="342900" indent="-342900">
              <a:buFont typeface="+mj-lt"/>
              <a:buAutoNum type="arabicPeriod"/>
            </a:pPr>
            <a:r>
              <a:rPr lang="en-US" b="1" dirty="0"/>
              <a:t> Real-Time Encryption</a:t>
            </a:r>
            <a:r>
              <a:rPr lang="en-US" dirty="0"/>
              <a:t>:  Implement real-time encryption and decryption for video streams or image sequences, enabling dynamic data hiding in live feeds.</a:t>
            </a:r>
          </a:p>
          <a:p>
            <a:pPr marL="342900" indent="-342900">
              <a:buFont typeface="+mj-lt"/>
              <a:buAutoNum type="arabicPeriod"/>
            </a:pPr>
            <a:r>
              <a:rPr lang="en-US" b="1" dirty="0"/>
              <a:t>Enhanced Security</a:t>
            </a:r>
            <a:r>
              <a:rPr lang="en-US" dirty="0"/>
              <a:t>:</a:t>
            </a:r>
          </a:p>
          <a:p>
            <a:r>
              <a:rPr lang="en-US" dirty="0"/>
              <a:t>Implement multi-pass encryption techniques to add multiple layers of protection.</a:t>
            </a:r>
          </a:p>
          <a:p>
            <a:r>
              <a:rPr lang="en-US" dirty="0"/>
              <a:t>Introduce checksum validation to verify message integrity.</a:t>
            </a:r>
          </a:p>
          <a:p>
            <a:pPr marL="0" indent="0">
              <a:buNone/>
            </a:pPr>
            <a:endParaRPr lang="en-US" dirty="0"/>
          </a:p>
          <a:p>
            <a:endParaRPr lang="en-US" dirty="0"/>
          </a:p>
          <a:p>
            <a:pPr marL="0" indent="0">
              <a:buNone/>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The rise of cyber threats and the increased dependency on digital communication have led to the growing importance of data security. While traditional text encryption methods are prevalent, embedding sensitive information directly into images offers an additional layer of security. This project demonstrates how to embed and retrieve encrypted messages within an image’s pixel values using Python’s OpenCV library. The process is protected with a password to ensure only authorized users can decrypt the message.</a:t>
            </a:r>
          </a:p>
          <a:p>
            <a:pPr>
              <a:buFont typeface="Arial" panose="020B0604020202020204" pitchFamily="34" charset="0"/>
              <a:buChar char="•"/>
            </a:pPr>
            <a:r>
              <a:rPr lang="en-US" b="1" dirty="0"/>
              <a:t>Core Challenge</a:t>
            </a:r>
            <a:r>
              <a:rPr lang="en-US" dirty="0"/>
              <a:t>: Safely hiding information without altering the image’s appearance</a:t>
            </a:r>
          </a:p>
          <a:p>
            <a:pPr>
              <a:buFont typeface="Arial" panose="020B0604020202020204" pitchFamily="34" charset="0"/>
              <a:buChar char="•"/>
            </a:pPr>
            <a:r>
              <a:rPr lang="en-US" b="1" dirty="0"/>
              <a:t>Importance</a:t>
            </a:r>
            <a:r>
              <a:rPr lang="en-US" dirty="0"/>
              <a:t>: Image-based encryption is crucial for applications in digital watermarking and secure communication.</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F73E6BCC-8BBA-77BB-D026-D31C133B6632}"/>
              </a:ext>
            </a:extLst>
          </p:cNvPr>
          <p:cNvSpPr>
            <a:spLocks noGrp="1" noChangeArrowheads="1"/>
          </p:cNvSpPr>
          <p:nvPr>
            <p:ph idx="1"/>
          </p:nvPr>
        </p:nvSpPr>
        <p:spPr bwMode="auto">
          <a:xfrm>
            <a:off x="253101" y="1607374"/>
            <a:ext cx="1165517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1.Python 3.x</a:t>
            </a:r>
            <a:r>
              <a:rPr kumimoji="0" lang="en-US" altLang="en-US" sz="1800" b="0" i="0" u="none" strike="noStrike" cap="none" normalizeH="0" baseline="0" dirty="0">
                <a:ln>
                  <a:noFill/>
                </a:ln>
                <a:solidFill>
                  <a:schemeClr val="tx1"/>
                </a:solidFill>
                <a:effectLst/>
                <a:latin typeface="Arial" panose="020B0604020202020204" pitchFamily="34" charset="0"/>
              </a:rPr>
              <a:t>: The primary programming language for this project.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2.Libraries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algn="just"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OpenCV</a:t>
            </a:r>
            <a:r>
              <a:rPr kumimoji="0" lang="en-US" altLang="en-US" sz="1800" b="0" i="0" u="none" strike="noStrike" cap="none" normalizeH="0" baseline="0" dirty="0">
                <a:ln>
                  <a:noFill/>
                </a:ln>
                <a:solidFill>
                  <a:schemeClr val="tx1"/>
                </a:solidFill>
                <a:effectLst/>
                <a:latin typeface="Arial" panose="020B0604020202020204" pitchFamily="34" charset="0"/>
              </a:rPr>
              <a:t>: For image loading, manipulation, and saving.</a:t>
            </a:r>
          </a:p>
          <a:p>
            <a:pPr algn="just" defTabSz="914400" eaLnBrk="0" fontAlgn="base" hangingPunct="0">
              <a:lnSpc>
                <a:spcPct val="100000"/>
              </a:lnSpc>
              <a:spcBef>
                <a:spcPct val="0"/>
              </a:spcBef>
              <a:spcAft>
                <a:spcPct val="0"/>
              </a:spcAft>
              <a:buClrTx/>
              <a:buSzTx/>
            </a:pPr>
            <a:r>
              <a:rPr lang="en-US" altLang="en-US" sz="1800" b="1" dirty="0" err="1">
                <a:solidFill>
                  <a:schemeClr val="tx1"/>
                </a:solidFill>
                <a:latin typeface="Arial" panose="020B0604020202020204" pitchFamily="34" charset="0"/>
              </a:rPr>
              <a:t>O</a:t>
            </a:r>
            <a:r>
              <a:rPr kumimoji="0" lang="en-US" altLang="en-US" sz="1800" b="1" i="0" u="none" strike="noStrike" cap="none" normalizeH="0" baseline="0" dirty="0" err="1">
                <a:ln>
                  <a:noFill/>
                </a:ln>
                <a:solidFill>
                  <a:schemeClr val="tx1"/>
                </a:solidFill>
                <a:effectLst/>
                <a:latin typeface="Arial" panose="020B0604020202020204" pitchFamily="34" charset="0"/>
              </a:rPr>
              <a:t>s</a:t>
            </a:r>
            <a:r>
              <a:rPr kumimoji="0" lang="en-US" altLang="en-US" sz="1800" b="0" i="0" u="none" strike="noStrike" cap="none" normalizeH="0" baseline="0" dirty="0">
                <a:ln>
                  <a:noFill/>
                </a:ln>
                <a:solidFill>
                  <a:schemeClr val="tx1"/>
                </a:solidFill>
                <a:effectLst/>
                <a:latin typeface="Arial" panose="020B0604020202020204" pitchFamily="34" charset="0"/>
              </a:rPr>
              <a:t>: Facilitates file handling and opening of the output images.</a:t>
            </a:r>
          </a:p>
          <a:p>
            <a:pPr algn="just" defTabSz="914400" eaLnBrk="0" fontAlgn="base" hangingPunct="0">
              <a:lnSpc>
                <a:spcPct val="100000"/>
              </a:lnSpc>
              <a:spcBef>
                <a:spcPct val="0"/>
              </a:spcBef>
              <a:spcAft>
                <a:spcPct val="0"/>
              </a:spcAft>
              <a:buClrTx/>
              <a:buSzTx/>
            </a:pPr>
            <a:r>
              <a:rPr lang="en-US" altLang="en-US" sz="1800" b="1" dirty="0">
                <a:solidFill>
                  <a:schemeClr val="tx1"/>
                </a:solidFill>
                <a:latin typeface="Arial" panose="020B0604020202020204" pitchFamily="34" charset="0"/>
              </a:rPr>
              <a:t>S</a:t>
            </a:r>
            <a:r>
              <a:rPr kumimoji="0" lang="en-US" altLang="en-US" sz="1800" b="1" i="0" u="none" strike="noStrike" cap="none" normalizeH="0" baseline="0" dirty="0">
                <a:ln>
                  <a:noFill/>
                </a:ln>
                <a:solidFill>
                  <a:schemeClr val="tx1"/>
                </a:solidFill>
                <a:effectLst/>
                <a:latin typeface="Arial" panose="020B0604020202020204" pitchFamily="34" charset="0"/>
              </a:rPr>
              <a:t>tring</a:t>
            </a:r>
            <a:r>
              <a:rPr kumimoji="0" lang="en-US" altLang="en-US" sz="1800" b="0" i="0" u="none" strike="noStrike" cap="none" normalizeH="0" baseline="0" dirty="0">
                <a:ln>
                  <a:noFill/>
                </a:ln>
                <a:solidFill>
                  <a:schemeClr val="tx1"/>
                </a:solidFill>
                <a:effectLst/>
                <a:latin typeface="Arial" panose="020B0604020202020204" pitchFamily="34" charset="0"/>
              </a:rPr>
              <a:t>: Used for character and string manipulation.</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3.Environment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algn="just"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Cross-platform support</a:t>
            </a:r>
            <a:r>
              <a:rPr kumimoji="0" lang="en-US" altLang="en-US" sz="1800" b="0" i="0" u="none" strike="noStrike" cap="none" normalizeH="0" baseline="0" dirty="0">
                <a:ln>
                  <a:noFill/>
                </a:ln>
                <a:solidFill>
                  <a:schemeClr val="tx1"/>
                </a:solidFill>
                <a:effectLst/>
                <a:latin typeface="Arial" panose="020B0604020202020204" pitchFamily="34" charset="0"/>
              </a:rPr>
              <a:t> (Windows, Linux, MacOS) ensures that this solution is versatile.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4.Encryption Mechanism</a:t>
            </a:r>
            <a:r>
              <a:rPr kumimoji="0" lang="en-US" altLang="en-US" sz="1800" b="0" i="0" u="none" strike="noStrike" cap="none" normalizeH="0" baseline="0" dirty="0">
                <a:ln>
                  <a:noFill/>
                </a:ln>
                <a:solidFill>
                  <a:schemeClr val="tx1"/>
                </a:solidFill>
                <a:effectLst/>
                <a:latin typeface="Arial" panose="020B0604020202020204" pitchFamily="34" charset="0"/>
              </a:rPr>
              <a:t>:</a:t>
            </a:r>
          </a:p>
          <a:p>
            <a:pPr algn="just"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Character Conversion</a:t>
            </a:r>
            <a:r>
              <a:rPr kumimoji="0" lang="en-US" altLang="en-US" sz="1800" b="0" i="0" u="none" strike="noStrike" cap="none" normalizeH="0" baseline="0" dirty="0">
                <a:ln>
                  <a:noFill/>
                </a:ln>
                <a:solidFill>
                  <a:schemeClr val="tx1"/>
                </a:solidFill>
                <a:effectLst/>
                <a:latin typeface="Arial" panose="020B0604020202020204" pitchFamily="34" charset="0"/>
              </a:rPr>
              <a:t>:  Each character in the message is converted to its ASCII equivalent.</a:t>
            </a:r>
          </a:p>
          <a:p>
            <a:pPr algn="just"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Pixel Manipulation</a:t>
            </a:r>
            <a:r>
              <a:rPr kumimoji="0" lang="en-US" altLang="en-US" sz="1800" b="0" i="0" u="none" strike="noStrike" cap="none" normalizeH="0" baseline="0" dirty="0">
                <a:ln>
                  <a:noFill/>
                </a:ln>
                <a:solidFill>
                  <a:schemeClr val="tx1"/>
                </a:solidFill>
                <a:effectLst/>
                <a:latin typeface="Arial" panose="020B0604020202020204" pitchFamily="34" charset="0"/>
              </a:rPr>
              <a:t>:        The ASCII values are embedded into the image’s RGB channels (Red, Green, Blue).</a:t>
            </a:r>
          </a:p>
          <a:p>
            <a:pPr algn="just"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Sequential Embedding</a:t>
            </a:r>
            <a:r>
              <a:rPr kumimoji="0" lang="en-US" altLang="en-US" sz="1800" b="0" i="0" u="none" strike="noStrike" cap="none" normalizeH="0" baseline="0" dirty="0">
                <a:ln>
                  <a:noFill/>
                </a:ln>
                <a:solidFill>
                  <a:schemeClr val="tx1"/>
                </a:solidFill>
                <a:effectLst/>
                <a:latin typeface="Arial" panose="020B0604020202020204" pitchFamily="34" charset="0"/>
              </a:rPr>
              <a:t>: The embedding is done across different pixels to reduce visibility and distortion.</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5.Decryption Mechanism</a:t>
            </a:r>
            <a:r>
              <a:rPr kumimoji="0" lang="en-US" altLang="en-US" sz="1800" b="0" i="0" u="none" strike="noStrike" cap="none" normalizeH="0" baseline="0" dirty="0">
                <a:ln>
                  <a:noFill/>
                </a:ln>
                <a:solidFill>
                  <a:schemeClr val="tx1"/>
                </a:solidFill>
                <a:effectLst/>
                <a:latin typeface="Arial" panose="020B0604020202020204" pitchFamily="34" charset="0"/>
              </a:rPr>
              <a:t>:</a:t>
            </a:r>
          </a:p>
          <a:p>
            <a:pPr algn="just"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Password Validation</a:t>
            </a:r>
            <a:r>
              <a:rPr kumimoji="0" lang="en-US" altLang="en-US" sz="1800" b="0" i="0" u="none" strike="noStrike" cap="none" normalizeH="0" baseline="0" dirty="0">
                <a:ln>
                  <a:noFill/>
                </a:ln>
                <a:solidFill>
                  <a:schemeClr val="tx1"/>
                </a:solidFill>
                <a:effectLst/>
                <a:latin typeface="Arial" panose="020B0604020202020204" pitchFamily="34" charset="0"/>
              </a:rPr>
              <a:t>: Ensures that only users with the correct password can access the message.</a:t>
            </a:r>
          </a:p>
          <a:p>
            <a:pPr algn="just"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Reverse Mapping</a:t>
            </a:r>
            <a:r>
              <a:rPr kumimoji="0" lang="en-US" altLang="en-US" sz="1800" b="0" i="0" u="none" strike="noStrike" cap="none" normalizeH="0" baseline="0" dirty="0">
                <a:ln>
                  <a:noFill/>
                </a:ln>
                <a:solidFill>
                  <a:schemeClr val="tx1"/>
                </a:solidFill>
                <a:effectLst/>
                <a:latin typeface="Arial" panose="020B0604020202020204" pitchFamily="34" charset="0"/>
              </a:rPr>
              <a:t>:      Converts pixel values back to characters based on the same mapping technique used</a:t>
            </a:r>
          </a:p>
          <a:p>
            <a:pPr marL="0" indent="0" algn="just"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                                     during encryption.</a:t>
            </a:r>
          </a:p>
          <a:p>
            <a:pPr mar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2000" b="1" dirty="0"/>
              <a:t>Data Hiding without Distortion</a:t>
            </a:r>
            <a:r>
              <a:rPr lang="en-US" sz="2000" dirty="0"/>
              <a:t>: The image is altered so subtly that the human eye cannot easily detect any changes.</a:t>
            </a:r>
          </a:p>
          <a:p>
            <a:r>
              <a:rPr lang="en-US" sz="2000" b="1" dirty="0"/>
              <a:t>Password Protection</a:t>
            </a:r>
            <a:r>
              <a:rPr lang="en-US" sz="2000" dirty="0"/>
              <a:t>: Only users who know the password can successfully decrypt and retrieve the embedded message, adding a security layer.</a:t>
            </a:r>
          </a:p>
          <a:p>
            <a:r>
              <a:rPr lang="en-US" sz="2000" b="1" dirty="0"/>
              <a:t>Dynamic Channel Utilization</a:t>
            </a:r>
            <a:r>
              <a:rPr lang="en-US" sz="2000" dirty="0"/>
              <a:t>: The project utilizes all three RGB channels, optimizing the storage of encrypted messages.</a:t>
            </a:r>
          </a:p>
          <a:p>
            <a:r>
              <a:rPr lang="en-US" sz="2000" b="1" dirty="0"/>
              <a:t>Educational Demonstration of Steganography</a:t>
            </a:r>
            <a:r>
              <a:rPr lang="en-US" sz="2000" dirty="0"/>
              <a:t>: This project introduces basic principles of steganography—a field of hiding information within other media.</a:t>
            </a:r>
          </a:p>
          <a:p>
            <a:r>
              <a:rPr lang="en-US" sz="2000" b="1" dirty="0"/>
              <a:t>Potential for Complex Encryption Layers</a:t>
            </a:r>
            <a:r>
              <a:rPr lang="en-US" sz="2000" dirty="0"/>
              <a:t>: The system is designed for easy expansion, allowing for the integration of more complex encryption techniques in the future.</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b="1" dirty="0"/>
              <a:t>Developers</a:t>
            </a:r>
            <a:r>
              <a:rPr lang="en-US" dirty="0"/>
              <a:t>: Those looking to explore simple encryption techniques for image processing applications.</a:t>
            </a:r>
            <a:endParaRPr lang="en-IN" dirty="0"/>
          </a:p>
          <a:p>
            <a:r>
              <a:rPr lang="en-US" b="1" dirty="0"/>
              <a:t>Cybersecurity Enthusiasts</a:t>
            </a:r>
            <a:r>
              <a:rPr lang="en-US" dirty="0"/>
              <a:t>: Individuals keen on learning about steganography and hidden message encryption.</a:t>
            </a:r>
            <a:endParaRPr lang="en-IN" dirty="0"/>
          </a:p>
          <a:p>
            <a:r>
              <a:rPr lang="en-US" b="1" dirty="0"/>
              <a:t>Digital Artists</a:t>
            </a:r>
            <a:r>
              <a:rPr lang="en-US" dirty="0"/>
              <a:t>: Artists and designers interested in embedding messages or signatures within their artwork as a form of digital watermarking.</a:t>
            </a:r>
            <a:endParaRPr lang="en-IN" dirty="0"/>
          </a:p>
          <a:p>
            <a:r>
              <a:rPr lang="en-US" b="1" dirty="0"/>
              <a:t>Corporate Users</a:t>
            </a:r>
            <a:r>
              <a:rPr lang="en-US" dirty="0"/>
              <a:t>: Organizations looking to protect sensitive data within digital images for internal communication or document sharing.</a:t>
            </a:r>
            <a:endParaRPr lang="en-IN" dirty="0"/>
          </a:p>
          <a:p>
            <a:r>
              <a:rPr lang="en-US" b="1" dirty="0"/>
              <a:t>Educators and Students</a:t>
            </a:r>
            <a:r>
              <a:rPr lang="en-US" dirty="0"/>
              <a:t>: Educators teaching encryption concepts or students undertaking encryption-related projects.</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pPr marL="0" indent="0">
              <a:buNone/>
            </a:pPr>
            <a:endParaRPr lang="en-IN" dirty="0"/>
          </a:p>
        </p:txBody>
      </p:sp>
      <p:pic>
        <p:nvPicPr>
          <p:cNvPr id="4" name="Content Placeholder 5">
            <a:extLst>
              <a:ext uri="{FF2B5EF4-FFF2-40B4-BE49-F238E27FC236}">
                <a16:creationId xmlns:a16="http://schemas.microsoft.com/office/drawing/2014/main" id="{4383ECE3-2200-F521-077D-FD97BECBA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74" y="1302026"/>
            <a:ext cx="10413642" cy="506074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26654C63-5639-74C2-C924-84650E1A9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740" y="909954"/>
            <a:ext cx="9230547" cy="5565809"/>
          </a:xfrm>
          <a:prstGeom prst="rect">
            <a:avLst/>
          </a:prstGeom>
        </p:spPr>
      </p:pic>
    </p:spTree>
    <p:extLst>
      <p:ext uri="{BB962C8B-B14F-4D97-AF65-F5344CB8AC3E}">
        <p14:creationId xmlns:p14="http://schemas.microsoft.com/office/powerpoint/2010/main" val="591206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a:extLst>
              <a:ext uri="{FF2B5EF4-FFF2-40B4-BE49-F238E27FC236}">
                <a16:creationId xmlns:a16="http://schemas.microsoft.com/office/drawing/2014/main" id="{93B114D6-8E52-649B-4857-C761298B8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451" y="1034663"/>
            <a:ext cx="9276276" cy="5217905"/>
          </a:xfrm>
          <a:prstGeom prst="rect">
            <a:avLst/>
          </a:prstGeom>
        </p:spPr>
      </p:pic>
      <p:pic>
        <p:nvPicPr>
          <p:cNvPr id="6" name="Picture 5">
            <a:extLst>
              <a:ext uri="{FF2B5EF4-FFF2-40B4-BE49-F238E27FC236}">
                <a16:creationId xmlns:a16="http://schemas.microsoft.com/office/drawing/2014/main" id="{9B73B9CD-992B-DC59-AF62-922129C577E7}"/>
              </a:ext>
            </a:extLst>
          </p:cNvPr>
          <p:cNvPicPr>
            <a:picLocks noChangeAspect="1"/>
          </p:cNvPicPr>
          <p:nvPr/>
        </p:nvPicPr>
        <p:blipFill>
          <a:blip r:embed="rId3"/>
          <a:stretch>
            <a:fillRect/>
          </a:stretch>
        </p:blipFill>
        <p:spPr>
          <a:xfrm>
            <a:off x="4752716" y="2511846"/>
            <a:ext cx="3787457" cy="2291508"/>
          </a:xfrm>
          <a:prstGeom prst="rect">
            <a:avLst/>
          </a:prstGeom>
        </p:spPr>
      </p:pic>
    </p:spTree>
    <p:extLst>
      <p:ext uri="{BB962C8B-B14F-4D97-AF65-F5344CB8AC3E}">
        <p14:creationId xmlns:p14="http://schemas.microsoft.com/office/powerpoint/2010/main" val="11474756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68</TotalTime>
  <Words>702</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SECURE DATA HIDING IN IMAGES USING STEGNOGRAPHY</vt:lpstr>
      <vt:lpstr>OUTLINE</vt:lpstr>
      <vt:lpstr>Problem Statement</vt:lpstr>
      <vt:lpstr>Technology  used</vt:lpstr>
      <vt:lpstr>Wow factors</vt:lpstr>
      <vt:lpstr>End users</vt:lpstr>
      <vt:lpstr>Results</vt:lpstr>
      <vt:lpstr>PowerPoint Presentation</vt:lpstr>
      <vt:lpstr>PowerPoint Presentation</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Tasneem Syed</cp:lastModifiedBy>
  <cp:revision>28</cp:revision>
  <dcterms:created xsi:type="dcterms:W3CDTF">2021-05-26T16:50:10Z</dcterms:created>
  <dcterms:modified xsi:type="dcterms:W3CDTF">2025-02-20T10:28:45Z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