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aloo Bhaijaan 2 SemiBold"/>
      <p:regular r:id="rId19"/>
      <p:bold r:id="rId20"/>
    </p:embeddedFont>
    <p:embeddedFont>
      <p:font typeface="Baloo Bhaijaan 2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WkVq7mqHqBsm/2EBjZnBgjVc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ooBhaijaan2SemiBold-bold.fntdata"/><Relationship Id="rId11" Type="http://schemas.openxmlformats.org/officeDocument/2006/relationships/slide" Target="slides/slide7.xml"/><Relationship Id="rId22" Type="http://schemas.openxmlformats.org/officeDocument/2006/relationships/font" Target="fonts/BalooBhaijaan2-bold.fntdata"/><Relationship Id="rId10" Type="http://schemas.openxmlformats.org/officeDocument/2006/relationships/slide" Target="slides/slide6.xml"/><Relationship Id="rId21" Type="http://schemas.openxmlformats.org/officeDocument/2006/relationships/font" Target="fonts/BalooBhaijaan2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alooBhaijaan2SemiBol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b8194b43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dbb8194b43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bb8194b43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dbb8194b43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bb8194b4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dbb8194b4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bb8194b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dbb8194b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afa0c6dc_1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b2afa0c6dc_1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ae505f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02ae505f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244a5e9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b244a5e9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bb8194b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dbb8194b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bb8194b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dbb8194b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2ae505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02ae505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b8194b4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dbb8194b4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ae505f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02ae505f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b8194b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bb8194b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2360550" y="2181000"/>
            <a:ext cx="44229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ar" sz="29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Saudi Arabia Used Car</a:t>
            </a:r>
            <a:endParaRPr b="1" sz="29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56770" l="18986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dbb8194b43_3_21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dbb8194b43_3_21"/>
          <p:cNvSpPr txBox="1"/>
          <p:nvPr/>
        </p:nvSpPr>
        <p:spPr>
          <a:xfrm>
            <a:off x="3456950" y="4279425"/>
            <a:ext cx="21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National Rank</a:t>
            </a:r>
            <a:endParaRPr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121" name="Google Shape;121;g2dbb8194b43_3_21"/>
          <p:cNvPicPr preferRelativeResize="0"/>
          <p:nvPr/>
        </p:nvPicPr>
        <p:blipFill rotWithShape="1">
          <a:blip r:embed="rId4">
            <a:alphaModFix/>
          </a:blip>
          <a:srcRect b="6094" l="0" r="0" t="0"/>
          <a:stretch/>
        </p:blipFill>
        <p:spPr>
          <a:xfrm>
            <a:off x="1608850" y="1200300"/>
            <a:ext cx="5299500" cy="37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dbb8194b43_3_21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MOST FACTORS THAT INFLUENCES THE PRICE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dbb8194b43_3_39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dbb8194b43_3_39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MILEAGE STATISTICS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129" name="Google Shape;129;g2dbb8194b43_3_39"/>
          <p:cNvPicPr preferRelativeResize="0"/>
          <p:nvPr/>
        </p:nvPicPr>
        <p:blipFill rotWithShape="1">
          <a:blip r:embed="rId4">
            <a:alphaModFix/>
          </a:blip>
          <a:srcRect b="12318" l="0" r="4734" t="2611"/>
          <a:stretch/>
        </p:blipFill>
        <p:spPr>
          <a:xfrm>
            <a:off x="366350" y="1412425"/>
            <a:ext cx="8394900" cy="287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dbb8194b43_3_46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dbb8194b43_3_46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PRICE </a:t>
            </a: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STATISTICS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136" name="Google Shape;136;g2dbb8194b43_3_46"/>
          <p:cNvPicPr preferRelativeResize="0"/>
          <p:nvPr/>
        </p:nvPicPr>
        <p:blipFill rotWithShape="1">
          <a:blip r:embed="rId4">
            <a:alphaModFix/>
          </a:blip>
          <a:srcRect b="13827" l="0" r="4159" t="4352"/>
          <a:stretch/>
        </p:blipFill>
        <p:spPr>
          <a:xfrm>
            <a:off x="404975" y="1295950"/>
            <a:ext cx="8606348" cy="29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dbb8194b43_0_27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dbb8194b43_0_27"/>
          <p:cNvSpPr txBox="1"/>
          <p:nvPr/>
        </p:nvSpPr>
        <p:spPr>
          <a:xfrm>
            <a:off x="2969388" y="2302350"/>
            <a:ext cx="199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Game time </a:t>
            </a:r>
            <a:endParaRPr b="1" sz="23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143" name="Google Shape;143;g2dbb8194b43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88" y="2000188"/>
            <a:ext cx="1143124" cy="11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b2afa0c6dc_15_50"/>
          <p:cNvPicPr preferRelativeResize="0"/>
          <p:nvPr/>
        </p:nvPicPr>
        <p:blipFill rotWithShape="1">
          <a:blip r:embed="rId3">
            <a:alphaModFix/>
          </a:blip>
          <a:srcRect b="56770" l="18986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b2afa0c6dc_15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250" y="0"/>
            <a:ext cx="7453500" cy="50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2afa0c6dc_15_50"/>
          <p:cNvSpPr txBox="1"/>
          <p:nvPr/>
        </p:nvSpPr>
        <p:spPr>
          <a:xfrm>
            <a:off x="5932250" y="3718400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ar" sz="43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02ae505f98_0_53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02ae505f98_0_53"/>
          <p:cNvSpPr txBox="1"/>
          <p:nvPr/>
        </p:nvSpPr>
        <p:spPr>
          <a:xfrm>
            <a:off x="490975" y="420200"/>
            <a:ext cx="161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Objective </a:t>
            </a: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 </a:t>
            </a:r>
            <a:endParaRPr b="1" i="0" sz="2600" u="none" cap="none" strike="noStrike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sp>
        <p:nvSpPr>
          <p:cNvPr id="62" name="Google Shape;62;g202ae505f98_0_53"/>
          <p:cNvSpPr txBox="1"/>
          <p:nvPr/>
        </p:nvSpPr>
        <p:spPr>
          <a:xfrm>
            <a:off x="934950" y="1711950"/>
            <a:ext cx="7274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2691"/>
              </a:buClr>
              <a:buSzPts val="1400"/>
              <a:buFont typeface="Baloo Bhaijaan 2"/>
              <a:buAutoNum type="arabicPeriod"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Identify the biggest used car market region (helps target resources and marketing).</a:t>
            </a:r>
            <a:endParaRPr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2691"/>
              </a:buClr>
              <a:buSzPts val="1400"/>
              <a:buFont typeface="Baloo Bhaijaan 2"/>
              <a:buAutoNum type="arabicPeriod"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Discover the most popular used car brand (guides buyers towards reliable options).</a:t>
            </a:r>
            <a:endParaRPr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2691"/>
              </a:buClr>
              <a:buSzPts val="1400"/>
              <a:buFont typeface="Baloo Bhaijaan 2"/>
              <a:buAutoNum type="arabicPeriod"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Understand key factors affecting used car price (empowers informed decisions for buyers and sellers).</a:t>
            </a:r>
            <a:endParaRPr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2691"/>
              </a:buClr>
              <a:buSzPts val="1400"/>
              <a:buFont typeface="Baloo Bhaijaan 2"/>
              <a:buAutoNum type="arabicPeriod"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Establish price range for 4-year-old used cars (sets realistic expectations).</a:t>
            </a:r>
            <a:endParaRPr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2691"/>
              </a:buClr>
              <a:buSzPts val="1400"/>
              <a:buFont typeface="Baloo Bhaijaan 2"/>
              <a:buAutoNum type="arabicPeriod"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Analyze used car market trends (growth, consumer preferences, online vs. offline sales, regulations)</a:t>
            </a:r>
            <a:endParaRPr sz="12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2b244a5e9c6_0_37"/>
          <p:cNvPicPr preferRelativeResize="0"/>
          <p:nvPr/>
        </p:nvPicPr>
        <p:blipFill rotWithShape="1">
          <a:blip r:embed="rId3">
            <a:alphaModFix/>
          </a:blip>
          <a:srcRect b="56770" l="18986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b244a5e9c6_0_37"/>
          <p:cNvSpPr txBox="1"/>
          <p:nvPr/>
        </p:nvSpPr>
        <p:spPr>
          <a:xfrm>
            <a:off x="2576900" y="2354575"/>
            <a:ext cx="293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About the dataset</a:t>
            </a:r>
            <a:endParaRPr b="1" i="0" sz="2600" u="none" cap="none" strike="noStrike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69" name="Google Shape;69;g2b244a5e9c6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200" y="2171300"/>
            <a:ext cx="927900" cy="9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dbb8194b43_0_16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dbb8194b43_0_16"/>
          <p:cNvPicPr preferRelativeResize="0"/>
          <p:nvPr/>
        </p:nvPicPr>
        <p:blipFill rotWithShape="1">
          <a:blip r:embed="rId4">
            <a:alphaModFix/>
          </a:blip>
          <a:srcRect b="30992" l="8304" r="6516" t="14871"/>
          <a:stretch/>
        </p:blipFill>
        <p:spPr>
          <a:xfrm>
            <a:off x="516025" y="1040863"/>
            <a:ext cx="8111949" cy="32222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bb8194b43_0_16"/>
          <p:cNvSpPr txBox="1"/>
          <p:nvPr/>
        </p:nvSpPr>
        <p:spPr>
          <a:xfrm>
            <a:off x="294175" y="3440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D</a:t>
            </a: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ataset sample </a:t>
            </a:r>
            <a:endParaRPr b="1" sz="26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2dbb8194b43_0_35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dbb8194b43_0_35"/>
          <p:cNvSpPr txBox="1"/>
          <p:nvPr/>
        </p:nvSpPr>
        <p:spPr>
          <a:xfrm>
            <a:off x="294175" y="3440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IPYVIZZ issue </a:t>
            </a:r>
            <a:r>
              <a:rPr b="1" lang="ar" sz="26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 </a:t>
            </a:r>
            <a:endParaRPr b="1" sz="26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83" name="Google Shape;83;g2dbb8194b43_0_35"/>
          <p:cNvPicPr preferRelativeResize="0"/>
          <p:nvPr/>
        </p:nvPicPr>
        <p:blipFill rotWithShape="1">
          <a:blip r:embed="rId4">
            <a:alphaModFix/>
          </a:blip>
          <a:srcRect b="62895" l="7552" r="4217" t="0"/>
          <a:stretch/>
        </p:blipFill>
        <p:spPr>
          <a:xfrm>
            <a:off x="381188" y="1687575"/>
            <a:ext cx="8481376" cy="199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2ae505f98_0_0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02ae505f98_0_0"/>
          <p:cNvSpPr txBox="1"/>
          <p:nvPr/>
        </p:nvSpPr>
        <p:spPr>
          <a:xfrm>
            <a:off x="151550" y="304550"/>
            <a:ext cx="475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400">
                <a:solidFill>
                  <a:srgbClr val="662691"/>
                </a:solidFill>
                <a:latin typeface="Baloo Bhaijaan 2 SemiBold"/>
                <a:ea typeface="Baloo Bhaijaan 2 SemiBold"/>
                <a:cs typeface="Baloo Bhaijaan 2 SemiBold"/>
                <a:sym typeface="Baloo Bhaijaan 2 SemiBold"/>
              </a:rPr>
              <a:t> Heatmap for Saudi Arabia Buyers </a:t>
            </a:r>
            <a:endParaRPr sz="2400">
              <a:solidFill>
                <a:srgbClr val="662691"/>
              </a:solidFill>
              <a:latin typeface="Baloo Bhaijaan 2 SemiBold"/>
              <a:ea typeface="Baloo Bhaijaan 2 SemiBold"/>
              <a:cs typeface="Baloo Bhaijaan 2 SemiBold"/>
              <a:sym typeface="Baloo Bhaijaan 2 SemiBold"/>
            </a:endParaRPr>
          </a:p>
        </p:txBody>
      </p:sp>
      <p:sp>
        <p:nvSpPr>
          <p:cNvPr id="90" name="Google Shape;90;g202ae505f98_0_0"/>
          <p:cNvSpPr txBox="1"/>
          <p:nvPr/>
        </p:nvSpPr>
        <p:spPr>
          <a:xfrm>
            <a:off x="2530400" y="4545025"/>
            <a:ext cx="40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highlighting those that appear most </a:t>
            </a: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buyers</a:t>
            </a:r>
            <a:r>
              <a:rPr lang="ar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 </a:t>
            </a:r>
            <a:endParaRPr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91" name="Google Shape;91;g202ae505f98_0_0"/>
          <p:cNvPicPr preferRelativeResize="0"/>
          <p:nvPr/>
        </p:nvPicPr>
        <p:blipFill rotWithShape="1">
          <a:blip r:embed="rId4">
            <a:alphaModFix/>
          </a:blip>
          <a:srcRect b="0" l="16513" r="0" t="0"/>
          <a:stretch/>
        </p:blipFill>
        <p:spPr>
          <a:xfrm>
            <a:off x="612075" y="968550"/>
            <a:ext cx="4184100" cy="320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2" name="Google Shape;92;g202ae505f9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975" y="1112300"/>
            <a:ext cx="3708300" cy="314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dbb8194b43_3_7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dbb8194b43_3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9400"/>
            <a:ext cx="8839201" cy="32195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dbb8194b43_3_7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THE LARGEST REGION FOR SELL CARS 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02ae505f98_0_81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02ae505f98_0_81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THE LARGEST REGION FOR NONE-SELL CARS 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  <p:pic>
        <p:nvPicPr>
          <p:cNvPr id="106" name="Google Shape;106;g202ae505f9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9400"/>
            <a:ext cx="8127519" cy="28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02ae505f9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8300"/>
            <a:ext cx="8845001" cy="3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dbb8194b43_3_0"/>
          <p:cNvPicPr preferRelativeResize="0"/>
          <p:nvPr/>
        </p:nvPicPr>
        <p:blipFill rotWithShape="1">
          <a:blip r:embed="rId3">
            <a:alphaModFix/>
          </a:blip>
          <a:srcRect b="56770" l="18987" r="22265" t="40308"/>
          <a:stretch/>
        </p:blipFill>
        <p:spPr>
          <a:xfrm>
            <a:off x="5300" y="5014225"/>
            <a:ext cx="9144000" cy="1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dbb8194b43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650" y="1325525"/>
            <a:ext cx="6851899" cy="310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dbb8194b43_3_0"/>
          <p:cNvSpPr txBox="1"/>
          <p:nvPr/>
        </p:nvSpPr>
        <p:spPr>
          <a:xfrm>
            <a:off x="366350" y="499175"/>
            <a:ext cx="83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2000">
                <a:solidFill>
                  <a:srgbClr val="662691"/>
                </a:solidFill>
                <a:latin typeface="Baloo Bhaijaan 2"/>
                <a:ea typeface="Baloo Bhaijaan 2"/>
                <a:cs typeface="Baloo Bhaijaan 2"/>
                <a:sym typeface="Baloo Bhaijaan 2"/>
              </a:rPr>
              <a:t>MOST LISTED BRAND FOR SALE</a:t>
            </a:r>
            <a:endParaRPr b="1" sz="2000">
              <a:solidFill>
                <a:srgbClr val="662691"/>
              </a:solidFill>
              <a:latin typeface="Baloo Bhaijaan 2"/>
              <a:ea typeface="Baloo Bhaijaan 2"/>
              <a:cs typeface="Baloo Bhaijaan 2"/>
              <a:sym typeface="Baloo Bhaija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