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87ADA-2921-4016-8DCC-925C35880FC6}" v="157" dt="2025-04-18T06:29:33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09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82E4-BD3C-1D59-F7DB-8556101A1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9ADF3-8AA9-47E8-51A9-551BF42C9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9EF4-4360-7E09-8ACE-20A6C8F0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924F-C98A-E0B5-036B-C077CFB8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825C-D724-2669-3610-3259A421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DF5D-61DF-C31D-8D85-9617205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5FC0F-93FB-2901-BE01-7665791C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3385-A77E-93ED-5B7B-A27A9644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C377-5B0C-70D5-66EB-DDC778CF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938E-123D-82EF-0374-4A08AD89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3ECC7-96D3-5110-A111-C4CB6E7B8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187B9-25EF-33F9-AAAE-9242A9F91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848D-4233-8586-B8FC-544332E2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2D11-DF60-7371-BAB6-D23EF9C8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6254-BA65-C11C-0530-11E1BD63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057D-9206-908A-62C5-B3219DF4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6811-FF37-C90E-9F81-35774569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4341-E0EA-833E-6FBB-A1976FCD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DBC-D475-1EC1-6062-9CA9DF2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7BCE-74AA-C2E6-CF99-D1A8F49E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7B1D-63B7-650D-EB4C-C6CA5D08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6D52-1D00-E5DD-B3B0-B385312B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C8FC-847C-F8C8-8758-86B58DCC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788C-3B06-F427-A56D-EEA6F98B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0167-B5AB-34EA-8A7E-FBA9023A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2E8B-66D4-8C8A-1BFF-97769D0A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614E-22D6-B898-36F8-5244A5C38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73F04-9C63-DD20-89EC-D93971DC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689C-B792-1B00-9CD8-E7C46008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7F53-6616-E6A3-4DC6-5BC421F6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2233-FF85-5CAB-F188-74499DD1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1A31-0F02-502A-E92B-A55AFE01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111C-FBB5-4011-53FC-B4A20F55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C7604-BFAB-3578-99DC-012ECBCD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C3B7E-741D-276C-1BC2-4094D0E17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DCEF7-F348-6DB9-A60B-808ED259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C7AD0-F822-A68C-F0FC-2E10438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BED76-0085-5A57-718A-EE2DE72B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520C-D902-3619-EC92-43D7C14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46BE-EAED-827A-CCCC-A32D8959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61792-9891-E70B-654D-73D5DE37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5FBA-65ED-6D32-D1E1-BD77FC1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2483-78FF-DAC9-24B3-D1F9AF2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33232-9FC0-8BCE-05DA-7C5968EA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1CC92-66C2-1A45-88B6-E8673D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0DDDD-43EB-E05E-38A1-2E9BF35E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E786-E862-7729-02D8-440176B1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1289-9492-CC64-DB33-D3B562C3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1DC2-79F6-48D2-86BB-462AFCED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3C841-46A0-5F77-9B88-F92C8092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84454-3A05-826A-55B7-F488206D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ED936-CC44-19AD-FBD6-FFC32E0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445B-54CA-FD46-3D33-0818FC7E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9A64D-AE27-22A4-0C06-74504EC06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1D4FF-B3A3-A2B1-190D-5EF5BD98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91CAD-0FA1-4602-F3F8-8D117C0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688CE-B549-558E-39F0-9A4E5FC4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A0D7-69EF-90AE-AC7C-D4DCCB47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83F68-3FF4-DA1E-0737-1DEA22BD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FBDA-5A7B-E4E6-0DD7-BE967738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BEC5-823C-9128-A833-99C3D5B84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A7A0F-979F-421A-9675-131F849DB39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CBA0-AD72-9C66-56ED-C3A84B46F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FC35-40AF-0C1E-A1C5-5B0420E8A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7F8B3-2AFC-42E3-A9FB-C6209D08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0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61C3-FE64-4A7A-9AA5-1A8B57EC3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880"/>
            <a:ext cx="9144000" cy="1920382"/>
          </a:xfrm>
        </p:spPr>
        <p:txBody>
          <a:bodyPr>
            <a:noAutofit/>
          </a:bodyPr>
          <a:lstStyle/>
          <a:p>
            <a:r>
              <a:rPr lang="en-US" sz="4800">
                <a:latin typeface="Cambria Math" panose="02040503050406030204" pitchFamily="18" charset="0"/>
                <a:ea typeface="Cambria Math" panose="02040503050406030204" pitchFamily="18" charset="0"/>
              </a:rPr>
              <a:t>Predicting Song Popularity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286BA-C1C0-6291-F529-26643D3F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1738"/>
            <a:ext cx="12192000" cy="2081048"/>
          </a:xfrm>
        </p:spPr>
        <p:txBody>
          <a:bodyPr>
            <a:normAutofit lnSpcReduction="10000"/>
          </a:bodyPr>
          <a:lstStyle/>
          <a:p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Tasnia Kader</a:t>
            </a:r>
          </a:p>
          <a:p>
            <a:endParaRPr lang="en-US" sz="32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Course: CIS 3715</a:t>
            </a:r>
          </a:p>
          <a:p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Professor: Dr. Hongchang Gao</a:t>
            </a:r>
          </a:p>
        </p:txBody>
      </p:sp>
    </p:spTree>
    <p:extLst>
      <p:ext uri="{BB962C8B-B14F-4D97-AF65-F5344CB8AC3E}">
        <p14:creationId xmlns:p14="http://schemas.microsoft.com/office/powerpoint/2010/main" val="29939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5BFC-E83C-12F2-49C9-13417E1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E960-F6E7-B386-EC9D-CA027E18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5514" cy="38567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Predict whether a song will be popular or not based on its features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6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Use binary classification model: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5878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4C490-B591-F816-0678-1E74143A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F183-7201-CA1B-3FCC-9F237DE2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254"/>
            <a:ext cx="10515600" cy="50915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Data Obtained from </a:t>
            </a:r>
            <a:r>
              <a:rPr lang="en-US" sz="3600">
                <a:solidFill>
                  <a:schemeClr val="tx2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Kaggle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Audio &amp; Descriptive Features (14)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4831 entries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Imbalanced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High Pop :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  Low Pop  :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>
              <a:lnSpc>
                <a:spcPct val="110000"/>
              </a:lnSpc>
            </a:pPr>
            <a:endParaRPr lang="en-US" sz="3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B017F-2AAB-C834-59D4-8EBBF8ECE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0" y="3184072"/>
            <a:ext cx="4246747" cy="3233057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56A0-F8A6-3263-4908-6C345AB8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69"/>
            <a:ext cx="10515600" cy="1325563"/>
          </a:xfrm>
        </p:spPr>
        <p:txBody>
          <a:bodyPr/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Description of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5AD662-D316-9270-62CB-98C2E8AB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75235"/>
              </p:ext>
            </p:extLst>
          </p:nvPr>
        </p:nvGraphicFramePr>
        <p:xfrm>
          <a:off x="8562572" y="473529"/>
          <a:ext cx="3320143" cy="5943600"/>
        </p:xfrm>
        <a:graphic>
          <a:graphicData uri="http://schemas.openxmlformats.org/drawingml/2006/table">
            <a:tbl>
              <a:tblPr/>
              <a:tblGrid>
                <a:gridCol w="3320143">
                  <a:extLst>
                    <a:ext uri="{9D8B030D-6E8A-4147-A177-3AD203B41FA5}">
                      <a16:colId xmlns:a16="http://schemas.microsoft.com/office/drawing/2014/main" val="1429084176"/>
                    </a:ext>
                  </a:extLst>
                </a:gridCol>
              </a:tblGrid>
              <a:tr h="5943599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         column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        energy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        tempo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        danceability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         genre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         loudness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         valence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         artist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        speechiness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         instrumentalness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         mode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       key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       duration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       acoustiness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       subgenre</a:t>
                      </a:r>
                    </a:p>
                    <a:p>
                      <a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       popularity</a:t>
                      </a:r>
                    </a:p>
                  </a:txBody>
                  <a:tcPr>
                    <a:lnL w="28575" cmpd="sng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7B7C-3F00-1A3E-3738-03AC27BF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2917-63CB-BE7E-7E46-ED02C2CB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73" y="123676"/>
            <a:ext cx="10515600" cy="1325563"/>
          </a:xfrm>
        </p:spPr>
        <p:txBody>
          <a:bodyPr/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B7CC-D49C-9088-A3C0-C121FFA0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73" y="1449239"/>
            <a:ext cx="11066253" cy="51299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Logistic Regression Model with L2 (Ridge) Regularization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Train 90%, Test 10%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9-fold Cross-Validation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Hyperparameter Selection from                                [1000, 100, 10, 1, 0.1, 0.05, 0.02, 0.01]</a:t>
            </a:r>
          </a:p>
          <a:p>
            <a:pPr>
              <a:lnSpc>
                <a:spcPct val="11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Chose best hyperparameter based on best avg f1 score</a:t>
            </a:r>
          </a:p>
        </p:txBody>
      </p:sp>
    </p:spTree>
    <p:extLst>
      <p:ext uri="{BB962C8B-B14F-4D97-AF65-F5344CB8AC3E}">
        <p14:creationId xmlns:p14="http://schemas.microsoft.com/office/powerpoint/2010/main" val="33104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7501-A42A-CCAD-9653-1E0A625C8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F8C-522A-2F88-93A5-3B580A20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17" y="289152"/>
            <a:ext cx="10515600" cy="1325563"/>
          </a:xfrm>
        </p:spPr>
        <p:txBody>
          <a:bodyPr/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D507-489D-8B97-23DE-D73D1D56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17" y="16147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Best hyperparameter: 100 </a:t>
            </a:r>
          </a:p>
          <a:p>
            <a:pPr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F1-score: 0.824</a:t>
            </a:r>
          </a:p>
          <a:p>
            <a:pPr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Recall: 0.835</a:t>
            </a:r>
          </a:p>
          <a:p>
            <a:pPr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Precision: 0.813</a:t>
            </a:r>
          </a:p>
          <a:p>
            <a:pPr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Least Relevant Feature: instrumentalness, tempo</a:t>
            </a:r>
          </a:p>
          <a:p>
            <a:pPr>
              <a:lnSpc>
                <a:spcPct val="100000"/>
              </a:lnSpc>
            </a:pP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 Most Impactful Feature: artist, genre, energy</a:t>
            </a:r>
          </a:p>
        </p:txBody>
      </p:sp>
      <p:pic>
        <p:nvPicPr>
          <p:cNvPr id="11" name="Picture 10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8FFC7F7A-9AE2-2211-41FC-5FE86F71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6" y="681037"/>
            <a:ext cx="5638388" cy="3612201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2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E264F39B3A04884EE5726EF800EBF" ma:contentTypeVersion="11" ma:contentTypeDescription="Create a new document." ma:contentTypeScope="" ma:versionID="9212a237b5d2a731d4cefc89c23a5631">
  <xsd:schema xmlns:xsd="http://www.w3.org/2001/XMLSchema" xmlns:xs="http://www.w3.org/2001/XMLSchema" xmlns:p="http://schemas.microsoft.com/office/2006/metadata/properties" xmlns:ns3="b7d6d873-bc18-4a6b-a4ff-a8d6f10d3ce8" xmlns:ns4="faa70be0-f0ec-4a7f-89ea-5fcfa0ca5b9c" targetNamespace="http://schemas.microsoft.com/office/2006/metadata/properties" ma:root="true" ma:fieldsID="c70f9d17ee6d85930b7ebd641bd52af1" ns3:_="" ns4:_="">
    <xsd:import namespace="b7d6d873-bc18-4a6b-a4ff-a8d6f10d3ce8"/>
    <xsd:import namespace="faa70be0-f0ec-4a7f-89ea-5fcfa0ca5b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6d873-bc18-4a6b-a4ff-a8d6f10d3c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70be0-f0ec-4a7f-89ea-5fcfa0ca5b9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d6d873-bc18-4a6b-a4ff-a8d6f10d3ce8" xsi:nil="true"/>
  </documentManagement>
</p:properties>
</file>

<file path=customXml/itemProps1.xml><?xml version="1.0" encoding="utf-8"?>
<ds:datastoreItem xmlns:ds="http://schemas.openxmlformats.org/officeDocument/2006/customXml" ds:itemID="{48DB5C35-DD91-4644-A675-B62F951771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6d873-bc18-4a6b-a4ff-a8d6f10d3ce8"/>
    <ds:schemaRef ds:uri="faa70be0-f0ec-4a7f-89ea-5fcfa0ca5b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15B225-4091-424C-B2CD-F792BA933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A269B-3F11-4C93-A3CB-8A148E4527A3}">
  <ds:schemaRefs>
    <ds:schemaRef ds:uri="http://schemas.microsoft.com/office/infopath/2007/PartnerControls"/>
    <ds:schemaRef ds:uri="http://purl.org/dc/dcmitype/"/>
    <ds:schemaRef ds:uri="b7d6d873-bc18-4a6b-a4ff-a8d6f10d3ce8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faa70be0-f0ec-4a7f-89ea-5fcfa0ca5b9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194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Predicting Song Popularity Using Logistic Regression</vt:lpstr>
      <vt:lpstr>Objective</vt:lpstr>
      <vt:lpstr>Description of Data</vt:lpstr>
      <vt:lpstr>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Tasnia Kader</dc:creator>
  <cp:lastModifiedBy>Tasnia Kader</cp:lastModifiedBy>
  <cp:revision>2</cp:revision>
  <dcterms:created xsi:type="dcterms:W3CDTF">2025-04-18T04:44:03Z</dcterms:created>
  <dcterms:modified xsi:type="dcterms:W3CDTF">2025-04-18T06:39:17Z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0x010100EB2E264F39B3A04884EE5726EF800EBF</vt:lpwstr>
  </property>
</Properties>
</file>