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81" r:id="rId2"/>
    <p:sldId id="282" r:id="rId3"/>
    <p:sldId id="283" r:id="rId4"/>
    <p:sldId id="284" r:id="rId5"/>
    <p:sldId id="285" r:id="rId6"/>
    <p:sldId id="286" r:id="rId7"/>
    <p:sldId id="287" r:id="rId8"/>
    <p:sldId id="294" r:id="rId9"/>
    <p:sldId id="288" r:id="rId10"/>
    <p:sldId id="289" r:id="rId11"/>
    <p:sldId id="290" r:id="rId12"/>
    <p:sldId id="291" r:id="rId13"/>
    <p:sldId id="292" r:id="rId14"/>
    <p:sldId id="293" r:id="rId15"/>
    <p:sldId id="342" r:id="rId16"/>
    <p:sldId id="295" r:id="rId17"/>
    <p:sldId id="343" r:id="rId1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198B01-F585-4956-BD70-F42CC5C13F6D}" type="datetimeFigureOut">
              <a:rPr lang="fr-FR" smtClean="0"/>
              <a:pPr/>
              <a:t>05/04/2024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952435-C89A-4BA6-9E79-5F3E797E66FD}" type="slidenum">
              <a:rPr lang="fr-FR" smtClean="0"/>
              <a:pPr/>
              <a:t>‹N°›</a:t>
            </a:fld>
            <a:endParaRPr lang="fr-FR"/>
          </a:p>
        </p:txBody>
      </p:sp>
    </p:spTree>
    <p:extLst>
      <p:ext uri="{BB962C8B-B14F-4D97-AF65-F5344CB8AC3E}">
        <p14:creationId xmlns:p14="http://schemas.microsoft.com/office/powerpoint/2010/main" val="4218647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1" dirty="0" smtClean="0">
                <a:latin typeface="Arial" pitchFamily="34" charset="0"/>
                <a:cs typeface="Arial" pitchFamily="34" charset="0"/>
              </a:rPr>
              <a:t>L’accès plus facile des entreprises aux marchés financiers a fait se rapprochés les taux des emprunts de ceux de marché financier. Les banques ont dû affrontées une réduction progressive de leur marge d’intermédiation. Elles se sont alors tournées vers les services liés à la finance directe. </a:t>
            </a:r>
            <a:endParaRPr lang="fr-FR" dirty="0"/>
          </a:p>
        </p:txBody>
      </p:sp>
      <p:sp>
        <p:nvSpPr>
          <p:cNvPr id="4" name="Espace réservé du numéro de diapositive 3"/>
          <p:cNvSpPr>
            <a:spLocks noGrp="1"/>
          </p:cNvSpPr>
          <p:nvPr>
            <p:ph type="sldNum" sz="quarter" idx="10"/>
          </p:nvPr>
        </p:nvSpPr>
        <p:spPr/>
        <p:txBody>
          <a:bodyPr/>
          <a:lstStyle/>
          <a:p>
            <a:fld id="{19B55032-5F22-4744-B195-57B40DDD1218}" type="slidenum">
              <a:rPr lang="fr-FR" smtClean="0"/>
              <a:pPr/>
              <a:t>1</a:t>
            </a:fld>
            <a:endParaRPr lang="fr-FR"/>
          </a:p>
        </p:txBody>
      </p:sp>
    </p:spTree>
    <p:extLst>
      <p:ext uri="{BB962C8B-B14F-4D97-AF65-F5344CB8AC3E}">
        <p14:creationId xmlns:p14="http://schemas.microsoft.com/office/powerpoint/2010/main" val="3220873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9B55032-5F22-4744-B195-57B40DDD1218}" type="slidenum">
              <a:rPr lang="fr-FR" smtClean="0"/>
              <a:pPr/>
              <a:t>2</a:t>
            </a:fld>
            <a:endParaRPr lang="fr-FR"/>
          </a:p>
        </p:txBody>
      </p:sp>
    </p:spTree>
    <p:extLst>
      <p:ext uri="{BB962C8B-B14F-4D97-AF65-F5344CB8AC3E}">
        <p14:creationId xmlns:p14="http://schemas.microsoft.com/office/powerpoint/2010/main" val="3195098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1" dirty="0" smtClean="0">
                <a:latin typeface="Arial" pitchFamily="34" charset="0"/>
                <a:cs typeface="Arial" pitchFamily="34" charset="0"/>
              </a:rPr>
              <a:t>Ce cloisonnement portait non seulement sur le marché des capitaux internes, mais également sur le marché des changes</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1" dirty="0" smtClean="0">
                <a:latin typeface="Arial" pitchFamily="34" charset="0"/>
                <a:cs typeface="Arial" pitchFamily="34" charset="0"/>
              </a:rPr>
              <a:t>Il s’agit de l’abolition des marchés correspond à l’abolition des </a:t>
            </a:r>
            <a:r>
              <a:rPr lang="fr-FR" sz="1200" b="1" dirty="0" err="1" smtClean="0">
                <a:latin typeface="Arial" pitchFamily="34" charset="0"/>
                <a:cs typeface="Arial" pitchFamily="34" charset="0"/>
              </a:rPr>
              <a:t>frantières</a:t>
            </a:r>
            <a:r>
              <a:rPr lang="fr-FR" sz="1200" b="1" baseline="0" dirty="0" smtClean="0">
                <a:latin typeface="Arial" pitchFamily="34" charset="0"/>
                <a:cs typeface="Arial" pitchFamily="34" charset="0"/>
              </a:rPr>
              <a:t> segmentant les marchés financiers : segmentation des marchés nationaux ou des différentes typologies de marchés</a:t>
            </a:r>
            <a:endParaRPr lang="fr-FR" sz="1200" b="1" dirty="0" smtClean="0">
              <a:latin typeface="Arial" pitchFamily="34" charset="0"/>
              <a:cs typeface="Arial" pitchFamily="34" charset="0"/>
            </a:endParaRPr>
          </a:p>
          <a:p>
            <a:r>
              <a:rPr lang="fr-FR" dirty="0" smtClean="0"/>
              <a:t> </a:t>
            </a:r>
            <a:r>
              <a:rPr lang="fr-FR" dirty="0" err="1" smtClean="0"/>
              <a:t>Interconnection</a:t>
            </a:r>
            <a:r>
              <a:rPr lang="fr-FR" baseline="0" dirty="0" smtClean="0"/>
              <a:t> des marchés </a:t>
            </a:r>
            <a:r>
              <a:rPr lang="fr-FR" baseline="0" dirty="0" err="1" smtClean="0"/>
              <a:t>natioanux</a:t>
            </a:r>
            <a:r>
              <a:rPr lang="fr-FR" baseline="0" dirty="0" smtClean="0"/>
              <a:t> constituant un large marché global. Unification des marchés financiers et </a:t>
            </a:r>
            <a:r>
              <a:rPr lang="fr-FR" baseline="0" dirty="0" err="1" smtClean="0"/>
              <a:t>accécibilités</a:t>
            </a:r>
            <a:r>
              <a:rPr lang="fr-FR" baseline="0" dirty="0" smtClean="0"/>
              <a:t> à </a:t>
            </a:r>
            <a:r>
              <a:rPr lang="fr-FR" baseline="0" dirty="0" err="1" smtClean="0"/>
              <a:t>toous</a:t>
            </a:r>
            <a:r>
              <a:rPr lang="fr-FR" baseline="0" dirty="0" smtClean="0"/>
              <a:t> </a:t>
            </a:r>
            <a:r>
              <a:rPr lang="fr-FR" baseline="0" smtClean="0"/>
              <a:t>les intervenants.</a:t>
            </a:r>
            <a:endParaRPr lang="fr-FR" dirty="0"/>
          </a:p>
        </p:txBody>
      </p:sp>
      <p:sp>
        <p:nvSpPr>
          <p:cNvPr id="4" name="Espace réservé du numéro de diapositive 3"/>
          <p:cNvSpPr>
            <a:spLocks noGrp="1"/>
          </p:cNvSpPr>
          <p:nvPr>
            <p:ph type="sldNum" sz="quarter" idx="10"/>
          </p:nvPr>
        </p:nvSpPr>
        <p:spPr/>
        <p:txBody>
          <a:bodyPr/>
          <a:lstStyle/>
          <a:p>
            <a:fld id="{19B55032-5F22-4744-B195-57B40DDD1218}" type="slidenum">
              <a:rPr lang="fr-FR" smtClean="0"/>
              <a:pPr/>
              <a:t>3</a:t>
            </a:fld>
            <a:endParaRPr lang="fr-FR"/>
          </a:p>
        </p:txBody>
      </p:sp>
    </p:spTree>
    <p:extLst>
      <p:ext uri="{BB962C8B-B14F-4D97-AF65-F5344CB8AC3E}">
        <p14:creationId xmlns:p14="http://schemas.microsoft.com/office/powerpoint/2010/main" val="3003878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0952435-C89A-4BA6-9E79-5F3E797E66FD}" type="slidenum">
              <a:rPr lang="fr-FR" smtClean="0"/>
              <a:pPr/>
              <a:t>5</a:t>
            </a:fld>
            <a:endParaRPr lang="fr-FR" dirty="0"/>
          </a:p>
        </p:txBody>
      </p:sp>
    </p:spTree>
    <p:extLst>
      <p:ext uri="{BB962C8B-B14F-4D97-AF65-F5344CB8AC3E}">
        <p14:creationId xmlns:p14="http://schemas.microsoft.com/office/powerpoint/2010/main" val="1865269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607198-316D-4F1A-9F22-90ACB8DF72AC}" type="datetimeFigureOut">
              <a:rPr lang="fr-FR" smtClean="0"/>
              <a:pPr/>
              <a:t>05/04/2024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25163-9278-443A-88B5-B9F69B2BD87A}"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571612"/>
            <a:ext cx="8229600" cy="4857784"/>
          </a:xfrm>
        </p:spPr>
        <p:txBody>
          <a:bodyPr>
            <a:normAutofit/>
          </a:bodyPr>
          <a:lstStyle/>
          <a:p>
            <a:pPr marL="514350" indent="-514350" algn="just">
              <a:spcBef>
                <a:spcPts val="1200"/>
              </a:spcBef>
              <a:spcAft>
                <a:spcPts val="1200"/>
              </a:spcAft>
              <a:buAutoNum type="alphaLcPeriod"/>
            </a:pPr>
            <a:r>
              <a:rPr lang="fr-FR" sz="2800" b="1" dirty="0" smtClean="0">
                <a:solidFill>
                  <a:schemeClr val="tx2">
                    <a:lumMod val="60000"/>
                    <a:lumOff val="40000"/>
                  </a:schemeClr>
                </a:solidFill>
                <a:latin typeface="Times New Roman" panose="02020603050405020304" pitchFamily="18" charset="0"/>
                <a:cs typeface="Times New Roman" panose="02020603050405020304" pitchFamily="18" charset="0"/>
              </a:rPr>
              <a:t>La désintermédiation</a:t>
            </a:r>
          </a:p>
          <a:p>
            <a:pPr marL="514350" indent="-514350"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La désintermédiation souligne la promotion de technique de financement directe reposant sur l’émission et l’échange des titres négociables.</a:t>
            </a:r>
          </a:p>
          <a:p>
            <a:pPr marL="514350" indent="-514350" algn="just">
              <a:buNone/>
            </a:pPr>
            <a:endParaRPr lang="fr-FR" sz="2800" b="1" dirty="0" smtClean="0">
              <a:latin typeface="Arial" pitchFamily="34" charset="0"/>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a:t>
            </a:fld>
            <a:endParaRPr lang="fr-BE"/>
          </a:p>
        </p:txBody>
      </p:sp>
      <p:sp>
        <p:nvSpPr>
          <p:cNvPr id="6" name="Titre 1"/>
          <p:cNvSpPr>
            <a:spLocks noGrp="1"/>
          </p:cNvSpPr>
          <p:nvPr>
            <p:ph type="title"/>
          </p:nvPr>
        </p:nvSpPr>
        <p:spPr>
          <a:xfrm>
            <a:off x="428596" y="357166"/>
            <a:ext cx="8358246" cy="1143000"/>
          </a:xfrm>
        </p:spPr>
        <p:txBody>
          <a:bodyPr>
            <a:normAutofit fontScale="90000"/>
          </a:bodyPr>
          <a:lstStyle/>
          <a:p>
            <a:pPr algn="l"/>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100" b="1" dirty="0" smtClean="0">
                <a:solidFill>
                  <a:schemeClr val="accent1">
                    <a:lumMod val="75000"/>
                  </a:schemeClr>
                </a:solidFill>
                <a:latin typeface="Times New Roman" panose="02020603050405020304" pitchFamily="18" charset="0"/>
                <a:cs typeface="Times New Roman" panose="02020603050405020304" pitchFamily="18" charset="0"/>
              </a:rPr>
              <a:t>4. Les mutations du système financier</a:t>
            </a:r>
            <a:br>
              <a:rPr lang="fr-FR" sz="3100" b="1" dirty="0" smtClean="0">
                <a:solidFill>
                  <a:schemeClr val="accent1">
                    <a:lumMod val="75000"/>
                  </a:schemeClr>
                </a:solidFill>
                <a:latin typeface="Times New Roman" panose="02020603050405020304" pitchFamily="18" charset="0"/>
                <a:cs typeface="Times New Roman" panose="02020603050405020304" pitchFamily="18" charset="0"/>
              </a:rPr>
            </a:br>
            <a:r>
              <a:rPr lang="fr-FR" dirty="0" smtClean="0">
                <a:solidFill>
                  <a:schemeClr val="accent1">
                    <a:lumMod val="75000"/>
                  </a:schemeClr>
                </a:solidFill>
              </a:rPr>
              <a:t/>
            </a:r>
            <a:br>
              <a:rPr lang="fr-FR" dirty="0" smtClean="0">
                <a:solidFill>
                  <a:schemeClr val="accent1">
                    <a:lumMod val="75000"/>
                  </a:schemeClr>
                </a:solidFill>
              </a:rPr>
            </a:br>
            <a:endParaRPr lang="fr-FR"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285860"/>
            <a:ext cx="8229600" cy="4840303"/>
          </a:xfrm>
        </p:spPr>
        <p:txBody>
          <a:bodyPr>
            <a:normAutofit lnSpcReduction="10000"/>
          </a:bodyPr>
          <a:lstStyle/>
          <a:p>
            <a:pPr algn="just">
              <a:spcBef>
                <a:spcPts val="1200"/>
              </a:spcBef>
              <a:spcAft>
                <a:spcPts val="1200"/>
              </a:spcAft>
              <a:buNone/>
            </a:pPr>
            <a:r>
              <a:rPr lang="fr-FR" sz="2800" b="1" dirty="0" smtClean="0">
                <a:solidFill>
                  <a:schemeClr val="tx2">
                    <a:lumMod val="60000"/>
                    <a:lumOff val="40000"/>
                  </a:schemeClr>
                </a:solidFill>
                <a:latin typeface="Times New Roman" panose="02020603050405020304" pitchFamily="18" charset="0"/>
                <a:cs typeface="Times New Roman" panose="02020603050405020304" pitchFamily="18" charset="0"/>
              </a:rPr>
              <a:t>A. Marchés réglementés</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Agréés par les autorités de marché, les PSI sont chargés de collecter  les ordres d’achat (A) et de vente (V) des opérateurs :  </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Les courtiers (brokers) opèrent pour compte de tiers. Ils sont de simples  intermédiaires et ne prennent pas de position sur les marchés.   </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Les teneurs de marché (dealers) opèrent pour compte propre. </a:t>
            </a:r>
          </a:p>
          <a:p>
            <a:endParaRPr lang="fr-FR" sz="2800" dirty="0" smtClean="0"/>
          </a:p>
          <a:p>
            <a:endParaRPr lang="fr-FR" sz="2800" dirty="0" smtClean="0"/>
          </a:p>
          <a:p>
            <a:pPr>
              <a:buNone/>
            </a:pPr>
            <a:endParaRPr lang="fr-FR" sz="2800" b="1" dirty="0" smtClean="0">
              <a:solidFill>
                <a:schemeClr val="tx2">
                  <a:lumMod val="60000"/>
                  <a:lumOff val="40000"/>
                </a:schemeClr>
              </a:solidFill>
              <a:latin typeface="Arial" pitchFamily="34" charset="0"/>
              <a:cs typeface="Arial" pitchFamily="34" charset="0"/>
            </a:endParaRPr>
          </a:p>
          <a:p>
            <a:endParaRPr lang="fr-FR" sz="2800" b="1" dirty="0">
              <a:solidFill>
                <a:schemeClr val="tx2">
                  <a:lumMod val="60000"/>
                  <a:lumOff val="40000"/>
                </a:schemeClr>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10</a:t>
            </a:fld>
            <a:endParaRPr lang="fr-BE" dirty="0"/>
          </a:p>
        </p:txBody>
      </p:sp>
      <p:sp>
        <p:nvSpPr>
          <p:cNvPr id="5" name="Titre 1"/>
          <p:cNvSpPr>
            <a:spLocks noGrp="1"/>
          </p:cNvSpPr>
          <p:nvPr>
            <p:ph type="title"/>
          </p:nvPr>
        </p:nvSpPr>
        <p:spPr>
          <a:xfrm>
            <a:off x="428596" y="214290"/>
            <a:ext cx="8358246" cy="1143000"/>
          </a:xfrm>
        </p:spPr>
        <p:txBody>
          <a:bodyPr>
            <a:normAutofit fontScale="90000"/>
          </a:bodyPr>
          <a:lstStyle/>
          <a:p>
            <a:pPr algn="l"/>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100" b="1" dirty="0" smtClean="0">
                <a:solidFill>
                  <a:schemeClr val="accent1">
                    <a:lumMod val="75000"/>
                  </a:schemeClr>
                </a:solidFill>
                <a:latin typeface="Times New Roman" panose="02020603050405020304" pitchFamily="18" charset="0"/>
                <a:cs typeface="Times New Roman" panose="02020603050405020304" pitchFamily="18" charset="0"/>
              </a:rPr>
              <a:t>6. Architecture des marchés financiers</a:t>
            </a:r>
            <a:br>
              <a:rPr lang="fr-FR" sz="3100" b="1" dirty="0" smtClean="0">
                <a:solidFill>
                  <a:schemeClr val="accent1">
                    <a:lumMod val="75000"/>
                  </a:schemeClr>
                </a:solidFill>
                <a:latin typeface="Times New Roman" panose="02020603050405020304" pitchFamily="18" charset="0"/>
                <a:cs typeface="Times New Roman" panose="02020603050405020304" pitchFamily="18" charset="0"/>
              </a:rPr>
            </a:br>
            <a:r>
              <a:rPr lang="fr-FR" sz="3100" dirty="0" smtClean="0">
                <a:solidFill>
                  <a:schemeClr val="tx2">
                    <a:lumMod val="60000"/>
                    <a:lumOff val="40000"/>
                  </a:schemeClr>
                </a:solidFill>
                <a:latin typeface="Times New Roman" panose="02020603050405020304" pitchFamily="18" charset="0"/>
                <a:cs typeface="Times New Roman" panose="02020603050405020304" pitchFamily="18" charset="0"/>
              </a:rPr>
              <a:t/>
            </a:r>
            <a:br>
              <a:rPr lang="fr-FR" sz="3100" dirty="0" smtClean="0">
                <a:solidFill>
                  <a:schemeClr val="tx2">
                    <a:lumMod val="60000"/>
                    <a:lumOff val="40000"/>
                  </a:schemeClr>
                </a:solidFill>
                <a:latin typeface="Times New Roman" panose="02020603050405020304" pitchFamily="18" charset="0"/>
                <a:cs typeface="Times New Roman" panose="02020603050405020304" pitchFamily="18" charset="0"/>
              </a:rPr>
            </a:br>
            <a:endParaRPr lang="fr-FR" sz="31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00042"/>
            <a:ext cx="8229600" cy="5626121"/>
          </a:xfrm>
        </p:spPr>
        <p:txBody>
          <a:bodyPr>
            <a:normAutofit/>
          </a:bodyPr>
          <a:lstStyle/>
          <a:p>
            <a:pPr algn="just">
              <a:spcBef>
                <a:spcPts val="1200"/>
              </a:spcBef>
              <a:spcAft>
                <a:spcPts val="1200"/>
              </a:spcAft>
              <a:buNone/>
            </a:pPr>
            <a:r>
              <a:rPr lang="fr-FR" sz="2800" b="1" dirty="0" smtClean="0">
                <a:solidFill>
                  <a:schemeClr val="tx2">
                    <a:lumMod val="60000"/>
                    <a:lumOff val="40000"/>
                  </a:schemeClr>
                </a:solidFill>
                <a:latin typeface="Times New Roman" panose="02020603050405020304" pitchFamily="18" charset="0"/>
                <a:cs typeface="Times New Roman" panose="02020603050405020304" pitchFamily="18" charset="0"/>
              </a:rPr>
              <a:t>A. Marchés réglementés</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Les PSI peuvent être à la fois broker et dealer à la condition que ces deux rôles  soient strictement distingués par une “ muraille de Chine ” (China Wall) pour éviter les  conflits d’intérêts. </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Les PSI adressent les ordres à une chambre de compensation qui dont la mission est d’assurer le dénouement c’est-à-dire le règlement et la livraison des actifs négociés.</a:t>
            </a:r>
          </a:p>
          <a:p>
            <a:endParaRPr lang="fr-FR" sz="2800" dirty="0" smtClean="0"/>
          </a:p>
          <a:p>
            <a:endParaRPr lang="fr-FR" sz="2800" dirty="0" smtClean="0"/>
          </a:p>
          <a:p>
            <a:pPr>
              <a:buNone/>
            </a:pPr>
            <a:endParaRPr lang="fr-FR" sz="2800" b="1" dirty="0" smtClean="0">
              <a:solidFill>
                <a:schemeClr val="tx2">
                  <a:lumMod val="60000"/>
                  <a:lumOff val="40000"/>
                </a:schemeClr>
              </a:solidFill>
              <a:latin typeface="Arial" pitchFamily="34" charset="0"/>
              <a:cs typeface="Arial" pitchFamily="34" charset="0"/>
            </a:endParaRPr>
          </a:p>
          <a:p>
            <a:endParaRPr lang="fr-FR" sz="2800" b="1" dirty="0">
              <a:solidFill>
                <a:schemeClr val="tx2">
                  <a:lumMod val="60000"/>
                  <a:lumOff val="40000"/>
                </a:schemeClr>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11</a:t>
            </a:fld>
            <a:endParaRPr lang="fr-B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71480"/>
            <a:ext cx="8229600" cy="5786478"/>
          </a:xfrm>
        </p:spPr>
        <p:txBody>
          <a:bodyPr>
            <a:normAutofit/>
          </a:bodyPr>
          <a:lstStyle/>
          <a:p>
            <a:pPr algn="just">
              <a:spcBef>
                <a:spcPts val="1200"/>
              </a:spcBef>
              <a:spcAft>
                <a:spcPts val="1200"/>
              </a:spcAft>
              <a:buNone/>
            </a:pPr>
            <a:r>
              <a:rPr lang="fr-FR" sz="2800" b="1" dirty="0" smtClean="0">
                <a:solidFill>
                  <a:schemeClr val="tx2">
                    <a:lumMod val="60000"/>
                    <a:lumOff val="40000"/>
                  </a:schemeClr>
                </a:solidFill>
                <a:latin typeface="Times New Roman" panose="02020603050405020304" pitchFamily="18" charset="0"/>
                <a:cs typeface="Times New Roman" panose="02020603050405020304" pitchFamily="18" charset="0"/>
              </a:rPr>
              <a:t>A. Marchés réglementés</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La chambre de compensation assure ainsi la  bonne fin des échanges entre des investisseurs qui n’ont pas de relations directes et ne se reconnaissent pas.</a:t>
            </a:r>
            <a:endParaRPr lang="fr-FR" sz="2800" dirty="0" smtClean="0">
              <a:latin typeface="Times New Roman" panose="02020603050405020304" pitchFamily="18" charset="0"/>
              <a:cs typeface="Times New Roman" panose="02020603050405020304" pitchFamily="18" charset="0"/>
            </a:endParaRPr>
          </a:p>
          <a:p>
            <a:endParaRPr lang="fr-FR" sz="2800" dirty="0" smtClean="0"/>
          </a:p>
          <a:p>
            <a:pPr>
              <a:buNone/>
            </a:pPr>
            <a:endParaRPr lang="fr-FR" sz="2800" b="1" dirty="0" smtClean="0">
              <a:solidFill>
                <a:schemeClr val="tx2">
                  <a:lumMod val="60000"/>
                  <a:lumOff val="40000"/>
                </a:schemeClr>
              </a:solidFill>
              <a:latin typeface="Arial" pitchFamily="34" charset="0"/>
              <a:cs typeface="Arial" pitchFamily="34" charset="0"/>
            </a:endParaRPr>
          </a:p>
          <a:p>
            <a:endParaRPr lang="fr-FR" sz="2800" b="1" dirty="0">
              <a:solidFill>
                <a:schemeClr val="tx2">
                  <a:lumMod val="60000"/>
                  <a:lumOff val="40000"/>
                </a:schemeClr>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12</a:t>
            </a:fld>
            <a:endParaRPr lang="fr-B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71480"/>
            <a:ext cx="8229600" cy="5786478"/>
          </a:xfrm>
        </p:spPr>
        <p:txBody>
          <a:bodyPr>
            <a:normAutofit fontScale="92500" lnSpcReduction="10000"/>
          </a:bodyPr>
          <a:lstStyle/>
          <a:p>
            <a:pPr algn="just">
              <a:spcBef>
                <a:spcPts val="1200"/>
              </a:spcBef>
              <a:spcAft>
                <a:spcPts val="1200"/>
              </a:spcAft>
              <a:buNone/>
            </a:pPr>
            <a:r>
              <a:rPr lang="fr-FR" sz="2800" b="1" dirty="0" smtClean="0">
                <a:solidFill>
                  <a:schemeClr val="tx2">
                    <a:lumMod val="60000"/>
                    <a:lumOff val="40000"/>
                  </a:schemeClr>
                </a:solidFill>
                <a:latin typeface="Times New Roman" panose="02020603050405020304" pitchFamily="18" charset="0"/>
                <a:cs typeface="Times New Roman" panose="02020603050405020304" pitchFamily="18" charset="0"/>
              </a:rPr>
              <a:t>B. Marchés non réglementés</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A côté, les marchés de gré à gré (ou OTC pour over the </a:t>
            </a:r>
            <a:r>
              <a:rPr lang="fr-FR" sz="2800" b="1" dirty="0" err="1" smtClean="0">
                <a:latin typeface="Times New Roman" panose="02020603050405020304" pitchFamily="18" charset="0"/>
                <a:cs typeface="Times New Roman" panose="02020603050405020304" pitchFamily="18" charset="0"/>
              </a:rPr>
              <a:t>counter</a:t>
            </a:r>
            <a:r>
              <a:rPr lang="fr-FR" sz="2800" b="1" dirty="0" smtClean="0">
                <a:latin typeface="Times New Roman" panose="02020603050405020304" pitchFamily="18" charset="0"/>
                <a:cs typeface="Times New Roman" panose="02020603050405020304" pitchFamily="18" charset="0"/>
              </a:rPr>
              <a:t> ou hors cote) sont des marchés où la négociation peut être déclinée en sur-mesure :  quantités de titres, devises utilisées, délais, échéances etc.</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Les marchés de gré à gré sont des marchés qui ne sont pas organisés. Il n’y a pas d’organisation formelle, on publie des listes de titres avec les prix et l’information est transmise sur les réseaux électroniques.</a:t>
            </a:r>
          </a:p>
          <a:p>
            <a:pPr algn="just">
              <a:spcBef>
                <a:spcPts val="1200"/>
              </a:spcBef>
              <a:spcAft>
                <a:spcPts val="1200"/>
              </a:spcAft>
              <a:buNone/>
            </a:pPr>
            <a:r>
              <a:rPr lang="fr-FR" sz="2800" b="1" dirty="0" smtClean="0">
                <a:latin typeface="Times New Roman" panose="02020603050405020304" pitchFamily="18" charset="0"/>
                <a:cs typeface="Times New Roman" panose="02020603050405020304" pitchFamily="18" charset="0"/>
              </a:rPr>
              <a:t>=&gt; Les prix ne sont pas diffusés  et la liquidité est réduite.</a:t>
            </a:r>
            <a:endParaRPr lang="fr-FR" sz="2800" dirty="0" smtClean="0">
              <a:latin typeface="Times New Roman" panose="02020603050405020304" pitchFamily="18" charset="0"/>
              <a:cs typeface="Times New Roman" panose="02020603050405020304" pitchFamily="18" charset="0"/>
            </a:endParaRPr>
          </a:p>
          <a:p>
            <a:endParaRPr lang="fr-FR" sz="2800" dirty="0" smtClean="0"/>
          </a:p>
          <a:p>
            <a:pPr>
              <a:buNone/>
            </a:pPr>
            <a:endParaRPr lang="fr-FR" sz="2800" b="1" dirty="0" smtClean="0">
              <a:solidFill>
                <a:schemeClr val="tx2">
                  <a:lumMod val="60000"/>
                  <a:lumOff val="40000"/>
                </a:schemeClr>
              </a:solidFill>
              <a:latin typeface="Arial" pitchFamily="34" charset="0"/>
              <a:cs typeface="Arial" pitchFamily="34" charset="0"/>
            </a:endParaRPr>
          </a:p>
          <a:p>
            <a:endParaRPr lang="fr-FR" sz="2800" b="1" dirty="0">
              <a:solidFill>
                <a:schemeClr val="tx2">
                  <a:lumMod val="60000"/>
                  <a:lumOff val="40000"/>
                </a:schemeClr>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13</a:t>
            </a:fld>
            <a:endParaRPr lang="fr-B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71480"/>
            <a:ext cx="8229600" cy="5786478"/>
          </a:xfrm>
        </p:spPr>
        <p:txBody>
          <a:bodyPr>
            <a:normAutofit/>
          </a:bodyPr>
          <a:lstStyle/>
          <a:p>
            <a:pPr algn="just">
              <a:spcBef>
                <a:spcPts val="1200"/>
              </a:spcBef>
              <a:spcAft>
                <a:spcPts val="1200"/>
              </a:spcAft>
              <a:buNone/>
            </a:pPr>
            <a:r>
              <a:rPr lang="fr-FR" sz="2800" b="1" dirty="0" smtClean="0">
                <a:solidFill>
                  <a:schemeClr val="tx2">
                    <a:lumMod val="60000"/>
                    <a:lumOff val="40000"/>
                  </a:schemeClr>
                </a:solidFill>
                <a:latin typeface="Times New Roman" panose="02020603050405020304" pitchFamily="18" charset="0"/>
                <a:cs typeface="Times New Roman" panose="02020603050405020304" pitchFamily="18" charset="0"/>
              </a:rPr>
              <a:t>B. Marchés non réglementés</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Les échanges sont négociés directement entre les  contreparties, qui se connaissent donc, afin d’assurer le bon déroulement des opérations  de règlement-livraison.</a:t>
            </a:r>
          </a:p>
          <a:p>
            <a:endParaRPr lang="fr-FR" sz="2800" dirty="0" smtClean="0"/>
          </a:p>
          <a:p>
            <a:endParaRPr lang="fr-FR" sz="2800" dirty="0" smtClean="0"/>
          </a:p>
          <a:p>
            <a:pPr>
              <a:buNone/>
            </a:pPr>
            <a:endParaRPr lang="fr-FR" sz="2800" b="1" dirty="0" smtClean="0">
              <a:solidFill>
                <a:schemeClr val="tx2">
                  <a:lumMod val="60000"/>
                  <a:lumOff val="40000"/>
                </a:schemeClr>
              </a:solidFill>
              <a:latin typeface="Arial" pitchFamily="34" charset="0"/>
              <a:cs typeface="Arial" pitchFamily="34" charset="0"/>
            </a:endParaRPr>
          </a:p>
          <a:p>
            <a:endParaRPr lang="fr-FR" sz="2800" b="1" dirty="0">
              <a:solidFill>
                <a:schemeClr val="tx2">
                  <a:lumMod val="60000"/>
                  <a:lumOff val="40000"/>
                </a:schemeClr>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14</a:t>
            </a:fld>
            <a:endParaRPr lang="fr-B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fld id="{CF4668DC-857F-487D-BFFA-8C0CA5037977}" type="slidenum">
              <a:rPr lang="fr-BE" smtClean="0"/>
              <a:pPr/>
              <a:t>15</a:t>
            </a:fld>
            <a:endParaRPr lang="fr-BE"/>
          </a:p>
        </p:txBody>
      </p:sp>
      <p:sp>
        <p:nvSpPr>
          <p:cNvPr id="9" name="Titre 1"/>
          <p:cNvSpPr>
            <a:spLocks noGrp="1"/>
          </p:cNvSpPr>
          <p:nvPr>
            <p:ph type="title"/>
          </p:nvPr>
        </p:nvSpPr>
        <p:spPr>
          <a:xfrm>
            <a:off x="428596" y="357166"/>
            <a:ext cx="8358246" cy="1143000"/>
          </a:xfrm>
        </p:spPr>
        <p:txBody>
          <a:bodyPr>
            <a:normAutofit fontScale="90000"/>
          </a:bodyPr>
          <a:lstStyle/>
          <a:p>
            <a:pPr algn="just"/>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endParaRPr lang="fr-FR" dirty="0"/>
          </a:p>
        </p:txBody>
      </p:sp>
      <p:sp>
        <p:nvSpPr>
          <p:cNvPr id="75778" name="AutoShape 2" descr="Résultat de recherche d'images pour &quot;typologies des marchés financier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75780" name="AutoShape 4" descr="Résultat de recherche d'images pour &quot;typologies des marchés financier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 name="ZoneTexte 9"/>
          <p:cNvSpPr txBox="1"/>
          <p:nvPr/>
        </p:nvSpPr>
        <p:spPr>
          <a:xfrm>
            <a:off x="500034" y="357166"/>
            <a:ext cx="7786742" cy="523220"/>
          </a:xfrm>
          <a:prstGeom prst="rect">
            <a:avLst/>
          </a:prstGeom>
          <a:noFill/>
        </p:spPr>
        <p:txBody>
          <a:bodyPr wrap="square" rtlCol="0">
            <a:spAutoFit/>
          </a:bodyPr>
          <a:lstStyle/>
          <a:p>
            <a:r>
              <a:rPr lang="fr-FR" sz="2800" b="1" dirty="0" smtClean="0">
                <a:solidFill>
                  <a:schemeClr val="accent1">
                    <a:lumMod val="75000"/>
                  </a:schemeClr>
                </a:solidFill>
                <a:latin typeface="Times New Roman" panose="02020603050405020304" pitchFamily="18" charset="0"/>
                <a:cs typeface="Times New Roman" panose="02020603050405020304" pitchFamily="18" charset="0"/>
              </a:rPr>
              <a:t>7. Typologies des marchés financiers</a:t>
            </a:r>
            <a:endParaRPr lang="fr-FR" sz="28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357158" y="1214422"/>
            <a:ext cx="8286808" cy="3724096"/>
          </a:xfrm>
          <a:prstGeom prst="rect">
            <a:avLst/>
          </a:prstGeom>
        </p:spPr>
        <p:txBody>
          <a:bodyPr wrap="square">
            <a:spAutoFit/>
          </a:bodyPr>
          <a:lstStyle/>
          <a:p>
            <a:pPr marL="360363" indent="-360363" algn="just">
              <a:spcBef>
                <a:spcPts val="1200"/>
              </a:spcBef>
              <a:spcAft>
                <a:spcPts val="1200"/>
              </a:spcAft>
              <a:buFont typeface="Arial" pitchFamily="34" charset="0"/>
              <a:buChar char="•"/>
            </a:pPr>
            <a:r>
              <a:rPr lang="fr-FR" sz="2800" b="1" dirty="0" smtClean="0">
                <a:latin typeface="Times New Roman" pitchFamily="18" charset="0"/>
                <a:cs typeface="Times New Roman" pitchFamily="18" charset="0"/>
              </a:rPr>
              <a:t>Le </a:t>
            </a:r>
            <a:r>
              <a:rPr lang="fr-FR" sz="2800" b="1" dirty="0">
                <a:latin typeface="Times New Roman" pitchFamily="18" charset="0"/>
                <a:cs typeface="Times New Roman" pitchFamily="18" charset="0"/>
              </a:rPr>
              <a:t>marché des capitaux est divisé en </a:t>
            </a:r>
            <a:r>
              <a:rPr lang="fr-FR" sz="2800" b="1" dirty="0" smtClean="0">
                <a:latin typeface="Times New Roman" pitchFamily="18" charset="0"/>
                <a:cs typeface="Times New Roman" pitchFamily="18" charset="0"/>
              </a:rPr>
              <a:t>deux segments</a:t>
            </a:r>
            <a:r>
              <a:rPr lang="fr-FR" sz="2800" b="1" dirty="0">
                <a:latin typeface="Times New Roman" pitchFamily="18" charset="0"/>
                <a:cs typeface="Times New Roman" pitchFamily="18" charset="0"/>
              </a:rPr>
              <a:t> : le marché monétaire et le marché financier</a:t>
            </a:r>
            <a:r>
              <a:rPr lang="fr-FR" sz="2800" b="1" dirty="0" smtClean="0">
                <a:latin typeface="Times New Roman" pitchFamily="18" charset="0"/>
                <a:cs typeface="Times New Roman" pitchFamily="18" charset="0"/>
              </a:rPr>
              <a:t>.</a:t>
            </a:r>
          </a:p>
          <a:p>
            <a:pPr marL="360363" indent="-360363" algn="just">
              <a:spcBef>
                <a:spcPts val="1200"/>
              </a:spcBef>
              <a:spcAft>
                <a:spcPts val="1200"/>
              </a:spcAft>
              <a:buFont typeface="Arial" pitchFamily="34" charset="0"/>
              <a:buChar char="•"/>
            </a:pPr>
            <a:r>
              <a:rPr lang="fr-FR" sz="2800" b="1" dirty="0" smtClean="0">
                <a:latin typeface="Times New Roman" pitchFamily="18" charset="0"/>
                <a:cs typeface="Times New Roman" pitchFamily="18" charset="0"/>
              </a:rPr>
              <a:t>Sur le marché monétaire l’argent est placé sur le court terme.</a:t>
            </a:r>
            <a:endParaRPr lang="fr-FR" sz="2800" b="1" dirty="0">
              <a:latin typeface="Times New Roman" pitchFamily="18" charset="0"/>
              <a:cs typeface="Times New Roman" pitchFamily="18" charset="0"/>
            </a:endParaRPr>
          </a:p>
          <a:p>
            <a:pPr marL="360363" indent="-360363" algn="just">
              <a:spcBef>
                <a:spcPts val="1200"/>
              </a:spcBef>
              <a:spcAft>
                <a:spcPts val="1200"/>
              </a:spcAft>
              <a:buFont typeface="Arial" pitchFamily="34" charset="0"/>
              <a:buChar char="•"/>
            </a:pPr>
            <a:r>
              <a:rPr lang="fr-FR" sz="2800" b="1" dirty="0" smtClean="0">
                <a:latin typeface="Times New Roman" pitchFamily="18" charset="0"/>
                <a:cs typeface="Times New Roman" pitchFamily="18" charset="0"/>
              </a:rPr>
              <a:t>Sur le marché financier l’argent est  placé à </a:t>
            </a:r>
            <a:r>
              <a:rPr lang="fr-FR" sz="2800" b="1" dirty="0">
                <a:latin typeface="Times New Roman" pitchFamily="18" charset="0"/>
                <a:cs typeface="Times New Roman" pitchFamily="18" charset="0"/>
              </a:rPr>
              <a:t>moyen et à long </a:t>
            </a:r>
            <a:r>
              <a:rPr lang="fr-FR" sz="2800" b="1" dirty="0" smtClean="0">
                <a:latin typeface="Times New Roman" pitchFamily="18" charset="0"/>
                <a:cs typeface="Times New Roman" pitchFamily="18" charset="0"/>
              </a:rPr>
              <a:t>terme.</a:t>
            </a:r>
            <a:endParaRPr lang="fr-FR" sz="2800" b="1"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fld id="{CF4668DC-857F-487D-BFFA-8C0CA5037977}" type="slidenum">
              <a:rPr lang="fr-BE" smtClean="0"/>
              <a:pPr/>
              <a:t>16</a:t>
            </a:fld>
            <a:endParaRPr lang="fr-BE"/>
          </a:p>
        </p:txBody>
      </p:sp>
      <p:sp>
        <p:nvSpPr>
          <p:cNvPr id="9" name="Titre 1"/>
          <p:cNvSpPr>
            <a:spLocks noGrp="1"/>
          </p:cNvSpPr>
          <p:nvPr>
            <p:ph type="title"/>
          </p:nvPr>
        </p:nvSpPr>
        <p:spPr>
          <a:xfrm>
            <a:off x="428596" y="357166"/>
            <a:ext cx="8358246" cy="1143000"/>
          </a:xfrm>
        </p:spPr>
        <p:txBody>
          <a:bodyPr>
            <a:normAutofit fontScale="90000"/>
          </a:bodyPr>
          <a:lstStyle/>
          <a:p>
            <a:pPr algn="just"/>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endParaRPr lang="fr-FR" dirty="0"/>
          </a:p>
        </p:txBody>
      </p:sp>
      <p:sp>
        <p:nvSpPr>
          <p:cNvPr id="75778" name="AutoShape 2" descr="Résultat de recherche d'images pour &quot;typologies des marchés financier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75780" name="AutoShape 4" descr="Résultat de recherche d'images pour &quot;typologies des marchés financier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 name="ZoneTexte 9"/>
          <p:cNvSpPr txBox="1"/>
          <p:nvPr/>
        </p:nvSpPr>
        <p:spPr>
          <a:xfrm>
            <a:off x="500034" y="357166"/>
            <a:ext cx="7786742" cy="523220"/>
          </a:xfrm>
          <a:prstGeom prst="rect">
            <a:avLst/>
          </a:prstGeom>
          <a:noFill/>
        </p:spPr>
        <p:txBody>
          <a:bodyPr wrap="square" rtlCol="0">
            <a:spAutoFit/>
          </a:bodyPr>
          <a:lstStyle/>
          <a:p>
            <a:r>
              <a:rPr lang="fr-FR" sz="2800" b="1" dirty="0" smtClean="0">
                <a:solidFill>
                  <a:schemeClr val="tx2">
                    <a:lumMod val="60000"/>
                    <a:lumOff val="40000"/>
                  </a:schemeClr>
                </a:solidFill>
                <a:latin typeface="Times New Roman" panose="02020603050405020304" pitchFamily="18" charset="0"/>
                <a:cs typeface="Times New Roman" panose="02020603050405020304" pitchFamily="18" charset="0"/>
              </a:rPr>
              <a:t>7. Typologies des marchés financiers</a:t>
            </a:r>
            <a:endParaRPr lang="fr-FR" sz="28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pic>
        <p:nvPicPr>
          <p:cNvPr id="75782" name="Picture 6"/>
          <p:cNvPicPr>
            <a:picLocks noChangeAspect="1" noChangeArrowheads="1"/>
          </p:cNvPicPr>
          <p:nvPr/>
        </p:nvPicPr>
        <p:blipFill>
          <a:blip r:embed="rId2"/>
          <a:srcRect/>
          <a:stretch>
            <a:fillRect/>
          </a:stretch>
        </p:blipFill>
        <p:spPr bwMode="auto">
          <a:xfrm>
            <a:off x="642910" y="1142984"/>
            <a:ext cx="8086725" cy="54292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fld id="{CF4668DC-857F-487D-BFFA-8C0CA5037977}" type="slidenum">
              <a:rPr lang="fr-BE" smtClean="0"/>
              <a:pPr/>
              <a:t>17</a:t>
            </a:fld>
            <a:endParaRPr lang="fr-BE"/>
          </a:p>
        </p:txBody>
      </p:sp>
      <p:sp>
        <p:nvSpPr>
          <p:cNvPr id="9" name="Titre 1"/>
          <p:cNvSpPr>
            <a:spLocks noGrp="1"/>
          </p:cNvSpPr>
          <p:nvPr>
            <p:ph type="title"/>
          </p:nvPr>
        </p:nvSpPr>
        <p:spPr>
          <a:xfrm>
            <a:off x="428596" y="357166"/>
            <a:ext cx="8358246" cy="1143000"/>
          </a:xfrm>
        </p:spPr>
        <p:txBody>
          <a:bodyPr>
            <a:normAutofit fontScale="90000"/>
          </a:bodyPr>
          <a:lstStyle/>
          <a:p>
            <a:pPr algn="just"/>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endParaRPr lang="fr-FR" dirty="0">
              <a:solidFill>
                <a:srgbClr val="00B0F0"/>
              </a:solidFill>
              <a:latin typeface="Times New Roman" pitchFamily="18" charset="0"/>
              <a:cs typeface="Times New Roman" pitchFamily="18" charset="0"/>
            </a:endParaRPr>
          </a:p>
        </p:txBody>
      </p:sp>
      <p:sp>
        <p:nvSpPr>
          <p:cNvPr id="75778" name="AutoShape 2" descr="Résultat de recherche d'images pour &quot;typologies des marchés financier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75780" name="AutoShape 4" descr="Résultat de recherche d'images pour &quot;typologies des marchés financier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 name="ZoneTexte 9"/>
          <p:cNvSpPr txBox="1"/>
          <p:nvPr/>
        </p:nvSpPr>
        <p:spPr>
          <a:xfrm>
            <a:off x="500034" y="357166"/>
            <a:ext cx="7786742" cy="523220"/>
          </a:xfrm>
          <a:prstGeom prst="rect">
            <a:avLst/>
          </a:prstGeom>
          <a:noFill/>
        </p:spPr>
        <p:txBody>
          <a:bodyPr wrap="square" rtlCol="0">
            <a:spAutoFit/>
          </a:bodyPr>
          <a:lstStyle/>
          <a:p>
            <a:r>
              <a:rPr lang="fr-FR" sz="2800" b="1" dirty="0" smtClean="0">
                <a:solidFill>
                  <a:schemeClr val="tx2">
                    <a:lumMod val="60000"/>
                    <a:lumOff val="40000"/>
                  </a:schemeClr>
                </a:solidFill>
                <a:latin typeface="Times New Roman" panose="02020603050405020304" pitchFamily="18" charset="0"/>
                <a:cs typeface="Times New Roman" panose="02020603050405020304" pitchFamily="18" charset="0"/>
              </a:rPr>
              <a:t>7. Typologies des marchés financiers</a:t>
            </a:r>
            <a:endParaRPr lang="fr-FR" sz="28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13" name="Tableau 12"/>
          <p:cNvGraphicFramePr>
            <a:graphicFrameLocks noGrp="1"/>
          </p:cNvGraphicFramePr>
          <p:nvPr/>
        </p:nvGraphicFramePr>
        <p:xfrm>
          <a:off x="571472" y="1285860"/>
          <a:ext cx="8072494" cy="4524090"/>
        </p:xfrm>
        <a:graphic>
          <a:graphicData uri="http://schemas.openxmlformats.org/drawingml/2006/table">
            <a:tbl>
              <a:tblPr firstRow="1" bandRow="1">
                <a:tableStyleId>{5C22544A-7EE6-4342-B048-85BDC9FD1C3A}</a:tableStyleId>
              </a:tblPr>
              <a:tblGrid>
                <a:gridCol w="4036247">
                  <a:extLst>
                    <a:ext uri="{9D8B030D-6E8A-4147-A177-3AD203B41FA5}">
                      <a16:colId xmlns:a16="http://schemas.microsoft.com/office/drawing/2014/main" xmlns="" val="20000"/>
                    </a:ext>
                  </a:extLst>
                </a:gridCol>
                <a:gridCol w="4036247">
                  <a:extLst>
                    <a:ext uri="{9D8B030D-6E8A-4147-A177-3AD203B41FA5}">
                      <a16:colId xmlns:a16="http://schemas.microsoft.com/office/drawing/2014/main" xmlns="" val="20001"/>
                    </a:ext>
                  </a:extLst>
                </a:gridCol>
              </a:tblGrid>
              <a:tr h="100013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sz="2800" b="1" dirty="0" smtClean="0">
                          <a:solidFill>
                            <a:schemeClr val="bg1"/>
                          </a:solidFill>
                          <a:latin typeface="Times New Roman" pitchFamily="18" charset="0"/>
                          <a:cs typeface="Times New Roman" pitchFamily="18" charset="0"/>
                        </a:rPr>
                        <a:t>Le marché des valeurs mobilières</a:t>
                      </a:r>
                      <a:endParaRPr lang="fr-FR" sz="2800" dirty="0" smtClean="0">
                        <a:solidFill>
                          <a:schemeClr val="bg1"/>
                        </a:solidFill>
                        <a:latin typeface="Times New Roman" pitchFamily="18" charset="0"/>
                        <a:cs typeface="Times New Roman" pitchFamily="18" charset="0"/>
                      </a:endParaRPr>
                    </a:p>
                    <a:p>
                      <a:pPr algn="just"/>
                      <a:endParaRPr lang="fr-FR" sz="2800" dirty="0"/>
                    </a:p>
                  </a:txBody>
                  <a:tcPr/>
                </a:tc>
                <a:tc>
                  <a:txBody>
                    <a:bodyPr/>
                    <a:lstStyle/>
                    <a:p>
                      <a:r>
                        <a:rPr lang="fr-FR" sz="2800" b="1" dirty="0" smtClean="0">
                          <a:latin typeface="Times New Roman" pitchFamily="18" charset="0"/>
                          <a:cs typeface="Times New Roman" pitchFamily="18" charset="0"/>
                        </a:rPr>
                        <a:t>Le marché des dérives</a:t>
                      </a:r>
                      <a:endParaRPr lang="fr-FR" sz="2800" b="1" dirty="0">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315249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sz="2800" b="1" dirty="0" smtClean="0">
                          <a:latin typeface="Times New Roman" pitchFamily="18" charset="0"/>
                          <a:cs typeface="Times New Roman" pitchFamily="18" charset="0"/>
                        </a:rPr>
                        <a:t>Il y est négocié les titres des sociétés cotées et les obligations des entreprises et des États. Il s’agit d’un marché réglementé.</a:t>
                      </a:r>
                    </a:p>
                    <a:p>
                      <a:pPr algn="just"/>
                      <a:endParaRPr lang="fr-FR" sz="28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sz="2800" b="1" dirty="0" smtClean="0">
                          <a:latin typeface="Times New Roman" pitchFamily="18" charset="0"/>
                          <a:cs typeface="Times New Roman" pitchFamily="18" charset="0"/>
                        </a:rPr>
                        <a:t>C'est sur ce marché où  s'échangent des instruments financiers adossés à un actif sous-jacent comme une action ou une obligation.</a:t>
                      </a:r>
                    </a:p>
                    <a:p>
                      <a:endParaRPr lang="fr-FR" dirty="0"/>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571612"/>
            <a:ext cx="8229600" cy="4857784"/>
          </a:xfrm>
        </p:spPr>
        <p:txBody>
          <a:bodyPr>
            <a:normAutofit/>
          </a:bodyPr>
          <a:lstStyle/>
          <a:p>
            <a:pPr marL="514350" indent="-514350" algn="just">
              <a:spcBef>
                <a:spcPts val="1200"/>
              </a:spcBef>
              <a:spcAft>
                <a:spcPts val="1200"/>
              </a:spcAft>
              <a:buNone/>
            </a:pPr>
            <a:r>
              <a:rPr lang="fr-FR" sz="2800" b="1" dirty="0" smtClean="0">
                <a:solidFill>
                  <a:schemeClr val="tx2">
                    <a:lumMod val="60000"/>
                    <a:lumOff val="40000"/>
                  </a:schemeClr>
                </a:solidFill>
                <a:latin typeface="Times New Roman" panose="02020603050405020304" pitchFamily="18" charset="0"/>
                <a:cs typeface="Times New Roman" panose="02020603050405020304" pitchFamily="18" charset="0"/>
              </a:rPr>
              <a:t>b. La déréglementation </a:t>
            </a:r>
          </a:p>
          <a:p>
            <a:pPr marL="514350" indent="-514350"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Elle caractérise l’entrée de l’économie dans un environnement financier flexible, non soumis au grand nombre de contraints qui été au paravent destinés à stabiliser le système financier mais il contribuait malheureusement à limiter l’efficacité en augmentant fortement la mobilité des capitaux .</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a:t>
            </a:fld>
            <a:endParaRPr lang="fr-BE"/>
          </a:p>
        </p:txBody>
      </p:sp>
      <p:sp>
        <p:nvSpPr>
          <p:cNvPr id="6" name="Titre 1"/>
          <p:cNvSpPr>
            <a:spLocks noGrp="1"/>
          </p:cNvSpPr>
          <p:nvPr>
            <p:ph type="title"/>
          </p:nvPr>
        </p:nvSpPr>
        <p:spPr>
          <a:xfrm>
            <a:off x="428596" y="357166"/>
            <a:ext cx="8358246" cy="1143000"/>
          </a:xfrm>
        </p:spPr>
        <p:txBody>
          <a:bodyPr>
            <a:normAutofit fontScale="90000"/>
          </a:bodyPr>
          <a:lstStyle/>
          <a:p>
            <a:pPr algn="l"/>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100" b="1" dirty="0" smtClean="0">
                <a:solidFill>
                  <a:schemeClr val="accent1">
                    <a:lumMod val="75000"/>
                  </a:schemeClr>
                </a:solidFill>
                <a:latin typeface="Times New Roman" panose="02020603050405020304" pitchFamily="18" charset="0"/>
                <a:cs typeface="Times New Roman" panose="02020603050405020304" pitchFamily="18" charset="0"/>
              </a:rPr>
              <a:t>4. Les mutations du système financier</a:t>
            </a:r>
            <a:r>
              <a:rPr lang="fr-FR" sz="3100" b="1" dirty="0" smtClean="0">
                <a:solidFill>
                  <a:schemeClr val="accent1">
                    <a:lumMod val="75000"/>
                  </a:schemeClr>
                </a:solidFill>
                <a:latin typeface="Arial" pitchFamily="34" charset="0"/>
                <a:cs typeface="Arial" pitchFamily="34" charset="0"/>
              </a:rPr>
              <a:t/>
            </a:r>
            <a:br>
              <a:rPr lang="fr-FR" sz="3100" b="1" dirty="0" smtClean="0">
                <a:solidFill>
                  <a:schemeClr val="accent1">
                    <a:lumMod val="75000"/>
                  </a:schemeClr>
                </a:solidFill>
                <a:latin typeface="Arial" pitchFamily="34" charset="0"/>
                <a:cs typeface="Arial" pitchFamily="34" charset="0"/>
              </a:rPr>
            </a:br>
            <a:r>
              <a:rPr lang="fr-FR" dirty="0" smtClean="0">
                <a:solidFill>
                  <a:schemeClr val="accent1">
                    <a:lumMod val="75000"/>
                  </a:schemeClr>
                </a:solidFill>
              </a:rPr>
              <a:t/>
            </a:r>
            <a:br>
              <a:rPr lang="fr-FR" dirty="0" smtClean="0">
                <a:solidFill>
                  <a:schemeClr val="accent1">
                    <a:lumMod val="75000"/>
                  </a:schemeClr>
                </a:solidFill>
              </a:rPr>
            </a:br>
            <a:endParaRPr lang="fr-FR"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571612"/>
            <a:ext cx="8229600" cy="4857784"/>
          </a:xfrm>
        </p:spPr>
        <p:txBody>
          <a:bodyPr>
            <a:normAutofit/>
          </a:bodyPr>
          <a:lstStyle/>
          <a:p>
            <a:pPr marL="514350" indent="-514350" algn="just">
              <a:spcBef>
                <a:spcPts val="1200"/>
              </a:spcBef>
              <a:spcAft>
                <a:spcPts val="1200"/>
              </a:spcAft>
              <a:buNone/>
            </a:pPr>
            <a:r>
              <a:rPr lang="fr-FR" sz="2800" b="1" dirty="0" smtClean="0">
                <a:solidFill>
                  <a:schemeClr val="tx2">
                    <a:lumMod val="60000"/>
                    <a:lumOff val="40000"/>
                  </a:schemeClr>
                </a:solidFill>
                <a:latin typeface="Times New Roman" panose="02020603050405020304" pitchFamily="18" charset="0"/>
                <a:cs typeface="Times New Roman" panose="02020603050405020304" pitchFamily="18" charset="0"/>
              </a:rPr>
              <a:t>c. Le décloisonnement</a:t>
            </a:r>
          </a:p>
          <a:p>
            <a:pPr marL="514350" indent="-514350"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Le décloisonnement signifie l’abrogation de la segmentation des marchés, c’est à dire d’un cloisonnement qui empêchait notamment les opérations d’arbitrage visant à tirer profit d’un écart de rémunération entre deux marchés. </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a:t>
            </a:fld>
            <a:endParaRPr lang="fr-BE"/>
          </a:p>
        </p:txBody>
      </p:sp>
      <p:sp>
        <p:nvSpPr>
          <p:cNvPr id="6" name="Titre 1"/>
          <p:cNvSpPr>
            <a:spLocks noGrp="1"/>
          </p:cNvSpPr>
          <p:nvPr>
            <p:ph type="title"/>
          </p:nvPr>
        </p:nvSpPr>
        <p:spPr>
          <a:xfrm>
            <a:off x="428596" y="357166"/>
            <a:ext cx="8358246" cy="1143000"/>
          </a:xfrm>
        </p:spPr>
        <p:txBody>
          <a:bodyPr>
            <a:normAutofit fontScale="90000"/>
          </a:bodyPr>
          <a:lstStyle/>
          <a:p>
            <a:pPr algn="l"/>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100" b="1" dirty="0" smtClean="0">
                <a:solidFill>
                  <a:schemeClr val="accent1">
                    <a:lumMod val="75000"/>
                  </a:schemeClr>
                </a:solidFill>
                <a:latin typeface="Times New Roman" panose="02020603050405020304" pitchFamily="18" charset="0"/>
                <a:cs typeface="Times New Roman" panose="02020603050405020304" pitchFamily="18" charset="0"/>
              </a:rPr>
              <a:t>4. Les mutations du système financier</a:t>
            </a:r>
            <a:br>
              <a:rPr lang="fr-FR" sz="3100" b="1" dirty="0" smtClean="0">
                <a:solidFill>
                  <a:schemeClr val="accent1">
                    <a:lumMod val="75000"/>
                  </a:schemeClr>
                </a:solidFill>
                <a:latin typeface="Times New Roman" panose="02020603050405020304" pitchFamily="18" charset="0"/>
                <a:cs typeface="Times New Roman" panose="02020603050405020304" pitchFamily="18" charset="0"/>
              </a:rPr>
            </a:br>
            <a:r>
              <a:rPr lang="fr-FR" dirty="0" smtClean="0">
                <a:latin typeface="Times New Roman" panose="02020603050405020304" pitchFamily="18" charset="0"/>
                <a:cs typeface="Times New Roman" panose="02020603050405020304" pitchFamily="18" charset="0"/>
              </a:rPr>
              <a:t/>
            </a:r>
            <a:br>
              <a:rPr lang="fr-FR" dirty="0" smtClean="0">
                <a:latin typeface="Times New Roman" panose="02020603050405020304" pitchFamily="18" charset="0"/>
                <a:cs typeface="Times New Roman" panose="02020603050405020304" pitchFamily="18" charset="0"/>
              </a:rPr>
            </a:br>
            <a:endParaRPr lang="fr-FR"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357166"/>
            <a:ext cx="8358246" cy="1143000"/>
          </a:xfrm>
        </p:spPr>
        <p:txBody>
          <a:bodyPr>
            <a:normAutofit fontScale="90000"/>
          </a:bodyPr>
          <a:lstStyle/>
          <a:p>
            <a:pPr algn="l"/>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t>
            </a:r>
            <a:r>
              <a:rPr lang="fr-FR" sz="3100" b="1" dirty="0" smtClean="0">
                <a:solidFill>
                  <a:schemeClr val="accent1">
                    <a:lumMod val="75000"/>
                  </a:schemeClr>
                </a:solidFill>
                <a:latin typeface="Times New Roman" panose="02020603050405020304" pitchFamily="18" charset="0"/>
                <a:cs typeface="Times New Roman" panose="02020603050405020304" pitchFamily="18" charset="0"/>
              </a:rPr>
              <a:t>5. Diversité des instruments financiers </a:t>
            </a:r>
            <a:br>
              <a:rPr lang="fr-FR" sz="3100" b="1" dirty="0" smtClean="0">
                <a:solidFill>
                  <a:schemeClr val="accent1">
                    <a:lumMod val="75000"/>
                  </a:schemeClr>
                </a:solidFill>
                <a:latin typeface="Times New Roman" panose="02020603050405020304" pitchFamily="18" charset="0"/>
                <a:cs typeface="Times New Roman" panose="02020603050405020304" pitchFamily="18" charset="0"/>
              </a:rPr>
            </a:br>
            <a:r>
              <a:rPr lang="fr-FR" sz="3100" dirty="0" smtClean="0">
                <a:solidFill>
                  <a:schemeClr val="tx2">
                    <a:lumMod val="60000"/>
                    <a:lumOff val="40000"/>
                  </a:schemeClr>
                </a:solidFill>
                <a:latin typeface="Times New Roman" panose="02020603050405020304" pitchFamily="18" charset="0"/>
                <a:cs typeface="Times New Roman" panose="02020603050405020304" pitchFamily="18" charset="0"/>
              </a:rPr>
              <a:t/>
            </a:r>
            <a:br>
              <a:rPr lang="fr-FR" sz="3100" dirty="0" smtClean="0">
                <a:solidFill>
                  <a:schemeClr val="tx2">
                    <a:lumMod val="60000"/>
                    <a:lumOff val="40000"/>
                  </a:schemeClr>
                </a:solidFill>
                <a:latin typeface="Times New Roman" panose="02020603050405020304" pitchFamily="18" charset="0"/>
                <a:cs typeface="Times New Roman" panose="02020603050405020304" pitchFamily="18" charset="0"/>
              </a:rPr>
            </a:br>
            <a:endParaRPr lang="fr-FR" sz="31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457200" y="1571612"/>
            <a:ext cx="8229600" cy="5072098"/>
          </a:xfrm>
        </p:spPr>
        <p:txBody>
          <a:bodyPr>
            <a:normAutofit/>
          </a:bodyPr>
          <a:lstStyle/>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La pluralité des marchés marque la diversité des instruments financiers. Ceux-ci sont  communément regroupés en classes d’actifs qui présentent trois caractéristiques  (</a:t>
            </a:r>
            <a:r>
              <a:rPr lang="fr-FR" sz="2800" b="1" dirty="0" err="1" smtClean="0">
                <a:latin typeface="Times New Roman" panose="02020603050405020304" pitchFamily="18" charset="0"/>
                <a:cs typeface="Times New Roman" panose="02020603050405020304" pitchFamily="18" charset="0"/>
              </a:rPr>
              <a:t>Mongars</a:t>
            </a:r>
            <a:r>
              <a:rPr lang="fr-FR" sz="2800" b="1" dirty="0" smtClean="0">
                <a:latin typeface="Times New Roman" panose="02020603050405020304" pitchFamily="18" charset="0"/>
                <a:cs typeface="Times New Roman" panose="02020603050405020304" pitchFamily="18" charset="0"/>
              </a:rPr>
              <a:t> et Marchal-</a:t>
            </a:r>
            <a:r>
              <a:rPr lang="fr-FR" sz="2800" b="1" dirty="0" err="1" smtClean="0">
                <a:latin typeface="Times New Roman" panose="02020603050405020304" pitchFamily="18" charset="0"/>
                <a:cs typeface="Times New Roman" panose="02020603050405020304" pitchFamily="18" charset="0"/>
              </a:rPr>
              <a:t>Dombrat</a:t>
            </a:r>
            <a:r>
              <a:rPr lang="fr-FR" sz="2800" b="1" dirty="0" smtClean="0">
                <a:latin typeface="Times New Roman" panose="02020603050405020304" pitchFamily="18" charset="0"/>
                <a:cs typeface="Times New Roman" panose="02020603050405020304" pitchFamily="18" charset="0"/>
              </a:rPr>
              <a:t>, 2006) :</a:t>
            </a:r>
          </a:p>
          <a:p>
            <a:pPr marL="630238" indent="-450850" algn="just">
              <a:spcBef>
                <a:spcPts val="1200"/>
              </a:spcBef>
              <a:spcAft>
                <a:spcPts val="1200"/>
              </a:spcAft>
              <a:buFont typeface="Wingdings" pitchFamily="2" charset="2"/>
              <a:buChar char="ü"/>
              <a:tabLst>
                <a:tab pos="630238" algn="l"/>
              </a:tabLst>
            </a:pPr>
            <a:r>
              <a:rPr lang="fr-FR" sz="2800" b="1" dirty="0" smtClean="0">
                <a:latin typeface="Times New Roman" panose="02020603050405020304" pitchFamily="18" charset="0"/>
                <a:cs typeface="Times New Roman" panose="02020603050405020304" pitchFamily="18" charset="0"/>
              </a:rPr>
              <a:t>Une caractéristique de performance</a:t>
            </a:r>
          </a:p>
          <a:p>
            <a:pPr marL="630238" indent="-450850" algn="just">
              <a:spcBef>
                <a:spcPts val="1200"/>
              </a:spcBef>
              <a:spcAft>
                <a:spcPts val="1200"/>
              </a:spcAft>
              <a:buFont typeface="Wingdings" pitchFamily="2" charset="2"/>
              <a:buChar char="ü"/>
              <a:tabLst>
                <a:tab pos="630238" algn="l"/>
              </a:tabLst>
            </a:pPr>
            <a:r>
              <a:rPr lang="fr-FR" sz="2800" b="1" dirty="0" smtClean="0">
                <a:latin typeface="Times New Roman" panose="02020603050405020304" pitchFamily="18" charset="0"/>
                <a:cs typeface="Times New Roman" panose="02020603050405020304" pitchFamily="18" charset="0"/>
              </a:rPr>
              <a:t>Une caractéristique de diversification</a:t>
            </a:r>
          </a:p>
          <a:p>
            <a:pPr marL="630238" indent="-450850" algn="just">
              <a:spcBef>
                <a:spcPts val="1200"/>
              </a:spcBef>
              <a:spcAft>
                <a:spcPts val="1200"/>
              </a:spcAft>
              <a:buFont typeface="Wingdings" pitchFamily="2" charset="2"/>
              <a:buChar char="ü"/>
              <a:tabLst>
                <a:tab pos="630238" algn="l"/>
              </a:tabLst>
            </a:pPr>
            <a:r>
              <a:rPr lang="fr-FR" sz="2800" b="1" dirty="0" smtClean="0">
                <a:latin typeface="Times New Roman" panose="02020603050405020304" pitchFamily="18" charset="0"/>
                <a:cs typeface="Times New Roman" panose="02020603050405020304" pitchFamily="18" charset="0"/>
              </a:rPr>
              <a:t>Une caractéristique de non-réplication</a:t>
            </a:r>
          </a:p>
          <a:p>
            <a:pPr marL="630238" indent="-450850" algn="just">
              <a:spcBef>
                <a:spcPts val="1200"/>
              </a:spcBef>
              <a:spcAft>
                <a:spcPts val="1200"/>
              </a:spcAft>
              <a:buFont typeface="Wingdings" pitchFamily="2" charset="2"/>
              <a:buChar char="ü"/>
              <a:tabLst>
                <a:tab pos="630238" algn="l"/>
              </a:tabLst>
            </a:pPr>
            <a:endParaRPr lang="fr-FR" sz="2800" b="1" dirty="0" smtClean="0">
              <a:latin typeface="Arial" pitchFamily="34" charset="0"/>
              <a:cs typeface="Arial" pitchFamily="34" charset="0"/>
            </a:endParaRPr>
          </a:p>
          <a:p>
            <a:endParaRPr lang="fr-FR" sz="2800" dirty="0" smtClean="0"/>
          </a:p>
          <a:p>
            <a:pPr>
              <a:buNone/>
            </a:pPr>
            <a:endParaRPr lang="fr-FR" sz="2800" b="1" dirty="0" smtClean="0">
              <a:solidFill>
                <a:schemeClr val="tx2">
                  <a:lumMod val="60000"/>
                  <a:lumOff val="40000"/>
                </a:schemeClr>
              </a:solidFill>
              <a:latin typeface="Arial" pitchFamily="34" charset="0"/>
              <a:cs typeface="Arial" pitchFamily="34" charset="0"/>
            </a:endParaRPr>
          </a:p>
          <a:p>
            <a:endParaRPr lang="fr-FR" sz="2800" b="1" dirty="0">
              <a:solidFill>
                <a:schemeClr val="tx2">
                  <a:lumMod val="60000"/>
                  <a:lumOff val="40000"/>
                </a:schemeClr>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a:t>
            </a:fld>
            <a:endParaRPr lang="fr-BE"/>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357166"/>
            <a:ext cx="8358246" cy="1143000"/>
          </a:xfrm>
        </p:spPr>
        <p:txBody>
          <a:bodyPr>
            <a:normAutofit fontScale="90000"/>
          </a:bodyPr>
          <a:lstStyle/>
          <a:p>
            <a:pPr algn="l"/>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Times New Roman" panose="02020603050405020304" pitchFamily="18" charset="0"/>
                <a:cs typeface="Times New Roman" panose="02020603050405020304" pitchFamily="18" charset="0"/>
              </a:rPr>
              <a:t> </a:t>
            </a:r>
            <a:r>
              <a:rPr lang="fr-FR" sz="3100" b="1" dirty="0" smtClean="0">
                <a:solidFill>
                  <a:schemeClr val="accent1">
                    <a:lumMod val="75000"/>
                  </a:schemeClr>
                </a:solidFill>
                <a:latin typeface="Times New Roman" panose="02020603050405020304" pitchFamily="18" charset="0"/>
                <a:cs typeface="Times New Roman" panose="02020603050405020304" pitchFamily="18" charset="0"/>
              </a:rPr>
              <a:t>5. Diversité des instruments financiers </a:t>
            </a:r>
            <a:r>
              <a:rPr lang="fr-FR" sz="3100" b="1" dirty="0" smtClean="0">
                <a:solidFill>
                  <a:schemeClr val="accent1">
                    <a:lumMod val="75000"/>
                  </a:schemeClr>
                </a:solidFill>
                <a:latin typeface="Arial" pitchFamily="34" charset="0"/>
                <a:cs typeface="Arial" pitchFamily="34" charset="0"/>
              </a:rPr>
              <a:t/>
            </a:r>
            <a:br>
              <a:rPr lang="fr-FR" sz="3100" b="1" dirty="0" smtClean="0">
                <a:solidFill>
                  <a:schemeClr val="accent1">
                    <a:lumMod val="75000"/>
                  </a:schemeClr>
                </a:solidFill>
                <a:latin typeface="Arial" pitchFamily="34" charset="0"/>
                <a:cs typeface="Arial" pitchFamily="34" charset="0"/>
              </a:rPr>
            </a:br>
            <a:r>
              <a:rPr lang="fr-FR" sz="3100" dirty="0" smtClean="0">
                <a:solidFill>
                  <a:schemeClr val="tx2">
                    <a:lumMod val="60000"/>
                    <a:lumOff val="40000"/>
                  </a:schemeClr>
                </a:solidFill>
                <a:latin typeface="Arial" pitchFamily="34" charset="0"/>
                <a:cs typeface="Arial" pitchFamily="34" charset="0"/>
              </a:rPr>
              <a:t/>
            </a:r>
            <a:br>
              <a:rPr lang="fr-FR" sz="3100" dirty="0" smtClean="0">
                <a:solidFill>
                  <a:schemeClr val="tx2">
                    <a:lumMod val="60000"/>
                    <a:lumOff val="40000"/>
                  </a:schemeClr>
                </a:solidFill>
                <a:latin typeface="Arial" pitchFamily="34" charset="0"/>
                <a:cs typeface="Arial" pitchFamily="34" charset="0"/>
              </a:rPr>
            </a:br>
            <a:endParaRPr lang="fr-FR" sz="3100" dirty="0">
              <a:solidFill>
                <a:schemeClr val="tx2">
                  <a:lumMod val="60000"/>
                  <a:lumOff val="40000"/>
                </a:schemeClr>
              </a:solidFill>
              <a:latin typeface="Arial" pitchFamily="34" charset="0"/>
              <a:cs typeface="Arial" pitchFamily="34" charset="0"/>
            </a:endParaRPr>
          </a:p>
        </p:txBody>
      </p:sp>
      <p:sp>
        <p:nvSpPr>
          <p:cNvPr id="3" name="Espace réservé du contenu 2"/>
          <p:cNvSpPr>
            <a:spLocks noGrp="1"/>
          </p:cNvSpPr>
          <p:nvPr>
            <p:ph idx="1"/>
          </p:nvPr>
        </p:nvSpPr>
        <p:spPr>
          <a:xfrm>
            <a:off x="457200" y="1571612"/>
            <a:ext cx="8229600" cy="5072098"/>
          </a:xfrm>
        </p:spPr>
        <p:txBody>
          <a:bodyPr>
            <a:normAutofit fontScale="92500"/>
          </a:bodyPr>
          <a:lstStyle/>
          <a:p>
            <a:pPr marL="693738" indent="-514350" algn="just">
              <a:spcBef>
                <a:spcPts val="1200"/>
              </a:spcBef>
              <a:spcAft>
                <a:spcPts val="1200"/>
              </a:spcAft>
              <a:buAutoNum type="alphaUcPeriod"/>
              <a:tabLst>
                <a:tab pos="630238" algn="l"/>
              </a:tabLst>
            </a:pPr>
            <a:r>
              <a:rPr lang="fr-FR" sz="2800" b="1" dirty="0" smtClean="0">
                <a:solidFill>
                  <a:schemeClr val="tx2">
                    <a:lumMod val="60000"/>
                    <a:lumOff val="40000"/>
                  </a:schemeClr>
                </a:solidFill>
                <a:latin typeface="Times New Roman" panose="02020603050405020304" pitchFamily="18" charset="0"/>
                <a:cs typeface="Times New Roman" panose="02020603050405020304" pitchFamily="18" charset="0"/>
              </a:rPr>
              <a:t>Une caractéristique de performance </a:t>
            </a:r>
          </a:p>
          <a:p>
            <a:pPr marL="693738" indent="-514350" algn="just">
              <a:spcBef>
                <a:spcPts val="1200"/>
              </a:spcBef>
              <a:spcAft>
                <a:spcPts val="1200"/>
              </a:spcAft>
              <a:tabLst>
                <a:tab pos="630238" algn="l"/>
              </a:tabLst>
            </a:pPr>
            <a:r>
              <a:rPr lang="fr-FR" sz="2800" b="1" dirty="0" smtClean="0">
                <a:latin typeface="Times New Roman" panose="02020603050405020304" pitchFamily="18" charset="0"/>
                <a:cs typeface="Times New Roman" panose="02020603050405020304" pitchFamily="18" charset="0"/>
              </a:rPr>
              <a:t>A long terme, une classe d’actifs génère une  performance supérieure à celle de l’actif sans risque, le plus souvent une obligation souveraine.</a:t>
            </a:r>
          </a:p>
          <a:p>
            <a:pPr marL="693738" indent="-514350" algn="just">
              <a:spcBef>
                <a:spcPts val="1200"/>
              </a:spcBef>
              <a:spcAft>
                <a:spcPts val="1200"/>
              </a:spcAft>
              <a:tabLst>
                <a:tab pos="630238" algn="l"/>
              </a:tabLst>
            </a:pPr>
            <a:r>
              <a:rPr lang="fr-FR" sz="2800" b="1" dirty="0" smtClean="0">
                <a:latin typeface="Times New Roman" panose="02020603050405020304" pitchFamily="18" charset="0"/>
                <a:cs typeface="Times New Roman" panose="02020603050405020304" pitchFamily="18" charset="0"/>
              </a:rPr>
              <a:t>Elle offre ainsi une rémunération en excès du taux sans risque compte tenu d’un supplément de risque.</a:t>
            </a:r>
          </a:p>
          <a:p>
            <a:pPr marL="179388" indent="0" algn="just">
              <a:spcBef>
                <a:spcPts val="1200"/>
              </a:spcBef>
              <a:spcAft>
                <a:spcPts val="1200"/>
              </a:spcAft>
              <a:buNone/>
              <a:tabLst>
                <a:tab pos="630238" algn="l"/>
              </a:tabLst>
            </a:pPr>
            <a:r>
              <a:rPr lang="fr-FR" sz="2800" b="1" dirty="0" smtClean="0">
                <a:latin typeface="Times New Roman" panose="02020603050405020304" pitchFamily="18" charset="0"/>
                <a:cs typeface="Times New Roman" panose="02020603050405020304" pitchFamily="18" charset="0"/>
              </a:rPr>
              <a:t>MEDAF : R(i) = R(f) + </a:t>
            </a:r>
            <a:r>
              <a:rPr lang="el-GR" sz="2800" b="1" dirty="0" smtClean="0">
                <a:latin typeface="Times New Roman" panose="02020603050405020304" pitchFamily="18" charset="0"/>
                <a:cs typeface="Times New Roman" panose="02020603050405020304" pitchFamily="18" charset="0"/>
              </a:rPr>
              <a:t>β</a:t>
            </a:r>
            <a:r>
              <a:rPr lang="fr-FR" sz="2800" b="1" dirty="0" smtClean="0">
                <a:latin typeface="Times New Roman" panose="02020603050405020304" pitchFamily="18" charset="0"/>
                <a:cs typeface="Times New Roman" panose="02020603050405020304" pitchFamily="18" charset="0"/>
              </a:rPr>
              <a:t>(i) ( R(M) – R(f))</a:t>
            </a:r>
          </a:p>
          <a:p>
            <a:pPr marL="179388" indent="0" algn="just">
              <a:spcBef>
                <a:spcPts val="1200"/>
              </a:spcBef>
              <a:spcAft>
                <a:spcPts val="1200"/>
              </a:spcAft>
              <a:buNone/>
              <a:tabLst>
                <a:tab pos="630238" algn="l"/>
              </a:tabLst>
            </a:pPr>
            <a:r>
              <a:rPr lang="el-GR" sz="2800" b="1" dirty="0">
                <a:latin typeface="Times New Roman" panose="02020603050405020304" pitchFamily="18" charset="0"/>
                <a:cs typeface="Times New Roman" panose="02020603050405020304" pitchFamily="18" charset="0"/>
              </a:rPr>
              <a:t>β</a:t>
            </a:r>
            <a:r>
              <a:rPr lang="fr-FR" sz="2800" b="1" dirty="0">
                <a:latin typeface="Times New Roman" panose="02020603050405020304" pitchFamily="18" charset="0"/>
                <a:cs typeface="Times New Roman" panose="02020603050405020304" pitchFamily="18" charset="0"/>
              </a:rPr>
              <a:t>(i</a:t>
            </a:r>
            <a:r>
              <a:rPr lang="fr-FR" sz="2800" b="1" dirty="0" smtClean="0">
                <a:latin typeface="Times New Roman" panose="02020603050405020304" pitchFamily="18" charset="0"/>
                <a:cs typeface="Times New Roman" panose="02020603050405020304" pitchFamily="18" charset="0"/>
              </a:rPr>
              <a:t>) = </a:t>
            </a:r>
            <a:r>
              <a:rPr lang="fr-FR" sz="2800" b="1" dirty="0" err="1" smtClean="0">
                <a:latin typeface="Times New Roman" panose="02020603050405020304" pitchFamily="18" charset="0"/>
                <a:cs typeface="Times New Roman" panose="02020603050405020304" pitchFamily="18" charset="0"/>
              </a:rPr>
              <a:t>cov</a:t>
            </a:r>
            <a:r>
              <a:rPr lang="fr-FR" sz="2800" b="1" dirty="0" smtClean="0">
                <a:latin typeface="Times New Roman" panose="02020603050405020304" pitchFamily="18" charset="0"/>
                <a:cs typeface="Times New Roman" panose="02020603050405020304" pitchFamily="18" charset="0"/>
              </a:rPr>
              <a:t>(R</a:t>
            </a:r>
            <a:r>
              <a:rPr lang="fr-FR" sz="2800" b="1" baseline="-25000" dirty="0" smtClean="0">
                <a:latin typeface="Times New Roman" panose="02020603050405020304" pitchFamily="18" charset="0"/>
                <a:cs typeface="Times New Roman" panose="02020603050405020304" pitchFamily="18" charset="0"/>
              </a:rPr>
              <a:t>M</a:t>
            </a:r>
            <a:r>
              <a:rPr lang="fr-FR" sz="2800" b="1" dirty="0" smtClean="0">
                <a:latin typeface="Times New Roman" panose="02020603050405020304" pitchFamily="18" charset="0"/>
                <a:cs typeface="Times New Roman" panose="02020603050405020304" pitchFamily="18" charset="0"/>
              </a:rPr>
              <a:t>; R</a:t>
            </a:r>
            <a:r>
              <a:rPr lang="fr-FR" sz="2800" b="1" baseline="-25000" dirty="0" smtClean="0">
                <a:latin typeface="Times New Roman" panose="02020603050405020304" pitchFamily="18" charset="0"/>
                <a:cs typeface="Times New Roman" panose="02020603050405020304" pitchFamily="18" charset="0"/>
              </a:rPr>
              <a:t>i</a:t>
            </a:r>
            <a:r>
              <a:rPr lang="fr-FR" sz="2800" b="1" dirty="0" smtClean="0">
                <a:latin typeface="Times New Roman" panose="02020603050405020304" pitchFamily="18" charset="0"/>
                <a:cs typeface="Times New Roman" panose="02020603050405020304" pitchFamily="18" charset="0"/>
              </a:rPr>
              <a:t>)/Var(R</a:t>
            </a:r>
            <a:r>
              <a:rPr lang="fr-FR" sz="2800" b="1" baseline="-25000" dirty="0" smtClean="0">
                <a:latin typeface="Times New Roman" panose="02020603050405020304" pitchFamily="18" charset="0"/>
                <a:cs typeface="Times New Roman" panose="02020603050405020304" pitchFamily="18" charset="0"/>
              </a:rPr>
              <a:t>M</a:t>
            </a:r>
            <a:r>
              <a:rPr lang="fr-FR" sz="2800" b="1" dirty="0" smtClean="0">
                <a:latin typeface="Times New Roman" panose="02020603050405020304" pitchFamily="18" charset="0"/>
                <a:cs typeface="Times New Roman" panose="02020603050405020304" pitchFamily="18" charset="0"/>
              </a:rPr>
              <a:t>)</a:t>
            </a:r>
          </a:p>
          <a:p>
            <a:pPr marL="179388" indent="0" algn="just">
              <a:spcBef>
                <a:spcPts val="1200"/>
              </a:spcBef>
              <a:spcAft>
                <a:spcPts val="1200"/>
              </a:spcAft>
              <a:buNone/>
              <a:tabLst>
                <a:tab pos="630238" algn="l"/>
              </a:tabLst>
            </a:pPr>
            <a:endParaRPr lang="fr-FR" sz="2800" b="1" dirty="0" smtClean="0">
              <a:latin typeface="Times New Roman" panose="02020603050405020304" pitchFamily="18" charset="0"/>
              <a:cs typeface="Times New Roman" panose="02020603050405020304" pitchFamily="18" charset="0"/>
            </a:endParaRPr>
          </a:p>
          <a:p>
            <a:endParaRPr lang="fr-FR" sz="2800" dirty="0" smtClean="0"/>
          </a:p>
          <a:p>
            <a:pPr>
              <a:buNone/>
            </a:pPr>
            <a:endParaRPr lang="fr-FR" sz="2800" b="1" dirty="0" smtClean="0">
              <a:solidFill>
                <a:schemeClr val="tx2">
                  <a:lumMod val="60000"/>
                  <a:lumOff val="40000"/>
                </a:schemeClr>
              </a:solidFill>
              <a:latin typeface="Arial" pitchFamily="34" charset="0"/>
              <a:cs typeface="Arial" pitchFamily="34" charset="0"/>
            </a:endParaRPr>
          </a:p>
          <a:p>
            <a:endParaRPr lang="fr-FR" sz="2800" b="1" dirty="0">
              <a:solidFill>
                <a:schemeClr val="tx2">
                  <a:lumMod val="60000"/>
                  <a:lumOff val="40000"/>
                </a:schemeClr>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5</a:t>
            </a:fld>
            <a:endParaRPr lang="fr-B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857364"/>
            <a:ext cx="8229600" cy="4268799"/>
          </a:xfrm>
        </p:spPr>
        <p:txBody>
          <a:bodyPr>
            <a:normAutofit lnSpcReduction="10000"/>
          </a:bodyPr>
          <a:lstStyle/>
          <a:p>
            <a:pPr algn="just">
              <a:spcBef>
                <a:spcPts val="1200"/>
              </a:spcBef>
              <a:spcAft>
                <a:spcPts val="1200"/>
              </a:spcAft>
              <a:buNone/>
            </a:pPr>
            <a:r>
              <a:rPr lang="fr-FR" sz="2800" b="1" dirty="0" smtClean="0">
                <a:solidFill>
                  <a:schemeClr val="tx2">
                    <a:lumMod val="60000"/>
                    <a:lumOff val="40000"/>
                  </a:schemeClr>
                </a:solidFill>
                <a:latin typeface="Times New Roman" panose="02020603050405020304" pitchFamily="18" charset="0"/>
                <a:cs typeface="Times New Roman" panose="02020603050405020304" pitchFamily="18" charset="0"/>
              </a:rPr>
              <a:t>B. Une caractéristique de diversification </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une classe d’actifs présente une corrélation  négative ou faible avec les autres classes d’actifs. </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Elle contribue ainsi à la  diversification d’un portefeuille de valeurs mobilières et permet d’optimiser le  couple rentabilité – risque. </a:t>
            </a:r>
          </a:p>
          <a:p>
            <a:pPr algn="just">
              <a:spcBef>
                <a:spcPts val="1200"/>
              </a:spcBef>
              <a:spcAft>
                <a:spcPts val="1200"/>
              </a:spcAft>
            </a:pPr>
            <a:r>
              <a:rPr lang="fr-FR" sz="2800" b="1" dirty="0">
                <a:latin typeface="Times New Roman" panose="02020603050405020304" pitchFamily="18" charset="0"/>
                <a:cs typeface="Times New Roman" panose="02020603050405020304" pitchFamily="18" charset="0"/>
              </a:rPr>
              <a:t>DIVERSIFICATION=&gt; </a:t>
            </a:r>
            <a:r>
              <a:rPr lang="el-GR" sz="2800" b="1" dirty="0">
                <a:latin typeface="Times New Roman" panose="02020603050405020304" pitchFamily="18" charset="0"/>
                <a:cs typeface="Times New Roman" panose="02020603050405020304" pitchFamily="18" charset="0"/>
              </a:rPr>
              <a:t>ρ</a:t>
            </a:r>
            <a:r>
              <a:rPr lang="fr-FR" sz="2800" b="1" dirty="0">
                <a:latin typeface="Times New Roman" panose="02020603050405020304" pitchFamily="18" charset="0"/>
                <a:cs typeface="Times New Roman" panose="02020603050405020304" pitchFamily="18" charset="0"/>
              </a:rPr>
              <a:t> &lt;0 et si </a:t>
            </a:r>
            <a:r>
              <a:rPr lang="el-GR" sz="2800" b="1" dirty="0">
                <a:latin typeface="Times New Roman" panose="02020603050405020304" pitchFamily="18" charset="0"/>
                <a:cs typeface="Times New Roman" panose="02020603050405020304" pitchFamily="18" charset="0"/>
              </a:rPr>
              <a:t>ρ</a:t>
            </a:r>
            <a:r>
              <a:rPr lang="fr-FR" sz="2800" b="1" dirty="0">
                <a:latin typeface="Times New Roman" panose="02020603050405020304" pitchFamily="18" charset="0"/>
                <a:cs typeface="Times New Roman" panose="02020603050405020304" pitchFamily="18" charset="0"/>
              </a:rPr>
              <a:t>  &lt; ou = -1 la diversification est efficace.</a:t>
            </a:r>
          </a:p>
          <a:p>
            <a:pPr algn="just">
              <a:spcBef>
                <a:spcPts val="1200"/>
              </a:spcBef>
              <a:spcAft>
                <a:spcPts val="1200"/>
              </a:spcAft>
            </a:pPr>
            <a:endParaRPr lang="fr-FR" sz="2800" b="1" dirty="0" smtClean="0">
              <a:latin typeface="Times New Roman" panose="02020603050405020304" pitchFamily="18" charset="0"/>
              <a:cs typeface="Times New Roman" panose="02020603050405020304" pitchFamily="18" charset="0"/>
            </a:endParaRPr>
          </a:p>
          <a:p>
            <a:endParaRPr lang="fr-FR" sz="2800" dirty="0" smtClean="0"/>
          </a:p>
          <a:p>
            <a:pPr>
              <a:buNone/>
            </a:pPr>
            <a:endParaRPr lang="fr-FR" sz="2800" b="1" dirty="0" smtClean="0">
              <a:solidFill>
                <a:schemeClr val="tx2">
                  <a:lumMod val="60000"/>
                  <a:lumOff val="40000"/>
                </a:schemeClr>
              </a:solidFill>
              <a:latin typeface="Arial" pitchFamily="34" charset="0"/>
              <a:cs typeface="Arial" pitchFamily="34" charset="0"/>
            </a:endParaRPr>
          </a:p>
          <a:p>
            <a:endParaRPr lang="fr-FR" sz="2800" b="1" dirty="0">
              <a:solidFill>
                <a:schemeClr val="tx2">
                  <a:lumMod val="60000"/>
                  <a:lumOff val="40000"/>
                </a:schemeClr>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6</a:t>
            </a:fld>
            <a:endParaRPr lang="fr-BE" dirty="0"/>
          </a:p>
        </p:txBody>
      </p:sp>
      <p:sp>
        <p:nvSpPr>
          <p:cNvPr id="6" name="Titre 1"/>
          <p:cNvSpPr>
            <a:spLocks noGrp="1"/>
          </p:cNvSpPr>
          <p:nvPr>
            <p:ph type="title"/>
          </p:nvPr>
        </p:nvSpPr>
        <p:spPr>
          <a:xfrm>
            <a:off x="428596" y="357166"/>
            <a:ext cx="8358246" cy="1143000"/>
          </a:xfrm>
        </p:spPr>
        <p:txBody>
          <a:bodyPr>
            <a:normAutofit fontScale="90000"/>
          </a:bodyPr>
          <a:lstStyle/>
          <a:p>
            <a:pPr algn="l"/>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Times New Roman" panose="02020603050405020304" pitchFamily="18" charset="0"/>
                <a:cs typeface="Times New Roman" panose="02020603050405020304" pitchFamily="18" charset="0"/>
              </a:rPr>
              <a:t> </a:t>
            </a:r>
            <a:r>
              <a:rPr lang="fr-FR" sz="3100" b="1" dirty="0" smtClean="0">
                <a:solidFill>
                  <a:schemeClr val="accent1">
                    <a:lumMod val="75000"/>
                  </a:schemeClr>
                </a:solidFill>
                <a:latin typeface="Times New Roman" panose="02020603050405020304" pitchFamily="18" charset="0"/>
                <a:cs typeface="Times New Roman" panose="02020603050405020304" pitchFamily="18" charset="0"/>
              </a:rPr>
              <a:t>5. Diversité des instruments financiers </a:t>
            </a:r>
            <a:r>
              <a:rPr lang="fr-FR" sz="3100" b="1" dirty="0" smtClean="0">
                <a:solidFill>
                  <a:schemeClr val="accent1">
                    <a:lumMod val="75000"/>
                  </a:schemeClr>
                </a:solidFill>
                <a:latin typeface="Arial" pitchFamily="34" charset="0"/>
                <a:cs typeface="Arial" pitchFamily="34" charset="0"/>
              </a:rPr>
              <a:t/>
            </a:r>
            <a:br>
              <a:rPr lang="fr-FR" sz="3100" b="1" dirty="0" smtClean="0">
                <a:solidFill>
                  <a:schemeClr val="accent1">
                    <a:lumMod val="75000"/>
                  </a:schemeClr>
                </a:solidFill>
                <a:latin typeface="Arial" pitchFamily="34" charset="0"/>
                <a:cs typeface="Arial" pitchFamily="34" charset="0"/>
              </a:rPr>
            </a:br>
            <a:r>
              <a:rPr lang="fr-FR" sz="3100" dirty="0" smtClean="0">
                <a:solidFill>
                  <a:schemeClr val="tx2">
                    <a:lumMod val="60000"/>
                    <a:lumOff val="40000"/>
                  </a:schemeClr>
                </a:solidFill>
                <a:latin typeface="Arial" pitchFamily="34" charset="0"/>
                <a:cs typeface="Arial" pitchFamily="34" charset="0"/>
              </a:rPr>
              <a:t/>
            </a:r>
            <a:br>
              <a:rPr lang="fr-FR" sz="3100" dirty="0" smtClean="0">
                <a:solidFill>
                  <a:schemeClr val="tx2">
                    <a:lumMod val="60000"/>
                    <a:lumOff val="40000"/>
                  </a:schemeClr>
                </a:solidFill>
                <a:latin typeface="Arial" pitchFamily="34" charset="0"/>
                <a:cs typeface="Arial" pitchFamily="34" charset="0"/>
              </a:rPr>
            </a:br>
            <a:endParaRPr lang="fr-FR" sz="3100" dirty="0">
              <a:solidFill>
                <a:schemeClr val="tx2">
                  <a:lumMod val="60000"/>
                  <a:lumOff val="40000"/>
                </a:schemeClr>
              </a:solidFill>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00034" y="1428736"/>
            <a:ext cx="8229600" cy="4268799"/>
          </a:xfrm>
        </p:spPr>
        <p:txBody>
          <a:bodyPr>
            <a:normAutofit/>
          </a:bodyPr>
          <a:lstStyle/>
          <a:p>
            <a:pPr algn="just">
              <a:spcBef>
                <a:spcPts val="1200"/>
              </a:spcBef>
              <a:spcAft>
                <a:spcPts val="1200"/>
              </a:spcAft>
              <a:buNone/>
            </a:pPr>
            <a:r>
              <a:rPr lang="fr-FR" sz="2800" b="1" dirty="0" smtClean="0">
                <a:solidFill>
                  <a:schemeClr val="tx2">
                    <a:lumMod val="60000"/>
                    <a:lumOff val="40000"/>
                  </a:schemeClr>
                </a:solidFill>
                <a:latin typeface="Times New Roman" panose="02020603050405020304" pitchFamily="18" charset="0"/>
                <a:cs typeface="Times New Roman" panose="02020603050405020304" pitchFamily="18" charset="0"/>
              </a:rPr>
              <a:t>C. Une caractéristique de non-réplication :</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Une classe d’actifs ne peut être reproduite  par la combinaison linéaire et stable d’autres actifs. </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Elle présente un couple rentabilité – risque et un comportement spécifiques sur les marchés financiers.</a:t>
            </a:r>
          </a:p>
          <a:p>
            <a:endParaRPr lang="fr-FR" sz="2800" dirty="0" smtClean="0"/>
          </a:p>
          <a:p>
            <a:pPr>
              <a:buNone/>
            </a:pPr>
            <a:endParaRPr lang="fr-FR" sz="2800" b="1" dirty="0" smtClean="0">
              <a:solidFill>
                <a:schemeClr val="tx2">
                  <a:lumMod val="60000"/>
                  <a:lumOff val="40000"/>
                </a:schemeClr>
              </a:solidFill>
              <a:latin typeface="Arial" pitchFamily="34" charset="0"/>
              <a:cs typeface="Arial" pitchFamily="34" charset="0"/>
            </a:endParaRPr>
          </a:p>
          <a:p>
            <a:endParaRPr lang="fr-FR" sz="2800" b="1" dirty="0">
              <a:solidFill>
                <a:schemeClr val="tx2">
                  <a:lumMod val="60000"/>
                  <a:lumOff val="40000"/>
                </a:schemeClr>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7</a:t>
            </a:fld>
            <a:endParaRPr lang="fr-BE" dirty="0"/>
          </a:p>
        </p:txBody>
      </p:sp>
      <p:sp>
        <p:nvSpPr>
          <p:cNvPr id="6" name="Titre 1"/>
          <p:cNvSpPr>
            <a:spLocks noGrp="1"/>
          </p:cNvSpPr>
          <p:nvPr>
            <p:ph type="title"/>
          </p:nvPr>
        </p:nvSpPr>
        <p:spPr>
          <a:xfrm>
            <a:off x="428596" y="357166"/>
            <a:ext cx="8358246" cy="1143000"/>
          </a:xfrm>
        </p:spPr>
        <p:txBody>
          <a:bodyPr>
            <a:normAutofit fontScale="90000"/>
          </a:bodyPr>
          <a:lstStyle/>
          <a:p>
            <a:pPr algn="l"/>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Times New Roman" panose="02020603050405020304" pitchFamily="18" charset="0"/>
                <a:cs typeface="Times New Roman" panose="02020603050405020304" pitchFamily="18" charset="0"/>
              </a:rPr>
              <a:t> </a:t>
            </a:r>
            <a:r>
              <a:rPr lang="fr-FR" sz="3100" b="1" dirty="0" smtClean="0">
                <a:solidFill>
                  <a:schemeClr val="accent1">
                    <a:lumMod val="75000"/>
                  </a:schemeClr>
                </a:solidFill>
                <a:latin typeface="Times New Roman" panose="02020603050405020304" pitchFamily="18" charset="0"/>
                <a:cs typeface="Times New Roman" panose="02020603050405020304" pitchFamily="18" charset="0"/>
              </a:rPr>
              <a:t>5. Diversité des instruments financiers </a:t>
            </a:r>
            <a:r>
              <a:rPr lang="fr-FR" sz="3100" b="1" dirty="0" smtClean="0">
                <a:solidFill>
                  <a:schemeClr val="accent1">
                    <a:lumMod val="75000"/>
                  </a:schemeClr>
                </a:solidFill>
                <a:latin typeface="Arial" pitchFamily="34" charset="0"/>
                <a:cs typeface="Arial" pitchFamily="34" charset="0"/>
              </a:rPr>
              <a:t/>
            </a:r>
            <a:br>
              <a:rPr lang="fr-FR" sz="3100" b="1" dirty="0" smtClean="0">
                <a:solidFill>
                  <a:schemeClr val="accent1">
                    <a:lumMod val="75000"/>
                  </a:schemeClr>
                </a:solidFill>
                <a:latin typeface="Arial" pitchFamily="34" charset="0"/>
                <a:cs typeface="Arial" pitchFamily="34" charset="0"/>
              </a:rPr>
            </a:br>
            <a:r>
              <a:rPr lang="fr-FR" sz="3100" dirty="0" smtClean="0">
                <a:solidFill>
                  <a:schemeClr val="accent1">
                    <a:lumMod val="75000"/>
                  </a:schemeClr>
                </a:solidFill>
                <a:latin typeface="Arial" pitchFamily="34" charset="0"/>
                <a:cs typeface="Arial" pitchFamily="34" charset="0"/>
              </a:rPr>
              <a:t/>
            </a:r>
            <a:br>
              <a:rPr lang="fr-FR" sz="3100" dirty="0" smtClean="0">
                <a:solidFill>
                  <a:schemeClr val="accent1">
                    <a:lumMod val="75000"/>
                  </a:schemeClr>
                </a:solidFill>
                <a:latin typeface="Arial" pitchFamily="34" charset="0"/>
                <a:cs typeface="Arial" pitchFamily="34" charset="0"/>
              </a:rPr>
            </a:br>
            <a:endParaRPr lang="fr-FR" sz="3100" dirty="0">
              <a:solidFill>
                <a:schemeClr val="accent1">
                  <a:lumMod val="75000"/>
                </a:schemeClr>
              </a:solidFill>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13074" y="2143116"/>
            <a:ext cx="9130926" cy="3429024"/>
          </a:xfrm>
          <a:prstGeom prst="rect">
            <a:avLst/>
          </a:prstGeom>
          <a:noFill/>
          <a:ln w="9525">
            <a:noFill/>
            <a:miter lim="800000"/>
            <a:headEnd/>
            <a:tailEnd/>
          </a:ln>
          <a:effectLst/>
        </p:spPr>
      </p:pic>
      <p:sp>
        <p:nvSpPr>
          <p:cNvPr id="7" name="Espace réservé du numéro de diapositive 6"/>
          <p:cNvSpPr>
            <a:spLocks noGrp="1"/>
          </p:cNvSpPr>
          <p:nvPr>
            <p:ph type="sldNum" sz="quarter" idx="12"/>
          </p:nvPr>
        </p:nvSpPr>
        <p:spPr/>
        <p:txBody>
          <a:bodyPr/>
          <a:lstStyle/>
          <a:p>
            <a:fld id="{CF4668DC-857F-487D-BFFA-8C0CA5037977}" type="slidenum">
              <a:rPr lang="fr-BE" smtClean="0"/>
              <a:pPr/>
              <a:t>8</a:t>
            </a:fld>
            <a:endParaRPr lang="fr-BE" dirty="0"/>
          </a:p>
        </p:txBody>
      </p:sp>
      <p:sp>
        <p:nvSpPr>
          <p:cNvPr id="9" name="Titre 1"/>
          <p:cNvSpPr>
            <a:spLocks noGrp="1"/>
          </p:cNvSpPr>
          <p:nvPr>
            <p:ph type="title"/>
          </p:nvPr>
        </p:nvSpPr>
        <p:spPr>
          <a:xfrm>
            <a:off x="428596" y="357166"/>
            <a:ext cx="8358246" cy="1143000"/>
          </a:xfrm>
        </p:spPr>
        <p:txBody>
          <a:bodyPr>
            <a:normAutofit fontScale="90000"/>
          </a:bodyPr>
          <a:lstStyle/>
          <a:p>
            <a:pPr algn="just"/>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endParaRPr lang="fr-FR" dirty="0"/>
          </a:p>
        </p:txBody>
      </p:sp>
      <p:sp>
        <p:nvSpPr>
          <p:cNvPr id="5" name="Rectangle 4"/>
          <p:cNvSpPr/>
          <p:nvPr/>
        </p:nvSpPr>
        <p:spPr>
          <a:xfrm>
            <a:off x="357158" y="428604"/>
            <a:ext cx="7715304" cy="954107"/>
          </a:xfrm>
          <a:prstGeom prst="rect">
            <a:avLst/>
          </a:prstGeom>
        </p:spPr>
        <p:txBody>
          <a:bodyPr wrap="square">
            <a:spAutoFit/>
          </a:bodyPr>
          <a:lstStyle/>
          <a:p>
            <a:r>
              <a:rPr lang="fr-FR" sz="2800" b="1" dirty="0" smtClean="0">
                <a:solidFill>
                  <a:schemeClr val="accent1">
                    <a:lumMod val="75000"/>
                  </a:schemeClr>
                </a:solidFill>
                <a:latin typeface="Times New Roman" panose="02020603050405020304" pitchFamily="18" charset="0"/>
                <a:cs typeface="Times New Roman" panose="02020603050405020304" pitchFamily="18" charset="0"/>
              </a:rPr>
              <a:t>6. Architecture des marchés financiers</a:t>
            </a:r>
            <a:r>
              <a:rPr lang="fr-FR" sz="2800" b="1" dirty="0" smtClean="0">
                <a:solidFill>
                  <a:schemeClr val="accent1">
                    <a:lumMod val="75000"/>
                  </a:schemeClr>
                </a:solidFill>
                <a:latin typeface="Arial" pitchFamily="34" charset="0"/>
                <a:cs typeface="Arial" pitchFamily="34" charset="0"/>
              </a:rPr>
              <a:t/>
            </a:r>
            <a:br>
              <a:rPr lang="fr-FR" sz="2800" b="1" dirty="0" smtClean="0">
                <a:solidFill>
                  <a:schemeClr val="accent1">
                    <a:lumMod val="75000"/>
                  </a:schemeClr>
                </a:solidFill>
                <a:latin typeface="Arial" pitchFamily="34" charset="0"/>
                <a:cs typeface="Arial" pitchFamily="34" charset="0"/>
              </a:rPr>
            </a:br>
            <a:endParaRPr lang="fr-FR" sz="2800" dirty="0">
              <a:solidFill>
                <a:schemeClr val="accent1">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285860"/>
            <a:ext cx="8229600" cy="4840303"/>
          </a:xfrm>
        </p:spPr>
        <p:txBody>
          <a:bodyPr>
            <a:normAutofit lnSpcReduction="10000"/>
          </a:bodyPr>
          <a:lstStyle/>
          <a:p>
            <a:pPr algn="just">
              <a:spcBef>
                <a:spcPts val="1200"/>
              </a:spcBef>
              <a:spcAft>
                <a:spcPts val="1200"/>
              </a:spcAft>
              <a:buNone/>
            </a:pPr>
            <a:r>
              <a:rPr lang="fr-FR" sz="2800" b="1" dirty="0" smtClean="0">
                <a:solidFill>
                  <a:schemeClr val="tx2">
                    <a:lumMod val="60000"/>
                    <a:lumOff val="40000"/>
                  </a:schemeClr>
                </a:solidFill>
                <a:latin typeface="Times New Roman" panose="02020603050405020304" pitchFamily="18" charset="0"/>
                <a:cs typeface="Times New Roman" panose="02020603050405020304" pitchFamily="18" charset="0"/>
              </a:rPr>
              <a:t>A. Marchés réglementés</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Les marchés réglementés sont fortement organisés pour assurer la liquidité des titres  et la sécurité des échanges. </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Ils sont construits autour d’un nombre réduit d’acteurs.</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Une  entreprise de marché organise les relations entre des prestataires de services  d’investissement (PSI). </a:t>
            </a:r>
          </a:p>
          <a:p>
            <a:endParaRPr lang="fr-FR" sz="2800" dirty="0" smtClean="0"/>
          </a:p>
          <a:p>
            <a:endParaRPr lang="fr-FR" sz="2800" dirty="0" smtClean="0"/>
          </a:p>
          <a:p>
            <a:pPr>
              <a:buNone/>
            </a:pPr>
            <a:endParaRPr lang="fr-FR" sz="2800" b="1" dirty="0" smtClean="0">
              <a:solidFill>
                <a:schemeClr val="tx2">
                  <a:lumMod val="60000"/>
                  <a:lumOff val="40000"/>
                </a:schemeClr>
              </a:solidFill>
              <a:latin typeface="Arial" pitchFamily="34" charset="0"/>
              <a:cs typeface="Arial" pitchFamily="34" charset="0"/>
            </a:endParaRPr>
          </a:p>
          <a:p>
            <a:endParaRPr lang="fr-FR" sz="2800" b="1" dirty="0">
              <a:solidFill>
                <a:schemeClr val="tx2">
                  <a:lumMod val="60000"/>
                  <a:lumOff val="40000"/>
                </a:schemeClr>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9</a:t>
            </a:fld>
            <a:endParaRPr lang="fr-BE" dirty="0"/>
          </a:p>
        </p:txBody>
      </p:sp>
      <p:sp>
        <p:nvSpPr>
          <p:cNvPr id="5" name="Titre 1"/>
          <p:cNvSpPr>
            <a:spLocks noGrp="1"/>
          </p:cNvSpPr>
          <p:nvPr>
            <p:ph type="title"/>
          </p:nvPr>
        </p:nvSpPr>
        <p:spPr>
          <a:xfrm>
            <a:off x="428596" y="214290"/>
            <a:ext cx="8358246" cy="1143000"/>
          </a:xfrm>
        </p:spPr>
        <p:txBody>
          <a:bodyPr>
            <a:normAutofit fontScale="90000"/>
          </a:bodyPr>
          <a:lstStyle/>
          <a:p>
            <a:pPr algn="l"/>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100" b="1" dirty="0" smtClean="0">
                <a:solidFill>
                  <a:schemeClr val="accent1">
                    <a:lumMod val="75000"/>
                  </a:schemeClr>
                </a:solidFill>
                <a:latin typeface="Times New Roman" panose="02020603050405020304" pitchFamily="18" charset="0"/>
                <a:cs typeface="Times New Roman" panose="02020603050405020304" pitchFamily="18" charset="0"/>
              </a:rPr>
              <a:t>6. Architecture des marchés financiers</a:t>
            </a:r>
            <a:br>
              <a:rPr lang="fr-FR" sz="3100" b="1" dirty="0" smtClean="0">
                <a:solidFill>
                  <a:schemeClr val="accent1">
                    <a:lumMod val="75000"/>
                  </a:schemeClr>
                </a:solidFill>
                <a:latin typeface="Times New Roman" panose="02020603050405020304" pitchFamily="18" charset="0"/>
                <a:cs typeface="Times New Roman" panose="02020603050405020304" pitchFamily="18" charset="0"/>
              </a:rPr>
            </a:br>
            <a:r>
              <a:rPr lang="fr-FR" sz="3100" dirty="0" smtClean="0">
                <a:solidFill>
                  <a:schemeClr val="tx2">
                    <a:lumMod val="60000"/>
                    <a:lumOff val="40000"/>
                  </a:schemeClr>
                </a:solidFill>
                <a:latin typeface="Times New Roman" panose="02020603050405020304" pitchFamily="18" charset="0"/>
                <a:cs typeface="Times New Roman" panose="02020603050405020304" pitchFamily="18" charset="0"/>
              </a:rPr>
              <a:t/>
            </a:r>
            <a:br>
              <a:rPr lang="fr-FR" sz="3100" dirty="0" smtClean="0">
                <a:solidFill>
                  <a:schemeClr val="tx2">
                    <a:lumMod val="60000"/>
                    <a:lumOff val="40000"/>
                  </a:schemeClr>
                </a:solidFill>
                <a:latin typeface="Times New Roman" panose="02020603050405020304" pitchFamily="18" charset="0"/>
                <a:cs typeface="Times New Roman" panose="02020603050405020304" pitchFamily="18" charset="0"/>
              </a:rPr>
            </a:br>
            <a:endParaRPr lang="fr-FR" sz="31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1513</TotalTime>
  <Words>890</Words>
  <Application>Microsoft Office PowerPoint</Application>
  <PresentationFormat>Affichage à l'écran (4:3)</PresentationFormat>
  <Paragraphs>107</Paragraphs>
  <Slides>17</Slides>
  <Notes>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Arial</vt:lpstr>
      <vt:lpstr>Calibri</vt:lpstr>
      <vt:lpstr>Times New Roman</vt:lpstr>
      <vt:lpstr>Wingdings</vt:lpstr>
      <vt:lpstr>Thème Office</vt:lpstr>
      <vt:lpstr>   4. Les mutations du système financier  </vt:lpstr>
      <vt:lpstr>   4. Les mutations du système financier  </vt:lpstr>
      <vt:lpstr>   4. Les mutations du système financier  </vt:lpstr>
      <vt:lpstr>   5. Diversité des instruments financiers   </vt:lpstr>
      <vt:lpstr>   5. Diversité des instruments financiers   </vt:lpstr>
      <vt:lpstr>   5. Diversité des instruments financiers   </vt:lpstr>
      <vt:lpstr>   5. Diversité des instruments financiers   </vt:lpstr>
      <vt:lpstr> </vt:lpstr>
      <vt:lpstr>  6. Architecture des marchés financiers  </vt:lpstr>
      <vt:lpstr>  6. Architecture des marchés financiers  </vt:lpstr>
      <vt:lpstr>Présentation PowerPoint</vt:lpstr>
      <vt:lpstr>Présentation PowerPoint</vt:lpstr>
      <vt:lpstr>Présentation PowerPoint</vt:lpstr>
      <vt:lpstr>Présentation PowerPoint</vt:lpstr>
      <vt:lpstr> </vt:lpstr>
      <vt:lpstr> </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Marchés financiers</dc:title>
  <dc:creator>SOS070918</dc:creator>
  <cp:lastModifiedBy>Compte Microsoft</cp:lastModifiedBy>
  <cp:revision>87</cp:revision>
  <dcterms:created xsi:type="dcterms:W3CDTF">2019-11-04T17:17:01Z</dcterms:created>
  <dcterms:modified xsi:type="dcterms:W3CDTF">2024-04-05T10:16:17Z</dcterms:modified>
</cp:coreProperties>
</file>