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80" r:id="rId22"/>
    <p:sldId id="277" r:id="rId23"/>
    <p:sldId id="278" r:id="rId24"/>
    <p:sldId id="279" r:id="rId25"/>
    <p:sldId id="281" r:id="rId26"/>
    <p:sldId id="282" r:id="rId27"/>
    <p:sldId id="283" r:id="rId28"/>
    <p:sldId id="284" r:id="rId29"/>
    <p:sldId id="285" r:id="rId30"/>
    <p:sldId id="286" r:id="rId31"/>
    <p:sldId id="287" r:id="rId32"/>
    <p:sldId id="276" r:id="rId33"/>
    <p:sldId id="291" r:id="rId34"/>
    <p:sldId id="288" r:id="rId35"/>
    <p:sldId id="289" r:id="rId36"/>
    <p:sldId id="290"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9165" autoAdjust="0"/>
  </p:normalViewPr>
  <p:slideViewPr>
    <p:cSldViewPr>
      <p:cViewPr varScale="1">
        <p:scale>
          <a:sx n="52" d="100"/>
          <a:sy n="52" d="100"/>
        </p:scale>
        <p:origin x="-1205"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C3EE13-C31A-4CAB-97DF-93F46CB008FB}" type="datetimeFigureOut">
              <a:rPr lang="en-US" smtClean="0"/>
              <a:t>06-11-14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76328B-7173-4E88-B3C4-6611655CCF2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browser's event-loop waits for an event to arrive. The event's callback gets executed... Once the callback executes, the browser leaves the JavaScript context and re-renders the view based on DOM changes. Angular modifies the normal JavaScript flow by providing its own event processing loop. This splits the JavaScript into classical and Angular execution context... Angular executes [some] </a:t>
            </a:r>
            <a:r>
              <a:rPr lang="en-US" sz="1200" b="0" i="0" kern="1200" dirty="0" err="1" smtClean="0">
                <a:solidFill>
                  <a:schemeClr val="tx1"/>
                </a:solidFill>
                <a:latin typeface="+mn-lt"/>
                <a:ea typeface="+mn-ea"/>
                <a:cs typeface="+mn-cs"/>
              </a:rPr>
              <a:t>stimulusFn</a:t>
            </a:r>
            <a:r>
              <a:rPr lang="en-US" sz="1200" b="0" i="0" kern="1200" dirty="0" smtClean="0">
                <a:solidFill>
                  <a:schemeClr val="tx1"/>
                </a:solidFill>
                <a:latin typeface="+mn-lt"/>
                <a:ea typeface="+mn-ea"/>
                <a:cs typeface="+mn-cs"/>
              </a:rPr>
              <a:t>(), which typically modifies application state. Angular enters the $digest loop. The loop is made up of two smaller loops which process $</a:t>
            </a:r>
            <a:r>
              <a:rPr lang="en-US" sz="1200" b="0" i="0" kern="1200" dirty="0" err="1" smtClean="0">
                <a:solidFill>
                  <a:schemeClr val="tx1"/>
                </a:solidFill>
                <a:latin typeface="+mn-lt"/>
                <a:ea typeface="+mn-ea"/>
                <a:cs typeface="+mn-cs"/>
              </a:rPr>
              <a:t>evalAsync</a:t>
            </a:r>
            <a:r>
              <a:rPr lang="en-US" sz="1200" b="0" i="0" kern="1200" dirty="0" smtClean="0">
                <a:solidFill>
                  <a:schemeClr val="tx1"/>
                </a:solidFill>
                <a:latin typeface="+mn-lt"/>
                <a:ea typeface="+mn-ea"/>
                <a:cs typeface="+mn-cs"/>
              </a:rPr>
              <a:t> queue and the $watch list. The $digest loop keeps iterating until the model stabilizes, which means that the $</a:t>
            </a:r>
            <a:r>
              <a:rPr lang="en-US" sz="1200" b="0" i="0" kern="1200" dirty="0" err="1" smtClean="0">
                <a:solidFill>
                  <a:schemeClr val="tx1"/>
                </a:solidFill>
                <a:latin typeface="+mn-lt"/>
                <a:ea typeface="+mn-ea"/>
                <a:cs typeface="+mn-cs"/>
              </a:rPr>
              <a:t>evalAsync</a:t>
            </a:r>
            <a:r>
              <a:rPr lang="en-US" sz="1200" b="0" i="0" kern="1200" dirty="0" smtClean="0">
                <a:solidFill>
                  <a:schemeClr val="tx1"/>
                </a:solidFill>
                <a:latin typeface="+mn-lt"/>
                <a:ea typeface="+mn-ea"/>
                <a:cs typeface="+mn-cs"/>
              </a:rPr>
              <a:t> queue is empty and the $watch list does not detect any changes. The $watch list is a set of expressions which may have changed since last iteration. If a change is detected then the $watch function is called which typically updates the DOM with the new value.</a:t>
            </a:r>
            <a:endParaRPr lang="en-US" dirty="0"/>
          </a:p>
        </p:txBody>
      </p:sp>
      <p:sp>
        <p:nvSpPr>
          <p:cNvPr id="4" name="Slide Number Placeholder 3"/>
          <p:cNvSpPr>
            <a:spLocks noGrp="1"/>
          </p:cNvSpPr>
          <p:nvPr>
            <p:ph type="sldNum" sz="quarter" idx="10"/>
          </p:nvPr>
        </p:nvSpPr>
        <p:spPr/>
        <p:txBody>
          <a:bodyPr/>
          <a:lstStyle/>
          <a:p>
            <a:fld id="{A076328B-7173-4E88-B3C4-6611655CCF22}" type="slidenum">
              <a:rPr lang="en-US" smtClean="0"/>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06-11-14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06-11-14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06-11-14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06-11-14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06-11-14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06-11-14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tasnim-reza/angularjs-clas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ackoverflow.com/questions/14994391/thinking-in-angularjs-if-i-have-a-jquery-background?lq=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html5rocks.com/en/tutorials/internals/howbrowserswork/"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ocs.angularjs.org/api/ng/directive/input" TargetMode="External"/><Relationship Id="rId2" Type="http://schemas.openxmlformats.org/officeDocument/2006/relationships/hyperlink" Target="https://docs.angularjs.org/api/ng/directive/ngModel" TargetMode="External"/><Relationship Id="rId1" Type="http://schemas.openxmlformats.org/officeDocument/2006/relationships/slideLayout" Target="../slideLayouts/slideLayout2.xml"/><Relationship Id="rId6" Type="http://schemas.openxmlformats.org/officeDocument/2006/relationships/hyperlink" Target="https://docs.angularjs.org/api/ng/type/$rootScope.Scope" TargetMode="External"/><Relationship Id="rId5" Type="http://schemas.openxmlformats.org/officeDocument/2006/relationships/hyperlink" Target="https://docs.angularjs.org/api/ng/service/$interpolate" TargetMode="External"/><Relationship Id="rId4" Type="http://schemas.openxmlformats.org/officeDocument/2006/relationships/hyperlink" Target="https://docs.angularjs.org/guide/directive"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docs.angularjs.org/api/ng/type/$rootScope.Scope" TargetMode="External"/><Relationship Id="rId2" Type="http://schemas.openxmlformats.org/officeDocument/2006/relationships/hyperlink" Target="https://docs.angularjs.org/api/ng/directive/input" TargetMode="External"/><Relationship Id="rId1" Type="http://schemas.openxmlformats.org/officeDocument/2006/relationships/slideLayout" Target="../slideLayouts/slideLayout2.xml"/><Relationship Id="rId4" Type="http://schemas.openxmlformats.org/officeDocument/2006/relationships/hyperlink" Target="https://docs.angularjs.org/api/ng/service/$interpolat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en.wikipedia.org/wiki/Firefox" TargetMode="External"/><Relationship Id="rId3" Type="http://schemas.openxmlformats.org/officeDocument/2006/relationships/hyperlink" Target="http://en.wikipedia.org/wiki/Chakra_(JavaScript_engine)" TargetMode="External"/><Relationship Id="rId7" Type="http://schemas.openxmlformats.org/officeDocument/2006/relationships/hyperlink" Target="http://en.wikipedia.org/wiki/SpiderMonkey_(JavaScript_engine)" TargetMode="External"/><Relationship Id="rId2" Type="http://schemas.openxmlformats.org/officeDocument/2006/relationships/hyperlink" Target="http://en.wikipedia.org/wiki/V8_(JavaScript_engine)" TargetMode="External"/><Relationship Id="rId1" Type="http://schemas.openxmlformats.org/officeDocument/2006/relationships/slideLayout" Target="../slideLayouts/slideLayout2.xml"/><Relationship Id="rId6" Type="http://schemas.openxmlformats.org/officeDocument/2006/relationships/hyperlink" Target="http://en.wikipedia.org/wiki/Rhino_(JavaScript_engine)" TargetMode="External"/><Relationship Id="rId11" Type="http://schemas.openxmlformats.org/officeDocument/2006/relationships/hyperlink" Target="http://en.wikipedia.org/wiki/Safari_(web_browser)" TargetMode="External"/><Relationship Id="rId5" Type="http://schemas.openxmlformats.org/officeDocument/2006/relationships/hyperlink" Target="http://en.wikipedia.org/wiki/JavaScript_engine" TargetMode="External"/><Relationship Id="rId10" Type="http://schemas.openxmlformats.org/officeDocument/2006/relationships/hyperlink" Target="http://en.wikipedia.org/wiki/Apple_Inc." TargetMode="External"/><Relationship Id="rId4" Type="http://schemas.openxmlformats.org/officeDocument/2006/relationships/hyperlink" Target="http://en.wikipedia.org/wiki/Internet_Explorer_9" TargetMode="External"/><Relationship Id="rId9" Type="http://schemas.openxmlformats.org/officeDocument/2006/relationships/hyperlink" Target="http://en.wikipedia.org/wiki/WebKit"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www.w3.org/TR/1998/REC-DOM-Level-1-19981001/level-one-cor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w3.org/TR/DOM-Level-3-Event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w3.org/TR/DOM-Level-3-Even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a:t>
            </a:r>
            <a:r>
              <a:rPr lang="en-US" dirty="0" err="1" smtClean="0"/>
              <a:t>AngularJs</a:t>
            </a:r>
            <a:endParaRPr lang="en-US" dirty="0"/>
          </a:p>
        </p:txBody>
      </p:sp>
      <p:sp>
        <p:nvSpPr>
          <p:cNvPr id="3" name="Subtitle 2"/>
          <p:cNvSpPr>
            <a:spLocks noGrp="1"/>
          </p:cNvSpPr>
          <p:nvPr>
            <p:ph type="subTitle" idx="1"/>
          </p:nvPr>
        </p:nvSpPr>
        <p:spPr/>
        <p:txBody>
          <a:bodyPr/>
          <a:lstStyle/>
          <a:p>
            <a:r>
              <a:rPr lang="en-US" dirty="0" err="1" smtClean="0"/>
              <a:t>Tasnim</a:t>
            </a:r>
            <a:r>
              <a:rPr lang="en-US" dirty="0" smtClean="0"/>
              <a:t> Reza</a:t>
            </a:r>
          </a:p>
          <a:p>
            <a:r>
              <a:rPr lang="en-US" dirty="0" err="1"/>
              <a:t>Git</a:t>
            </a:r>
            <a:r>
              <a:rPr lang="en-US" dirty="0" smtClean="0"/>
              <a:t>: </a:t>
            </a:r>
            <a:r>
              <a:rPr lang="en-US" dirty="0" smtClean="0">
                <a:hlinkClick r:id="rId2"/>
              </a:rPr>
              <a:t>https</a:t>
            </a:r>
            <a:r>
              <a:rPr lang="en-US" dirty="0">
                <a:hlinkClick r:id="rId2"/>
              </a:rPr>
              <a:t>://github.com/tasnim-reza/angularjs-class</a:t>
            </a:r>
            <a:endParaRPr lang="en-US" dirty="0"/>
          </a:p>
        </p:txBody>
      </p:sp>
    </p:spTree>
    <p:extLst>
      <p:ext uri="{BB962C8B-B14F-4D97-AF65-F5344CB8AC3E}">
        <p14:creationId xmlns:p14="http://schemas.microsoft.com/office/powerpoint/2010/main" xmlns="" val="582859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in </a:t>
            </a:r>
            <a:r>
              <a:rPr lang="en-US" dirty="0" err="1" smtClean="0"/>
              <a:t>AngularJs</a:t>
            </a:r>
            <a:r>
              <a:rPr lang="en-US" dirty="0" smtClean="0"/>
              <a:t> !</a:t>
            </a:r>
            <a:endParaRPr lang="en-US" dirty="0"/>
          </a:p>
        </p:txBody>
      </p:sp>
      <p:sp>
        <p:nvSpPr>
          <p:cNvPr id="3" name="Content Placeholder 2"/>
          <p:cNvSpPr>
            <a:spLocks noGrp="1"/>
          </p:cNvSpPr>
          <p:nvPr>
            <p:ph idx="1"/>
          </p:nvPr>
        </p:nvSpPr>
        <p:spPr/>
        <p:txBody>
          <a:bodyPr/>
          <a:lstStyle/>
          <a:p>
            <a:r>
              <a:rPr lang="en-US" dirty="0" smtClean="0"/>
              <a:t>Architect your application instead of design a page</a:t>
            </a:r>
          </a:p>
          <a:p>
            <a:r>
              <a:rPr lang="en-US" dirty="0" smtClean="0"/>
              <a:t>Don’t augment </a:t>
            </a:r>
            <a:r>
              <a:rPr lang="en-US" dirty="0" err="1" smtClean="0"/>
              <a:t>jQuery</a:t>
            </a:r>
            <a:r>
              <a:rPr lang="en-US" dirty="0" smtClean="0"/>
              <a:t> with </a:t>
            </a:r>
            <a:r>
              <a:rPr lang="en-US" dirty="0" err="1" smtClean="0"/>
              <a:t>AngularJs</a:t>
            </a:r>
            <a:endParaRPr lang="en-US" dirty="0" smtClean="0"/>
          </a:p>
          <a:p>
            <a:r>
              <a:rPr lang="en-US" dirty="0" smtClean="0"/>
              <a:t>Always think in terms of Architecture</a:t>
            </a:r>
          </a:p>
          <a:p>
            <a:pPr lvl="1"/>
            <a:r>
              <a:rPr lang="en-US" dirty="0" smtClean="0"/>
              <a:t>What is Single Page Application</a:t>
            </a:r>
          </a:p>
          <a:p>
            <a:pPr lvl="2"/>
            <a:r>
              <a:rPr lang="en-US" dirty="0" smtClean="0"/>
              <a:t>This is application not just bunch of web pages !!</a:t>
            </a:r>
            <a:endParaRPr lang="en-US" dirty="0"/>
          </a:p>
        </p:txBody>
      </p:sp>
      <p:sp>
        <p:nvSpPr>
          <p:cNvPr id="4" name="Rectangle 3"/>
          <p:cNvSpPr/>
          <p:nvPr/>
        </p:nvSpPr>
        <p:spPr>
          <a:xfrm>
            <a:off x="0" y="6211669"/>
            <a:ext cx="9144000" cy="646331"/>
          </a:xfrm>
          <a:prstGeom prst="rect">
            <a:avLst/>
          </a:prstGeom>
        </p:spPr>
        <p:txBody>
          <a:bodyPr wrap="square">
            <a:spAutoFit/>
          </a:bodyPr>
          <a:lstStyle/>
          <a:p>
            <a:r>
              <a:rPr lang="en-US" dirty="0" smtClean="0">
                <a:hlinkClick r:id="rId2"/>
              </a:rPr>
              <a:t>http://stackoverflow.com/questions/14994391/thinking-in-angularjs-if-i-have-a-jquery-background?lq=1</a:t>
            </a:r>
            <a:endParaRPr lang="en-US" dirty="0"/>
          </a:p>
        </p:txBody>
      </p:sp>
    </p:spTree>
    <p:extLst>
      <p:ext uri="{BB962C8B-B14F-4D97-AF65-F5344CB8AC3E}">
        <p14:creationId xmlns:p14="http://schemas.microsoft.com/office/powerpoint/2010/main" xmlns="" val="603966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in </a:t>
            </a:r>
            <a:r>
              <a:rPr lang="en-US" dirty="0" err="1" smtClean="0"/>
              <a:t>AngularJs</a:t>
            </a:r>
            <a:r>
              <a:rPr lang="en-US" dirty="0" smtClean="0"/>
              <a:t> !</a:t>
            </a:r>
            <a:endParaRPr lang="en-US" dirty="0"/>
          </a:p>
        </p:txBody>
      </p:sp>
      <p:sp>
        <p:nvSpPr>
          <p:cNvPr id="3" name="Content Placeholder 2"/>
          <p:cNvSpPr>
            <a:spLocks noGrp="1"/>
          </p:cNvSpPr>
          <p:nvPr>
            <p:ph idx="1"/>
          </p:nvPr>
        </p:nvSpPr>
        <p:spPr/>
        <p:txBody>
          <a:bodyPr/>
          <a:lstStyle/>
          <a:p>
            <a:r>
              <a:rPr lang="en-US" dirty="0" smtClean="0"/>
              <a:t>Look at the view</a:t>
            </a:r>
          </a:p>
          <a:p>
            <a:pPr lvl="1"/>
            <a:r>
              <a:rPr lang="en-US" dirty="0" smtClean="0"/>
              <a:t>In </a:t>
            </a:r>
            <a:r>
              <a:rPr lang="en-US" dirty="0" err="1" smtClean="0"/>
              <a:t>jQuery</a:t>
            </a:r>
            <a:endParaRPr lang="en-US" dirty="0" smtClean="0"/>
          </a:p>
          <a:p>
            <a:pPr lvl="1">
              <a:buNone/>
            </a:pPr>
            <a:r>
              <a:rPr lang="en-US" dirty="0" smtClean="0">
                <a:solidFill>
                  <a:srgbClr val="800000"/>
                </a:solidFill>
              </a:rPr>
              <a:t>&lt;</a:t>
            </a:r>
            <a:r>
              <a:rPr lang="en-US" dirty="0" err="1" smtClean="0">
                <a:solidFill>
                  <a:srgbClr val="800000"/>
                </a:solidFill>
              </a:rPr>
              <a:t>ul</a:t>
            </a:r>
            <a:r>
              <a:rPr lang="en-US" dirty="0" smtClean="0">
                <a:solidFill>
                  <a:srgbClr val="000000"/>
                </a:solidFill>
              </a:rPr>
              <a:t> </a:t>
            </a:r>
            <a:r>
              <a:rPr lang="en-US" dirty="0" smtClean="0">
                <a:solidFill>
                  <a:srgbClr val="FF0000"/>
                </a:solidFill>
              </a:rPr>
              <a:t>class</a:t>
            </a:r>
            <a:r>
              <a:rPr lang="en-US" dirty="0" smtClean="0">
                <a:solidFill>
                  <a:srgbClr val="000000"/>
                </a:solidFill>
              </a:rPr>
              <a:t>=</a:t>
            </a:r>
            <a:r>
              <a:rPr lang="en-US" dirty="0" smtClean="0">
                <a:solidFill>
                  <a:srgbClr val="0000FF"/>
                </a:solidFill>
              </a:rPr>
              <a:t>"main-menu"</a:t>
            </a:r>
            <a:r>
              <a:rPr lang="en-US" dirty="0" smtClean="0">
                <a:solidFill>
                  <a:srgbClr val="800000"/>
                </a:solidFill>
              </a:rPr>
              <a:t>&gt;</a:t>
            </a:r>
            <a:r>
              <a:rPr lang="en-US" dirty="0" smtClean="0">
                <a:solidFill>
                  <a:srgbClr val="000000"/>
                </a:solidFill>
              </a:rPr>
              <a:t> </a:t>
            </a:r>
            <a:endParaRPr lang="en-US" dirty="0" smtClean="0">
              <a:solidFill>
                <a:srgbClr val="000000"/>
              </a:solidFill>
            </a:endParaRPr>
          </a:p>
          <a:p>
            <a:pPr lvl="1">
              <a:buNone/>
            </a:pPr>
            <a:r>
              <a:rPr lang="en-US" dirty="0" smtClean="0">
                <a:solidFill>
                  <a:srgbClr val="000000"/>
                </a:solidFill>
              </a:rPr>
              <a:t>	</a:t>
            </a:r>
            <a:r>
              <a:rPr lang="en-US" dirty="0" smtClean="0">
                <a:solidFill>
                  <a:srgbClr val="800000"/>
                </a:solidFill>
              </a:rPr>
              <a:t>&lt;</a:t>
            </a:r>
            <a:r>
              <a:rPr lang="en-US" dirty="0" err="1" smtClean="0">
                <a:solidFill>
                  <a:srgbClr val="800000"/>
                </a:solidFill>
              </a:rPr>
              <a:t>li</a:t>
            </a:r>
            <a:r>
              <a:rPr lang="en-US" dirty="0" smtClean="0">
                <a:solidFill>
                  <a:srgbClr val="000000"/>
                </a:solidFill>
              </a:rPr>
              <a:t> </a:t>
            </a:r>
            <a:r>
              <a:rPr lang="en-US" dirty="0" smtClean="0">
                <a:solidFill>
                  <a:srgbClr val="FF0000"/>
                </a:solidFill>
              </a:rPr>
              <a:t>class</a:t>
            </a:r>
            <a:r>
              <a:rPr lang="en-US" dirty="0" smtClean="0">
                <a:solidFill>
                  <a:srgbClr val="000000"/>
                </a:solidFill>
              </a:rPr>
              <a:t>=</a:t>
            </a:r>
            <a:r>
              <a:rPr lang="en-US" dirty="0" smtClean="0">
                <a:solidFill>
                  <a:srgbClr val="0000FF"/>
                </a:solidFill>
              </a:rPr>
              <a:t>"active"</a:t>
            </a:r>
            <a:r>
              <a:rPr lang="en-US" dirty="0" smtClean="0">
                <a:solidFill>
                  <a:srgbClr val="800000"/>
                </a:solidFill>
              </a:rPr>
              <a:t>&gt;</a:t>
            </a:r>
            <a:r>
              <a:rPr lang="en-US" dirty="0" smtClean="0">
                <a:solidFill>
                  <a:srgbClr val="000000"/>
                </a:solidFill>
              </a:rPr>
              <a:t> </a:t>
            </a:r>
            <a:endParaRPr lang="en-US" dirty="0" smtClean="0">
              <a:solidFill>
                <a:srgbClr val="000000"/>
              </a:solidFill>
            </a:endParaRPr>
          </a:p>
          <a:p>
            <a:pPr lvl="1">
              <a:buNone/>
            </a:pPr>
            <a:r>
              <a:rPr lang="en-US" dirty="0" smtClean="0">
                <a:solidFill>
                  <a:srgbClr val="000000"/>
                </a:solidFill>
              </a:rPr>
              <a:t>	</a:t>
            </a:r>
            <a:r>
              <a:rPr lang="en-US" dirty="0" smtClean="0">
                <a:solidFill>
                  <a:srgbClr val="000000"/>
                </a:solidFill>
              </a:rPr>
              <a:t>	</a:t>
            </a:r>
            <a:r>
              <a:rPr lang="en-US" dirty="0" smtClean="0">
                <a:solidFill>
                  <a:srgbClr val="800000"/>
                </a:solidFill>
              </a:rPr>
              <a:t>&lt;</a:t>
            </a:r>
            <a:r>
              <a:rPr lang="en-US" dirty="0" smtClean="0">
                <a:solidFill>
                  <a:srgbClr val="800000"/>
                </a:solidFill>
              </a:rPr>
              <a:t>a</a:t>
            </a:r>
            <a:r>
              <a:rPr lang="en-US" dirty="0" smtClean="0">
                <a:solidFill>
                  <a:srgbClr val="000000"/>
                </a:solidFill>
              </a:rPr>
              <a:t> </a:t>
            </a:r>
            <a:r>
              <a:rPr lang="en-US" dirty="0" err="1" smtClean="0">
                <a:solidFill>
                  <a:srgbClr val="FF0000"/>
                </a:solidFill>
              </a:rPr>
              <a:t>href</a:t>
            </a:r>
            <a:r>
              <a:rPr lang="en-US" dirty="0" smtClean="0">
                <a:solidFill>
                  <a:srgbClr val="000000"/>
                </a:solidFill>
              </a:rPr>
              <a:t>=</a:t>
            </a:r>
            <a:r>
              <a:rPr lang="en-US" dirty="0" smtClean="0">
                <a:solidFill>
                  <a:srgbClr val="0000FF"/>
                </a:solidFill>
              </a:rPr>
              <a:t>"#/home"</a:t>
            </a:r>
            <a:r>
              <a:rPr lang="en-US" dirty="0" smtClean="0">
                <a:solidFill>
                  <a:srgbClr val="800000"/>
                </a:solidFill>
              </a:rPr>
              <a:t>&gt;</a:t>
            </a:r>
            <a:r>
              <a:rPr lang="en-US" dirty="0" smtClean="0">
                <a:solidFill>
                  <a:srgbClr val="000000"/>
                </a:solidFill>
              </a:rPr>
              <a:t>Home</a:t>
            </a:r>
            <a:r>
              <a:rPr lang="en-US" dirty="0" smtClean="0">
                <a:solidFill>
                  <a:srgbClr val="800000"/>
                </a:solidFill>
              </a:rPr>
              <a:t>&lt;/a&gt;</a:t>
            </a:r>
            <a:r>
              <a:rPr lang="en-US" dirty="0" smtClean="0">
                <a:solidFill>
                  <a:srgbClr val="000000"/>
                </a:solidFill>
              </a:rPr>
              <a:t> </a:t>
            </a:r>
            <a:endParaRPr lang="en-US" dirty="0" smtClean="0">
              <a:solidFill>
                <a:srgbClr val="000000"/>
              </a:solidFill>
            </a:endParaRPr>
          </a:p>
          <a:p>
            <a:pPr lvl="1">
              <a:buNone/>
            </a:pPr>
            <a:r>
              <a:rPr lang="en-US" dirty="0" smtClean="0">
                <a:solidFill>
                  <a:srgbClr val="000000"/>
                </a:solidFill>
              </a:rPr>
              <a:t>	</a:t>
            </a:r>
            <a:r>
              <a:rPr lang="en-US" dirty="0" smtClean="0">
                <a:solidFill>
                  <a:srgbClr val="800000"/>
                </a:solidFill>
              </a:rPr>
              <a:t>&lt;/</a:t>
            </a:r>
            <a:r>
              <a:rPr lang="en-US" dirty="0" err="1" smtClean="0">
                <a:solidFill>
                  <a:srgbClr val="800000"/>
                </a:solidFill>
              </a:rPr>
              <a:t>li</a:t>
            </a:r>
            <a:r>
              <a:rPr lang="en-US" dirty="0" smtClean="0">
                <a:solidFill>
                  <a:srgbClr val="800000"/>
                </a:solidFill>
              </a:rPr>
              <a:t>&gt;</a:t>
            </a:r>
          </a:p>
          <a:p>
            <a:pPr lvl="1">
              <a:buNone/>
            </a:pPr>
            <a:r>
              <a:rPr lang="en-US" dirty="0" smtClean="0">
                <a:solidFill>
                  <a:srgbClr val="800000"/>
                </a:solidFill>
              </a:rPr>
              <a:t>&lt;</a:t>
            </a:r>
            <a:r>
              <a:rPr lang="en-US" dirty="0" err="1" smtClean="0">
                <a:solidFill>
                  <a:srgbClr val="800000"/>
                </a:solidFill>
              </a:rPr>
              <a:t>ul</a:t>
            </a:r>
            <a:r>
              <a:rPr lang="en-US" dirty="0" smtClean="0">
                <a:solidFill>
                  <a:srgbClr val="800000"/>
                </a:solidFill>
              </a:rPr>
              <a:t>&gt;</a:t>
            </a:r>
          </a:p>
          <a:p>
            <a:pPr lvl="1">
              <a:buNone/>
            </a:pPr>
            <a:r>
              <a:rPr lang="en-US" dirty="0" smtClean="0">
                <a:solidFill>
                  <a:srgbClr val="000000"/>
                </a:solidFill>
              </a:rPr>
              <a:t>$(</a:t>
            </a:r>
            <a:r>
              <a:rPr lang="en-US" dirty="0" smtClean="0">
                <a:solidFill>
                  <a:srgbClr val="800000"/>
                </a:solidFill>
              </a:rPr>
              <a:t>'.main-menu'</a:t>
            </a:r>
            <a:r>
              <a:rPr lang="en-US" dirty="0" smtClean="0">
                <a:solidFill>
                  <a:srgbClr val="000000"/>
                </a:solidFill>
              </a:rPr>
              <a:t>).</a:t>
            </a:r>
            <a:r>
              <a:rPr lang="en-US" dirty="0" err="1" smtClean="0">
                <a:solidFill>
                  <a:srgbClr val="000000"/>
                </a:solidFill>
              </a:rPr>
              <a:t>dropdownMenu</a:t>
            </a:r>
            <a:r>
              <a:rPr lang="en-US" dirty="0" smtClean="0">
                <a:solidFill>
                  <a:srgbClr val="000000"/>
                </a:solidFill>
              </a:rPr>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in </a:t>
            </a:r>
            <a:r>
              <a:rPr lang="en-US" dirty="0" err="1" smtClean="0"/>
              <a:t>AngularJs</a:t>
            </a:r>
            <a:r>
              <a:rPr lang="en-US" dirty="0" smtClean="0"/>
              <a:t> !</a:t>
            </a:r>
            <a:endParaRPr lang="en-US" dirty="0"/>
          </a:p>
        </p:txBody>
      </p:sp>
      <p:sp>
        <p:nvSpPr>
          <p:cNvPr id="3" name="Content Placeholder 2"/>
          <p:cNvSpPr>
            <a:spLocks noGrp="1"/>
          </p:cNvSpPr>
          <p:nvPr>
            <p:ph idx="1"/>
          </p:nvPr>
        </p:nvSpPr>
        <p:spPr/>
        <p:txBody>
          <a:bodyPr/>
          <a:lstStyle/>
          <a:p>
            <a:pPr lvl="1"/>
            <a:r>
              <a:rPr lang="en-US" dirty="0" smtClean="0"/>
              <a:t>In </a:t>
            </a:r>
            <a:r>
              <a:rPr lang="en-US" dirty="0" err="1" smtClean="0"/>
              <a:t>AngularJs</a:t>
            </a:r>
            <a:endParaRPr lang="en-US" dirty="0" smtClean="0"/>
          </a:p>
          <a:p>
            <a:pPr lvl="1">
              <a:buNone/>
            </a:pPr>
            <a:r>
              <a:rPr lang="en-US" dirty="0" smtClean="0">
                <a:solidFill>
                  <a:srgbClr val="800000"/>
                </a:solidFill>
              </a:rPr>
              <a:t>&lt;</a:t>
            </a:r>
            <a:r>
              <a:rPr lang="en-US" dirty="0" err="1" smtClean="0">
                <a:solidFill>
                  <a:srgbClr val="800000"/>
                </a:solidFill>
              </a:rPr>
              <a:t>ul</a:t>
            </a:r>
            <a:r>
              <a:rPr lang="en-US" dirty="0" smtClean="0">
                <a:solidFill>
                  <a:srgbClr val="000000"/>
                </a:solidFill>
              </a:rPr>
              <a:t> </a:t>
            </a:r>
            <a:r>
              <a:rPr lang="en-US" dirty="0" smtClean="0">
                <a:solidFill>
                  <a:srgbClr val="FF0000"/>
                </a:solidFill>
              </a:rPr>
              <a:t>class</a:t>
            </a:r>
            <a:r>
              <a:rPr lang="en-US" dirty="0" smtClean="0">
                <a:solidFill>
                  <a:srgbClr val="000000"/>
                </a:solidFill>
              </a:rPr>
              <a:t>=</a:t>
            </a:r>
            <a:r>
              <a:rPr lang="en-US" dirty="0" smtClean="0">
                <a:solidFill>
                  <a:srgbClr val="0000FF"/>
                </a:solidFill>
              </a:rPr>
              <a:t>"main-menu"</a:t>
            </a:r>
            <a:r>
              <a:rPr lang="en-US" dirty="0" smtClean="0">
                <a:solidFill>
                  <a:srgbClr val="000000"/>
                </a:solidFill>
              </a:rPr>
              <a:t> </a:t>
            </a:r>
            <a:r>
              <a:rPr lang="en-US" dirty="0" smtClean="0">
                <a:solidFill>
                  <a:srgbClr val="FF0000"/>
                </a:solidFill>
              </a:rPr>
              <a:t>dropdown-menu</a:t>
            </a:r>
            <a:r>
              <a:rPr lang="en-US" dirty="0" smtClean="0">
                <a:solidFill>
                  <a:srgbClr val="800000"/>
                </a:solidFill>
              </a:rPr>
              <a:t>&gt;</a:t>
            </a:r>
            <a:r>
              <a:rPr lang="en-US" dirty="0" smtClean="0">
                <a:solidFill>
                  <a:srgbClr val="000000"/>
                </a:solidFill>
              </a:rPr>
              <a:t> ... </a:t>
            </a:r>
            <a:r>
              <a:rPr lang="en-US" dirty="0" smtClean="0">
                <a:solidFill>
                  <a:srgbClr val="800000"/>
                </a:solidFill>
              </a:rPr>
              <a:t>&lt;/</a:t>
            </a:r>
            <a:r>
              <a:rPr lang="en-US" dirty="0" err="1" smtClean="0">
                <a:solidFill>
                  <a:srgbClr val="800000"/>
                </a:solidFill>
              </a:rPr>
              <a:t>ul</a:t>
            </a:r>
            <a:r>
              <a:rPr lang="en-US" dirty="0" smtClean="0">
                <a:solidFill>
                  <a:srgbClr val="800000"/>
                </a:solidFill>
              </a:rPr>
              <a:t>&gt;</a:t>
            </a:r>
          </a:p>
          <a:p>
            <a:r>
              <a:rPr lang="en-US" dirty="0" smtClean="0"/>
              <a:t>This is called </a:t>
            </a:r>
            <a:r>
              <a:rPr lang="en-US" i="1" dirty="0" smtClean="0"/>
              <a:t>Declarative </a:t>
            </a:r>
            <a:r>
              <a:rPr lang="en-US" dirty="0" smtClean="0"/>
              <a:t>approach</a:t>
            </a:r>
          </a:p>
          <a:p>
            <a:r>
              <a:rPr lang="en-US" dirty="0" smtClean="0"/>
              <a:t>Here ‘</a:t>
            </a:r>
            <a:r>
              <a:rPr lang="en-US" dirty="0" smtClean="0">
                <a:solidFill>
                  <a:srgbClr val="FF0000"/>
                </a:solidFill>
              </a:rPr>
              <a:t>dropdown-menu</a:t>
            </a:r>
            <a:r>
              <a:rPr lang="en-US" dirty="0" smtClean="0"/>
              <a:t>’ is </a:t>
            </a:r>
            <a:r>
              <a:rPr lang="en-US" i="1" dirty="0" smtClean="0"/>
              <a:t>Directive</a:t>
            </a:r>
          </a:p>
          <a:p>
            <a:r>
              <a:rPr lang="en-US" dirty="0" smtClean="0"/>
              <a:t>Directive</a:t>
            </a:r>
          </a:p>
          <a:p>
            <a:pPr lvl="1"/>
            <a:r>
              <a:rPr lang="en-US" dirty="0" smtClean="0"/>
              <a:t>This is place where you can manipulate your Markup.</a:t>
            </a:r>
            <a:endParaRPr lang="en-US" dirty="0"/>
          </a:p>
        </p:txBody>
      </p:sp>
      <p:sp>
        <p:nvSpPr>
          <p:cNvPr id="4" name="Rectangle 3"/>
          <p:cNvSpPr/>
          <p:nvPr/>
        </p:nvSpPr>
        <p:spPr>
          <a:xfrm>
            <a:off x="0" y="5486400"/>
            <a:ext cx="9144000" cy="400110"/>
          </a:xfrm>
          <a:prstGeom prst="rect">
            <a:avLst/>
          </a:prstGeom>
        </p:spPr>
        <p:txBody>
          <a:bodyPr wrap="square">
            <a:spAutoFit/>
          </a:bodyPr>
          <a:lstStyle/>
          <a:p>
            <a:r>
              <a:rPr lang="en-US" sz="2000" b="1" dirty="0" smtClean="0">
                <a:solidFill>
                  <a:srgbClr val="C00000"/>
                </a:solidFill>
              </a:rPr>
              <a:t>Remember: don't design, and then mark up. You must architect, and then design.</a:t>
            </a:r>
            <a:endParaRPr lang="en-US" sz="2000" b="1" dirty="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in </a:t>
            </a:r>
            <a:r>
              <a:rPr lang="en-US" dirty="0" err="1" smtClean="0"/>
              <a:t>AngularJs</a:t>
            </a:r>
            <a:r>
              <a:rPr lang="en-US" dirty="0" smtClean="0"/>
              <a:t> !</a:t>
            </a:r>
            <a:endParaRPr lang="en-US" dirty="0"/>
          </a:p>
        </p:txBody>
      </p:sp>
      <p:sp>
        <p:nvSpPr>
          <p:cNvPr id="3" name="Content Placeholder 2"/>
          <p:cNvSpPr>
            <a:spLocks noGrp="1"/>
          </p:cNvSpPr>
          <p:nvPr>
            <p:ph idx="1"/>
          </p:nvPr>
        </p:nvSpPr>
        <p:spPr/>
        <p:txBody>
          <a:bodyPr/>
          <a:lstStyle/>
          <a:p>
            <a:r>
              <a:rPr lang="en-US" dirty="0" smtClean="0"/>
              <a:t>Data Binding</a:t>
            </a:r>
          </a:p>
          <a:p>
            <a:pPr lvl="1"/>
            <a:r>
              <a:rPr lang="en-US" dirty="0" smtClean="0"/>
              <a:t>In </a:t>
            </a:r>
            <a:r>
              <a:rPr lang="en-US" dirty="0" err="1" smtClean="0"/>
              <a:t>jQuery</a:t>
            </a:r>
            <a:endParaRPr lang="en-US" dirty="0" smtClean="0"/>
          </a:p>
          <a:p>
            <a:pPr lvl="1">
              <a:buNone/>
            </a:pPr>
            <a:r>
              <a:rPr lang="en-US" dirty="0" smtClean="0">
                <a:solidFill>
                  <a:srgbClr val="800000"/>
                </a:solidFill>
              </a:rPr>
              <a:t>&lt;input</a:t>
            </a:r>
            <a:r>
              <a:rPr lang="en-US" dirty="0" smtClean="0">
                <a:solidFill>
                  <a:srgbClr val="000000"/>
                </a:solidFill>
              </a:rPr>
              <a:t> </a:t>
            </a:r>
            <a:r>
              <a:rPr lang="en-US" dirty="0" smtClean="0">
                <a:solidFill>
                  <a:srgbClr val="FF0000"/>
                </a:solidFill>
              </a:rPr>
              <a:t>id</a:t>
            </a:r>
            <a:r>
              <a:rPr lang="en-US" dirty="0" smtClean="0">
                <a:solidFill>
                  <a:srgbClr val="000000"/>
                </a:solidFill>
              </a:rPr>
              <a:t>=</a:t>
            </a:r>
            <a:r>
              <a:rPr lang="en-US" dirty="0" smtClean="0">
                <a:solidFill>
                  <a:srgbClr val="0000FF"/>
                </a:solidFill>
              </a:rPr>
              <a:t>"username"</a:t>
            </a:r>
            <a:r>
              <a:rPr lang="en-US" dirty="0" smtClean="0">
                <a:solidFill>
                  <a:srgbClr val="800000"/>
                </a:solidFill>
              </a:rPr>
              <a:t>&gt;</a:t>
            </a:r>
          </a:p>
          <a:p>
            <a:pPr lvl="1">
              <a:buNone/>
            </a:pPr>
            <a:r>
              <a:rPr lang="en-US" dirty="0" smtClean="0">
                <a:solidFill>
                  <a:srgbClr val="000000"/>
                </a:solidFill>
              </a:rPr>
              <a:t>$(</a:t>
            </a:r>
            <a:r>
              <a:rPr lang="en-US" dirty="0" smtClean="0">
                <a:solidFill>
                  <a:srgbClr val="800000"/>
                </a:solidFill>
              </a:rPr>
              <a:t>'.username'</a:t>
            </a:r>
            <a:r>
              <a:rPr lang="en-US" dirty="0" smtClean="0">
                <a:solidFill>
                  <a:srgbClr val="000000"/>
                </a:solidFill>
              </a:rPr>
              <a:t>).</a:t>
            </a:r>
            <a:r>
              <a:rPr lang="en-US" dirty="0" err="1" smtClean="0">
                <a:solidFill>
                  <a:srgbClr val="000000"/>
                </a:solidFill>
              </a:rPr>
              <a:t>val</a:t>
            </a:r>
            <a:r>
              <a:rPr lang="en-US" dirty="0" smtClean="0">
                <a:solidFill>
                  <a:srgbClr val="000000"/>
                </a:solidFill>
              </a:rPr>
              <a:t>(</a:t>
            </a:r>
            <a:r>
              <a:rPr lang="en-US" dirty="0" smtClean="0">
                <a:solidFill>
                  <a:srgbClr val="800000"/>
                </a:solidFill>
              </a:rPr>
              <a:t>'Reza'</a:t>
            </a:r>
            <a:r>
              <a:rPr lang="en-US" dirty="0" smtClean="0">
                <a:solidFill>
                  <a:srgbClr val="000000"/>
                </a:solidFill>
              </a:rPr>
              <a:t>)</a:t>
            </a:r>
            <a:endParaRPr lang="en-US" dirty="0" smtClean="0">
              <a:solidFill>
                <a:srgbClr val="000000"/>
              </a:solidFill>
            </a:endParaRPr>
          </a:p>
          <a:p>
            <a:pPr lvl="1"/>
            <a:r>
              <a:rPr lang="en-US" dirty="0" smtClean="0">
                <a:solidFill>
                  <a:srgbClr val="000000"/>
                </a:solidFill>
              </a:rPr>
              <a:t>In </a:t>
            </a:r>
            <a:r>
              <a:rPr lang="en-US" dirty="0" err="1" smtClean="0">
                <a:solidFill>
                  <a:srgbClr val="000000"/>
                </a:solidFill>
              </a:rPr>
              <a:t>AngularJs</a:t>
            </a:r>
            <a:endParaRPr lang="en-US" dirty="0" smtClean="0">
              <a:solidFill>
                <a:srgbClr val="000000"/>
              </a:solidFill>
            </a:endParaRPr>
          </a:p>
          <a:p>
            <a:pPr lvl="1">
              <a:buNone/>
            </a:pPr>
            <a:r>
              <a:rPr lang="en-US" dirty="0" smtClean="0">
                <a:solidFill>
                  <a:srgbClr val="800000"/>
                </a:solidFill>
              </a:rPr>
              <a:t>&lt;input</a:t>
            </a:r>
            <a:r>
              <a:rPr lang="en-US" dirty="0" smtClean="0">
                <a:solidFill>
                  <a:srgbClr val="000000"/>
                </a:solidFill>
              </a:rPr>
              <a:t> </a:t>
            </a:r>
            <a:r>
              <a:rPr lang="en-US" dirty="0" smtClean="0">
                <a:solidFill>
                  <a:srgbClr val="FF0000"/>
                </a:solidFill>
              </a:rPr>
              <a:t>id</a:t>
            </a:r>
            <a:r>
              <a:rPr lang="en-US" dirty="0" smtClean="0">
                <a:solidFill>
                  <a:srgbClr val="000000"/>
                </a:solidFill>
              </a:rPr>
              <a:t>=</a:t>
            </a:r>
            <a:r>
              <a:rPr lang="en-US" dirty="0" smtClean="0">
                <a:solidFill>
                  <a:srgbClr val="0000FF"/>
                </a:solidFill>
              </a:rPr>
              <a:t>"</a:t>
            </a:r>
            <a:r>
              <a:rPr lang="en-US" dirty="0" smtClean="0">
                <a:solidFill>
                  <a:srgbClr val="0000FF"/>
                </a:solidFill>
              </a:rPr>
              <a:t>username"  </a:t>
            </a:r>
            <a:r>
              <a:rPr lang="en-US" dirty="0" err="1" smtClean="0">
                <a:solidFill>
                  <a:srgbClr val="FF0000"/>
                </a:solidFill>
              </a:rPr>
              <a:t>ng</a:t>
            </a:r>
            <a:r>
              <a:rPr lang="en-US" dirty="0" smtClean="0">
                <a:solidFill>
                  <a:srgbClr val="FF0000"/>
                </a:solidFill>
              </a:rPr>
              <a:t>-model</a:t>
            </a:r>
            <a:r>
              <a:rPr lang="en-US" dirty="0" smtClean="0">
                <a:solidFill>
                  <a:srgbClr val="000000"/>
                </a:solidFill>
              </a:rPr>
              <a:t>=</a:t>
            </a:r>
            <a:r>
              <a:rPr lang="en-US" dirty="0" smtClean="0">
                <a:solidFill>
                  <a:srgbClr val="0000FF"/>
                </a:solidFill>
              </a:rPr>
              <a:t>"</a:t>
            </a:r>
            <a:r>
              <a:rPr lang="en-US" dirty="0" smtClean="0">
                <a:solidFill>
                  <a:srgbClr val="0000FF"/>
                </a:solidFill>
              </a:rPr>
              <a:t>username</a:t>
            </a:r>
            <a:r>
              <a:rPr lang="en-US" dirty="0" smtClean="0">
                <a:solidFill>
                  <a:srgbClr val="0000FF"/>
                </a:solidFill>
              </a:rPr>
              <a:t>"</a:t>
            </a:r>
            <a:r>
              <a:rPr lang="en-US" dirty="0" smtClean="0">
                <a:solidFill>
                  <a:srgbClr val="800000"/>
                </a:solidFill>
              </a:rPr>
              <a:t>&gt;</a:t>
            </a:r>
          </a:p>
          <a:p>
            <a:pPr lvl="1">
              <a:buNone/>
            </a:pPr>
            <a:r>
              <a:rPr lang="en-US" dirty="0" smtClean="0"/>
              <a:t>$</a:t>
            </a:r>
            <a:r>
              <a:rPr lang="en-US" dirty="0" err="1" smtClean="0"/>
              <a:t>scope.username</a:t>
            </a:r>
            <a:r>
              <a:rPr lang="en-US" dirty="0" smtClean="0"/>
              <a:t> = </a:t>
            </a:r>
            <a:r>
              <a:rPr lang="en-US" dirty="0" smtClean="0">
                <a:solidFill>
                  <a:srgbClr val="800000"/>
                </a:solidFill>
              </a:rPr>
              <a:t>'Reza'</a:t>
            </a:r>
            <a:r>
              <a:rPr lang="en-US" dirty="0" smtClean="0"/>
              <a:t>;</a:t>
            </a:r>
            <a:endParaRPr lang="en-US" dirty="0" smtClean="0"/>
          </a:p>
          <a:p>
            <a:r>
              <a:rPr lang="en-US" dirty="0" smtClean="0"/>
              <a:t>Distinct model layer</a:t>
            </a:r>
          </a:p>
          <a:p>
            <a:pPr lvl="1"/>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 anyway ?</a:t>
            </a:r>
            <a:endParaRPr lang="en-US" dirty="0"/>
          </a:p>
        </p:txBody>
      </p:sp>
      <p:pic>
        <p:nvPicPr>
          <p:cNvPr id="4" name="Content Placeholder 3" descr="angularjs-from-30k-feet.png"/>
          <p:cNvPicPr>
            <a:picLocks noGrp="1" noChangeAspect="1"/>
          </p:cNvPicPr>
          <p:nvPr>
            <p:ph idx="1"/>
          </p:nvPr>
        </p:nvPicPr>
        <p:blipFill>
          <a:blip r:embed="rId2"/>
          <a:stretch>
            <a:fillRect/>
          </a:stretch>
        </p:blipFill>
        <p:spPr>
          <a:xfrm>
            <a:off x="1714101" y="1819783"/>
            <a:ext cx="5715798" cy="408679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Data Binding</a:t>
            </a:r>
            <a:endParaRPr lang="en-US" dirty="0"/>
          </a:p>
        </p:txBody>
      </p:sp>
      <p:pic>
        <p:nvPicPr>
          <p:cNvPr id="4" name="Picture 3" descr="angularjs-guide.jpg"/>
          <p:cNvPicPr>
            <a:picLocks noChangeAspect="1"/>
          </p:cNvPicPr>
          <p:nvPr/>
        </p:nvPicPr>
        <p:blipFill>
          <a:blip r:embed="rId2"/>
          <a:stretch>
            <a:fillRect/>
          </a:stretch>
        </p:blipFill>
        <p:spPr>
          <a:xfrm>
            <a:off x="2362200" y="2438400"/>
            <a:ext cx="4572000" cy="4114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Data Binding Under the hood </a:t>
            </a:r>
            <a:endParaRPr lang="en-US" dirty="0"/>
          </a:p>
        </p:txBody>
      </p:sp>
      <p:pic>
        <p:nvPicPr>
          <p:cNvPr id="4" name="Picture 3" descr="EvHjB.png"/>
          <p:cNvPicPr>
            <a:picLocks noChangeAspect="1"/>
          </p:cNvPicPr>
          <p:nvPr/>
        </p:nvPicPr>
        <p:blipFill>
          <a:blip r:embed="rId3"/>
          <a:stretch>
            <a:fillRect/>
          </a:stretch>
        </p:blipFill>
        <p:spPr>
          <a:xfrm>
            <a:off x="2286000" y="2590800"/>
            <a:ext cx="4437521" cy="340128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MVC</a:t>
            </a:r>
            <a:endParaRPr lang="en-US" dirty="0"/>
          </a:p>
        </p:txBody>
      </p:sp>
      <p:pic>
        <p:nvPicPr>
          <p:cNvPr id="4" name="Picture 3" descr="angularjstutorialdotcom_model_view_controller.png"/>
          <p:cNvPicPr>
            <a:picLocks noChangeAspect="1"/>
          </p:cNvPicPr>
          <p:nvPr/>
        </p:nvPicPr>
        <p:blipFill>
          <a:blip r:embed="rId2"/>
          <a:stretch>
            <a:fillRect/>
          </a:stretch>
        </p:blipFill>
        <p:spPr>
          <a:xfrm>
            <a:off x="1981200" y="1524000"/>
            <a:ext cx="6781800" cy="494223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Routing</a:t>
            </a:r>
            <a:endParaRPr lang="en-US" dirty="0"/>
          </a:p>
        </p:txBody>
      </p:sp>
      <p:pic>
        <p:nvPicPr>
          <p:cNvPr id="4" name="Picture 3" descr="angularjs-routing-view-controller.png"/>
          <p:cNvPicPr>
            <a:picLocks noChangeAspect="1"/>
          </p:cNvPicPr>
          <p:nvPr/>
        </p:nvPicPr>
        <p:blipFill>
          <a:blip r:embed="rId2"/>
          <a:stretch>
            <a:fillRect/>
          </a:stretch>
        </p:blipFill>
        <p:spPr>
          <a:xfrm>
            <a:off x="762000" y="3124200"/>
            <a:ext cx="7775013" cy="2362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5" name="Content Placeholder 4"/>
          <p:cNvSpPr>
            <a:spLocks noGrp="1"/>
          </p:cNvSpPr>
          <p:nvPr>
            <p:ph idx="1"/>
          </p:nvPr>
        </p:nvSpPr>
        <p:spPr/>
        <p:txBody>
          <a:bodyPr/>
          <a:lstStyle/>
          <a:p>
            <a:r>
              <a:rPr lang="en-US" dirty="0" smtClean="0"/>
              <a:t>Routing</a:t>
            </a:r>
            <a:endParaRPr lang="en-US" dirty="0"/>
          </a:p>
        </p:txBody>
      </p:sp>
      <p:pic>
        <p:nvPicPr>
          <p:cNvPr id="6" name="Picture 5" descr="hashbang_vs_regular_url.jpg"/>
          <p:cNvPicPr>
            <a:picLocks noChangeAspect="1"/>
          </p:cNvPicPr>
          <p:nvPr/>
        </p:nvPicPr>
        <p:blipFill>
          <a:blip r:embed="rId2"/>
          <a:stretch>
            <a:fillRect/>
          </a:stretch>
        </p:blipFill>
        <p:spPr>
          <a:xfrm>
            <a:off x="1295400" y="2438400"/>
            <a:ext cx="7200900" cy="3949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Browser Basic</a:t>
            </a:r>
          </a:p>
          <a:p>
            <a:r>
              <a:rPr lang="en-US" dirty="0" smtClean="0"/>
              <a:t>DOM</a:t>
            </a:r>
          </a:p>
          <a:p>
            <a:r>
              <a:rPr lang="en-US" dirty="0" smtClean="0"/>
              <a:t>What is </a:t>
            </a:r>
            <a:r>
              <a:rPr lang="en-US" dirty="0" err="1" smtClean="0"/>
              <a:t>AngularJs</a:t>
            </a:r>
            <a:endParaRPr lang="en-US" dirty="0" smtClean="0"/>
          </a:p>
          <a:p>
            <a:r>
              <a:rPr lang="en-US" dirty="0" smtClean="0"/>
              <a:t>Demo</a:t>
            </a:r>
          </a:p>
          <a:p>
            <a:pPr lvl="1"/>
            <a:r>
              <a:rPr lang="en-US" dirty="0" smtClean="0"/>
              <a:t>Handle a Form using </a:t>
            </a:r>
            <a:r>
              <a:rPr lang="en-US" dirty="0" err="1" smtClean="0"/>
              <a:t>jQuery</a:t>
            </a:r>
            <a:endParaRPr lang="en-US" dirty="0" smtClean="0"/>
          </a:p>
          <a:p>
            <a:pPr lvl="1"/>
            <a:r>
              <a:rPr lang="en-US" dirty="0" smtClean="0"/>
              <a:t>Handle a Form using </a:t>
            </a:r>
            <a:r>
              <a:rPr lang="en-US" dirty="0" err="1" smtClean="0"/>
              <a:t>AngularJs</a:t>
            </a:r>
            <a:endParaRPr lang="en-US" dirty="0" smtClean="0"/>
          </a:p>
        </p:txBody>
      </p:sp>
    </p:spTree>
    <p:extLst>
      <p:ext uri="{BB962C8B-B14F-4D97-AF65-F5344CB8AC3E}">
        <p14:creationId xmlns:p14="http://schemas.microsoft.com/office/powerpoint/2010/main" xmlns="" val="1206448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Routing</a:t>
            </a:r>
            <a:endParaRPr lang="en-US" dirty="0"/>
          </a:p>
        </p:txBody>
      </p:sp>
      <p:pic>
        <p:nvPicPr>
          <p:cNvPr id="4" name="Picture 3" descr="routing1.png"/>
          <p:cNvPicPr>
            <a:picLocks noChangeAspect="1"/>
          </p:cNvPicPr>
          <p:nvPr/>
        </p:nvPicPr>
        <p:blipFill>
          <a:blip r:embed="rId2"/>
          <a:stretch>
            <a:fillRect/>
          </a:stretch>
        </p:blipFill>
        <p:spPr>
          <a:xfrm>
            <a:off x="838200" y="2590800"/>
            <a:ext cx="7049985" cy="29718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Browser History</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err="1" smtClean="0"/>
              <a:t>jQLite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Template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Services</a:t>
            </a:r>
          </a:p>
          <a:p>
            <a:pPr lvl="1"/>
            <a:r>
              <a:rPr lang="en-US" dirty="0" smtClean="0"/>
              <a:t>Factories</a:t>
            </a:r>
          </a:p>
          <a:p>
            <a:pPr lvl="1"/>
            <a:r>
              <a:rPr lang="en-US" dirty="0" smtClean="0"/>
              <a:t>Value Service</a:t>
            </a:r>
          </a:p>
          <a:p>
            <a:pPr lvl="1"/>
            <a:r>
              <a:rPr lang="en-US" dirty="0" smtClean="0"/>
              <a:t>Constant Service</a:t>
            </a:r>
          </a:p>
          <a:p>
            <a:pPr lvl="1"/>
            <a:r>
              <a:rPr lang="en-US" dirty="0" smtClean="0"/>
              <a:t>Service</a:t>
            </a:r>
          </a:p>
          <a:p>
            <a:pPr lvl="1"/>
            <a:r>
              <a:rPr lang="en-US" dirty="0" smtClean="0"/>
              <a:t>Provider</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View Model</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err="1" smtClean="0"/>
              <a:t>Controlers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Views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Directives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Filters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Basic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057400" y="1676400"/>
            <a:ext cx="5198243" cy="3524409"/>
          </a:xfrm>
        </p:spPr>
      </p:pic>
      <p:sp>
        <p:nvSpPr>
          <p:cNvPr id="5" name="Rectangle 4"/>
          <p:cNvSpPr/>
          <p:nvPr/>
        </p:nvSpPr>
        <p:spPr>
          <a:xfrm>
            <a:off x="1295400" y="5802868"/>
            <a:ext cx="6934200" cy="369332"/>
          </a:xfrm>
          <a:prstGeom prst="rect">
            <a:avLst/>
          </a:prstGeom>
        </p:spPr>
        <p:txBody>
          <a:bodyPr wrap="square">
            <a:spAutoFit/>
          </a:bodyPr>
          <a:lstStyle/>
          <a:p>
            <a:r>
              <a:rPr lang="en-US" dirty="0">
                <a:hlinkClick r:id="rId3"/>
              </a:rPr>
              <a:t>http://www.html5rocks.com/en/tutorials/internals/howbrowserswork/</a:t>
            </a:r>
            <a:endParaRPr lang="en-US" dirty="0"/>
          </a:p>
        </p:txBody>
      </p:sp>
    </p:spTree>
    <p:extLst>
      <p:ext uri="{BB962C8B-B14F-4D97-AF65-F5344CB8AC3E}">
        <p14:creationId xmlns:p14="http://schemas.microsoft.com/office/powerpoint/2010/main" xmlns="" val="241145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Validation</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Dependency Injection</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Testing</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Working Process</a:t>
            </a:r>
            <a:endParaRPr lang="en-US" dirty="0"/>
          </a:p>
        </p:txBody>
      </p:sp>
      <p:pic>
        <p:nvPicPr>
          <p:cNvPr id="4" name="Content Placeholder 3" descr="EvHjB.png"/>
          <p:cNvPicPr>
            <a:picLocks noGrp="1" noChangeAspect="1"/>
          </p:cNvPicPr>
          <p:nvPr>
            <p:ph idx="1"/>
          </p:nvPr>
        </p:nvPicPr>
        <p:blipFill>
          <a:blip r:embed="rId2"/>
          <a:stretch>
            <a:fillRect/>
          </a:stretch>
        </p:blipFill>
        <p:spPr>
          <a:xfrm>
            <a:off x="2353239" y="2162538"/>
            <a:ext cx="4437521" cy="3401287"/>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Working Process</a:t>
            </a:r>
            <a:endParaRPr lang="en-US" dirty="0"/>
          </a:p>
        </p:txBody>
      </p:sp>
      <p:sp>
        <p:nvSpPr>
          <p:cNvPr id="3" name="Content Placeholder 2"/>
          <p:cNvSpPr>
            <a:spLocks noGrp="1"/>
          </p:cNvSpPr>
          <p:nvPr>
            <p:ph idx="1"/>
          </p:nvPr>
        </p:nvSpPr>
        <p:spPr/>
        <p:txBody>
          <a:bodyPr/>
          <a:lstStyle/>
          <a:p>
            <a:r>
              <a:rPr lang="en-US" dirty="0" smtClean="0"/>
              <a:t>Compilation Phase</a:t>
            </a:r>
          </a:p>
          <a:p>
            <a:pPr lvl="1"/>
            <a:r>
              <a:rPr lang="en-US" dirty="0" smtClean="0"/>
              <a:t>the </a:t>
            </a:r>
            <a:r>
              <a:rPr lang="en-US" dirty="0" err="1" smtClean="0">
                <a:hlinkClick r:id="rId2"/>
              </a:rPr>
              <a:t>ng</a:t>
            </a:r>
            <a:r>
              <a:rPr lang="en-US" dirty="0" smtClean="0">
                <a:hlinkClick r:id="rId2"/>
              </a:rPr>
              <a:t>-model</a:t>
            </a:r>
            <a:r>
              <a:rPr lang="en-US" dirty="0" smtClean="0"/>
              <a:t> and </a:t>
            </a:r>
            <a:r>
              <a:rPr lang="en-US" dirty="0" smtClean="0">
                <a:hlinkClick r:id="rId3"/>
              </a:rPr>
              <a:t>input</a:t>
            </a:r>
            <a:r>
              <a:rPr lang="en-US" dirty="0" smtClean="0"/>
              <a:t> </a:t>
            </a:r>
            <a:r>
              <a:rPr lang="en-US" dirty="0" smtClean="0">
                <a:hlinkClick r:id="rId4"/>
              </a:rPr>
              <a:t>directive</a:t>
            </a:r>
            <a:r>
              <a:rPr lang="en-US" dirty="0" smtClean="0"/>
              <a:t> set up a </a:t>
            </a:r>
            <a:r>
              <a:rPr lang="en-US" dirty="0" err="1" smtClean="0"/>
              <a:t>keydown</a:t>
            </a:r>
            <a:r>
              <a:rPr lang="en-US" dirty="0" smtClean="0"/>
              <a:t> listener on the &lt;input&gt; </a:t>
            </a:r>
            <a:r>
              <a:rPr lang="en-US" dirty="0" smtClean="0"/>
              <a:t>control</a:t>
            </a:r>
          </a:p>
          <a:p>
            <a:pPr lvl="1"/>
            <a:r>
              <a:rPr lang="en-US" dirty="0" smtClean="0"/>
              <a:t>the </a:t>
            </a:r>
            <a:r>
              <a:rPr lang="en-US" dirty="0" smtClean="0">
                <a:hlinkClick r:id="rId5"/>
              </a:rPr>
              <a:t>interpolation</a:t>
            </a:r>
            <a:r>
              <a:rPr lang="en-US" dirty="0" smtClean="0"/>
              <a:t> sets up a </a:t>
            </a:r>
            <a:r>
              <a:rPr lang="en-US" dirty="0" smtClean="0">
                <a:hlinkClick r:id="rId6"/>
              </a:rPr>
              <a:t>$watch</a:t>
            </a:r>
            <a:r>
              <a:rPr lang="en-US" dirty="0" smtClean="0"/>
              <a:t> to be notified of name changes.</a:t>
            </a:r>
          </a:p>
          <a:p>
            <a:r>
              <a:rPr lang="en-US" dirty="0" smtClean="0"/>
              <a:t>Runtime Phase</a:t>
            </a:r>
          </a:p>
          <a:p>
            <a:pPr lvl="1"/>
            <a:r>
              <a:rPr lang="en-US" dirty="0" smtClean="0"/>
              <a:t>Pressing an 'X' key causes the browser to emit a </a:t>
            </a:r>
            <a:r>
              <a:rPr lang="en-US" dirty="0" err="1" smtClean="0"/>
              <a:t>keydown</a:t>
            </a:r>
            <a:r>
              <a:rPr lang="en-US" dirty="0" smtClean="0"/>
              <a:t> event on the input control.</a:t>
            </a:r>
          </a:p>
          <a:p>
            <a:pPr lvl="1"/>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Working Process</a:t>
            </a:r>
            <a:endParaRPr lang="en-US" dirty="0"/>
          </a:p>
        </p:txBody>
      </p:sp>
      <p:sp>
        <p:nvSpPr>
          <p:cNvPr id="3" name="Content Placeholder 2"/>
          <p:cNvSpPr>
            <a:spLocks noGrp="1"/>
          </p:cNvSpPr>
          <p:nvPr>
            <p:ph idx="1"/>
          </p:nvPr>
        </p:nvSpPr>
        <p:spPr/>
        <p:txBody>
          <a:bodyPr/>
          <a:lstStyle/>
          <a:p>
            <a:pPr lvl="1"/>
            <a:r>
              <a:rPr lang="en-US" dirty="0" smtClean="0"/>
              <a:t>The </a:t>
            </a:r>
            <a:r>
              <a:rPr lang="en-US" dirty="0" smtClean="0">
                <a:hlinkClick r:id="rId2"/>
              </a:rPr>
              <a:t>input</a:t>
            </a:r>
            <a:r>
              <a:rPr lang="en-US" dirty="0" smtClean="0"/>
              <a:t> directive captures the change to the input's value and calls </a:t>
            </a:r>
            <a:r>
              <a:rPr lang="en-US" dirty="0" smtClean="0">
                <a:hlinkClick r:id="rId3"/>
              </a:rPr>
              <a:t>$apply</a:t>
            </a:r>
            <a:r>
              <a:rPr lang="en-US" dirty="0" smtClean="0"/>
              <a:t>("name = 'X';")to update the application model inside the Angular execution context.</a:t>
            </a:r>
          </a:p>
          <a:p>
            <a:pPr lvl="1"/>
            <a:r>
              <a:rPr lang="en-US" dirty="0" smtClean="0"/>
              <a:t>Angular applies the name = 'X'; to the model.</a:t>
            </a:r>
          </a:p>
          <a:p>
            <a:pPr lvl="1"/>
            <a:r>
              <a:rPr lang="en-US" dirty="0" smtClean="0"/>
              <a:t>The </a:t>
            </a:r>
            <a:r>
              <a:rPr lang="en-US" dirty="0" smtClean="0">
                <a:hlinkClick r:id="rId3"/>
              </a:rPr>
              <a:t>$digest</a:t>
            </a:r>
            <a:r>
              <a:rPr lang="en-US" dirty="0" smtClean="0"/>
              <a:t> loop begins</a:t>
            </a:r>
          </a:p>
          <a:p>
            <a:pPr lvl="1"/>
            <a:r>
              <a:rPr lang="en-US" dirty="0" smtClean="0"/>
              <a:t>The </a:t>
            </a:r>
            <a:r>
              <a:rPr lang="en-US" dirty="0" smtClean="0">
                <a:hlinkClick r:id="rId3"/>
              </a:rPr>
              <a:t>$watch</a:t>
            </a:r>
            <a:r>
              <a:rPr lang="en-US" dirty="0" smtClean="0"/>
              <a:t> list detects a change on the name property and notifies the </a:t>
            </a:r>
            <a:r>
              <a:rPr lang="en-US" dirty="0" smtClean="0">
                <a:hlinkClick r:id="rId4"/>
              </a:rPr>
              <a:t>interpolation</a:t>
            </a:r>
            <a:r>
              <a:rPr lang="en-US" dirty="0" smtClean="0"/>
              <a:t>, which in turn updates the DOM.</a:t>
            </a:r>
          </a:p>
          <a:p>
            <a:pPr lvl="1"/>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Working Process</a:t>
            </a:r>
            <a:endParaRPr lang="en-US" dirty="0"/>
          </a:p>
        </p:txBody>
      </p:sp>
      <p:sp>
        <p:nvSpPr>
          <p:cNvPr id="3" name="Content Placeholder 2"/>
          <p:cNvSpPr>
            <a:spLocks noGrp="1"/>
          </p:cNvSpPr>
          <p:nvPr>
            <p:ph idx="1"/>
          </p:nvPr>
        </p:nvSpPr>
        <p:spPr/>
        <p:txBody>
          <a:bodyPr/>
          <a:lstStyle/>
          <a:p>
            <a:pPr lvl="1"/>
            <a:r>
              <a:rPr lang="en-US" dirty="0" smtClean="0"/>
              <a:t>Angular exits the execution context, which in turn exits the </a:t>
            </a:r>
            <a:r>
              <a:rPr lang="en-US" dirty="0" err="1" smtClean="0"/>
              <a:t>keydown</a:t>
            </a:r>
            <a:r>
              <a:rPr lang="en-US" dirty="0" smtClean="0"/>
              <a:t> event and with it the JavaScript execution context.</a:t>
            </a:r>
          </a:p>
          <a:p>
            <a:pPr lvl="1"/>
            <a:r>
              <a:rPr lang="en-US" dirty="0" smtClean="0"/>
              <a:t>The browser re-renders the view with update text.</a:t>
            </a:r>
          </a:p>
          <a:p>
            <a:pPr lvl="1"/>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thanks.jpg"/>
          <p:cNvPicPr>
            <a:picLocks noGrp="1" noChangeAspect="1"/>
          </p:cNvPicPr>
          <p:nvPr>
            <p:ph idx="1"/>
          </p:nvPr>
        </p:nvPicPr>
        <p:blipFill>
          <a:blip r:embed="rId2"/>
          <a:stretch>
            <a:fillRect/>
          </a:stretch>
        </p:blipFill>
        <p:spPr>
          <a:xfrm>
            <a:off x="2319337" y="2286794"/>
            <a:ext cx="4505325" cy="3152775"/>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Basic</a:t>
            </a:r>
          </a:p>
        </p:txBody>
      </p:sp>
      <p:sp>
        <p:nvSpPr>
          <p:cNvPr id="3" name="Content Placeholder 2"/>
          <p:cNvSpPr>
            <a:spLocks noGrp="1"/>
          </p:cNvSpPr>
          <p:nvPr>
            <p:ph idx="1"/>
          </p:nvPr>
        </p:nvSpPr>
        <p:spPr/>
        <p:txBody>
          <a:bodyPr/>
          <a:lstStyle/>
          <a:p>
            <a:r>
              <a:rPr lang="en-US" dirty="0" smtClean="0"/>
              <a:t>Rendering Engine</a:t>
            </a:r>
          </a:p>
          <a:p>
            <a:pPr lvl="1"/>
            <a:r>
              <a:rPr lang="en-US" dirty="0" smtClean="0"/>
              <a:t>Single threaded</a:t>
            </a:r>
          </a:p>
          <a:p>
            <a:pPr lvl="1"/>
            <a:r>
              <a:rPr lang="en-US" dirty="0" smtClean="0"/>
              <a:t>Network operation multiple thread</a:t>
            </a:r>
          </a:p>
          <a:p>
            <a:r>
              <a:rPr lang="en-US" dirty="0" smtClean="0"/>
              <a:t>Event Loop</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95400" y="3962400"/>
            <a:ext cx="6302287" cy="2103302"/>
          </a:xfrm>
          <a:prstGeom prst="rect">
            <a:avLst/>
          </a:prstGeom>
        </p:spPr>
      </p:pic>
    </p:spTree>
    <p:extLst>
      <p:ext uri="{BB962C8B-B14F-4D97-AF65-F5344CB8AC3E}">
        <p14:creationId xmlns:p14="http://schemas.microsoft.com/office/powerpoint/2010/main" xmlns="" val="905673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Basic</a:t>
            </a:r>
          </a:p>
        </p:txBody>
      </p:sp>
      <p:sp>
        <p:nvSpPr>
          <p:cNvPr id="3" name="Content Placeholder 2"/>
          <p:cNvSpPr>
            <a:spLocks noGrp="1"/>
          </p:cNvSpPr>
          <p:nvPr>
            <p:ph idx="1"/>
          </p:nvPr>
        </p:nvSpPr>
        <p:spPr/>
        <p:txBody>
          <a:bodyPr/>
          <a:lstStyle/>
          <a:p>
            <a:r>
              <a:rPr lang="en-US" dirty="0" smtClean="0"/>
              <a:t>JavaScript Engine</a:t>
            </a:r>
          </a:p>
          <a:p>
            <a:pPr lvl="1"/>
            <a:r>
              <a:rPr lang="en-US" dirty="0">
                <a:hlinkClick r:id="rId2" tooltip="V8 (JavaScript engine)"/>
              </a:rPr>
              <a:t>V8</a:t>
            </a:r>
            <a:r>
              <a:rPr lang="en-US" dirty="0"/>
              <a:t> - open source, developed by Google in Denmark, part of Google Chrome</a:t>
            </a:r>
          </a:p>
          <a:p>
            <a:pPr lvl="1"/>
            <a:r>
              <a:rPr lang="en-US" dirty="0">
                <a:hlinkClick r:id="rId3" tooltip="Chakra (JavaScript engine)"/>
              </a:rPr>
              <a:t>Chakra</a:t>
            </a:r>
            <a:r>
              <a:rPr lang="en-US" dirty="0"/>
              <a:t>, for </a:t>
            </a:r>
            <a:r>
              <a:rPr lang="en-US" dirty="0">
                <a:hlinkClick r:id="rId4" tooltip="Internet Explorer 9"/>
              </a:rPr>
              <a:t>Internet Explorer 9</a:t>
            </a:r>
            <a:r>
              <a:rPr lang="en-US" baseline="30000" dirty="0">
                <a:hlinkClick r:id="rId5"/>
              </a:rPr>
              <a:t>[16</a:t>
            </a:r>
            <a:r>
              <a:rPr lang="en-US" baseline="30000" dirty="0" smtClean="0">
                <a:hlinkClick r:id="rId5"/>
              </a:rPr>
              <a:t>]</a:t>
            </a:r>
            <a:endParaRPr lang="en-US" baseline="30000" dirty="0" smtClean="0"/>
          </a:p>
          <a:p>
            <a:pPr lvl="1"/>
            <a:r>
              <a:rPr lang="en-US" dirty="0" smtClean="0">
                <a:hlinkClick r:id="rId6" tooltip="Rhino (JavaScript engine)"/>
              </a:rPr>
              <a:t>Rhino</a:t>
            </a:r>
            <a:r>
              <a:rPr lang="en-US" dirty="0" smtClean="0"/>
              <a:t>, </a:t>
            </a:r>
            <a:r>
              <a:rPr lang="en-US" dirty="0" err="1" smtClean="0">
                <a:hlinkClick r:id="rId7" tooltip="SpiderMonkey (JavaScript engine)"/>
              </a:rPr>
              <a:t>Spidermonkey</a:t>
            </a:r>
            <a:r>
              <a:rPr lang="en-US" dirty="0" smtClean="0"/>
              <a:t> used by </a:t>
            </a:r>
            <a:r>
              <a:rPr lang="en-US" u="sng" dirty="0" smtClean="0">
                <a:hlinkClick r:id="rId8" tooltip="Firefox"/>
              </a:rPr>
              <a:t>Firefox</a:t>
            </a:r>
            <a:endParaRPr lang="en-US" u="sng" dirty="0" smtClean="0"/>
          </a:p>
          <a:p>
            <a:pPr lvl="1"/>
            <a:r>
              <a:rPr lang="en-US" dirty="0" err="1" smtClean="0">
                <a:hlinkClick r:id="rId9" tooltip="WebKit"/>
              </a:rPr>
              <a:t>JavaScriptCore</a:t>
            </a:r>
            <a:r>
              <a:rPr lang="en-US" dirty="0" smtClean="0"/>
              <a:t> for </a:t>
            </a:r>
            <a:r>
              <a:rPr lang="en-US" dirty="0">
                <a:hlinkClick r:id="rId10" tooltip="Apple Inc."/>
              </a:rPr>
              <a:t>Apple</a:t>
            </a:r>
            <a:r>
              <a:rPr lang="en-US" dirty="0"/>
              <a:t> for </a:t>
            </a:r>
            <a:r>
              <a:rPr lang="en-US" dirty="0">
                <a:hlinkClick r:id="rId11" tooltip="Safari (web browser)"/>
              </a:rPr>
              <a:t>Safari</a:t>
            </a:r>
            <a:endParaRPr lang="en-US" dirty="0"/>
          </a:p>
          <a:p>
            <a:pPr lvl="1"/>
            <a:endParaRPr lang="en-US" dirty="0"/>
          </a:p>
        </p:txBody>
      </p:sp>
    </p:spTree>
    <p:extLst>
      <p:ext uri="{BB962C8B-B14F-4D97-AF65-F5344CB8AC3E}">
        <p14:creationId xmlns:p14="http://schemas.microsoft.com/office/powerpoint/2010/main" xmlns="" val="323403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t>
            </a:r>
            <a:endParaRPr lang="en-US" dirty="0"/>
          </a:p>
        </p:txBody>
      </p:sp>
      <p:sp>
        <p:nvSpPr>
          <p:cNvPr id="3" name="Content Placeholder 2"/>
          <p:cNvSpPr>
            <a:spLocks noGrp="1"/>
          </p:cNvSpPr>
          <p:nvPr>
            <p:ph idx="1"/>
          </p:nvPr>
        </p:nvSpPr>
        <p:spPr/>
        <p:txBody>
          <a:bodyPr/>
          <a:lstStyle/>
          <a:p>
            <a:r>
              <a:rPr lang="en-US" dirty="0" smtClean="0"/>
              <a:t>Document Object Model</a:t>
            </a:r>
          </a:p>
          <a:p>
            <a:pPr lvl="1"/>
            <a:r>
              <a:rPr lang="en-US" dirty="0"/>
              <a:t>Web browsers rely on layout engines to parse HTML into a </a:t>
            </a:r>
            <a:r>
              <a:rPr lang="en-US" dirty="0" smtClean="0"/>
              <a:t>DOM</a:t>
            </a:r>
          </a:p>
          <a:p>
            <a:pPr lvl="1"/>
            <a:r>
              <a:rPr lang="en-US" dirty="0"/>
              <a:t>It is the object presentation of the HTML </a:t>
            </a:r>
            <a:r>
              <a:rPr lang="en-US" dirty="0" smtClean="0"/>
              <a:t>document</a:t>
            </a:r>
          </a:p>
          <a:p>
            <a:pPr lvl="1"/>
            <a:r>
              <a:rPr lang="en-US" dirty="0"/>
              <a:t>The root of the tree is the "</a:t>
            </a:r>
            <a:r>
              <a:rPr lang="en-US" u="sng" dirty="0">
                <a:hlinkClick r:id="rId2"/>
              </a:rPr>
              <a:t>Document</a:t>
            </a:r>
            <a:r>
              <a:rPr lang="en-US" dirty="0"/>
              <a:t>" object.</a:t>
            </a:r>
          </a:p>
        </p:txBody>
      </p:sp>
    </p:spTree>
    <p:extLst>
      <p:ext uri="{BB962C8B-B14F-4D97-AF65-F5344CB8AC3E}">
        <p14:creationId xmlns:p14="http://schemas.microsoft.com/office/powerpoint/2010/main" xmlns="" val="237459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371600" y="1424753"/>
            <a:ext cx="6348011" cy="2156647"/>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01607" y="3725922"/>
            <a:ext cx="5456393" cy="2979678"/>
          </a:xfrm>
          <a:prstGeom prst="rect">
            <a:avLst/>
          </a:prstGeom>
        </p:spPr>
      </p:pic>
    </p:spTree>
    <p:extLst>
      <p:ext uri="{BB962C8B-B14F-4D97-AF65-F5344CB8AC3E}">
        <p14:creationId xmlns:p14="http://schemas.microsoft.com/office/powerpoint/2010/main" xmlns="" val="3606670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Event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899211" y="1600200"/>
            <a:ext cx="5345578" cy="4525963"/>
          </a:xfrm>
        </p:spPr>
      </p:pic>
      <p:sp>
        <p:nvSpPr>
          <p:cNvPr id="5" name="Rectangle 4"/>
          <p:cNvSpPr/>
          <p:nvPr/>
        </p:nvSpPr>
        <p:spPr>
          <a:xfrm>
            <a:off x="1143000" y="6324600"/>
            <a:ext cx="7086600" cy="369332"/>
          </a:xfrm>
          <a:prstGeom prst="rect">
            <a:avLst/>
          </a:prstGeom>
        </p:spPr>
        <p:txBody>
          <a:bodyPr wrap="square">
            <a:spAutoFit/>
          </a:bodyPr>
          <a:lstStyle/>
          <a:p>
            <a:r>
              <a:rPr lang="en-US" dirty="0">
                <a:hlinkClick r:id="rId3"/>
              </a:rPr>
              <a:t>http://www.w3.org/TR/DOM-Level-3-Events/#dom-event-architecture</a:t>
            </a:r>
            <a:endParaRPr lang="en-US" dirty="0"/>
          </a:p>
        </p:txBody>
      </p:sp>
    </p:spTree>
    <p:extLst>
      <p:ext uri="{BB962C8B-B14F-4D97-AF65-F5344CB8AC3E}">
        <p14:creationId xmlns:p14="http://schemas.microsoft.com/office/powerpoint/2010/main" xmlns="" val="3150999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Event</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a:solidFill>
                  <a:srgbClr val="0000FF"/>
                </a:solidFill>
                <a:highlight>
                  <a:srgbClr val="FFFFFF"/>
                </a:highlight>
                <a:latin typeface="Consolas"/>
              </a:rPr>
              <a:t>var</a:t>
            </a:r>
            <a:r>
              <a:rPr lang="en-US" sz="2000" dirty="0">
                <a:solidFill>
                  <a:srgbClr val="000000"/>
                </a:solidFill>
                <a:highlight>
                  <a:srgbClr val="FFFFFF"/>
                </a:highlight>
                <a:latin typeface="Consolas"/>
              </a:rPr>
              <a:t> e = </a:t>
            </a:r>
            <a:r>
              <a:rPr lang="en-US" sz="2000" dirty="0" err="1">
                <a:solidFill>
                  <a:srgbClr val="000000"/>
                </a:solidFill>
                <a:highlight>
                  <a:srgbClr val="FFFFFF"/>
                </a:highlight>
                <a:latin typeface="Consolas"/>
              </a:rPr>
              <a:t>document.createEvent</a:t>
            </a:r>
            <a:r>
              <a:rPr lang="en-US" sz="2000" dirty="0">
                <a:solidFill>
                  <a:srgbClr val="000000"/>
                </a:solidFill>
                <a:highlight>
                  <a:srgbClr val="FFFFFF"/>
                </a:highlight>
                <a:latin typeface="Consolas"/>
              </a:rPr>
              <a:t>(</a:t>
            </a:r>
            <a:r>
              <a:rPr lang="en-US" sz="2000" dirty="0">
                <a:solidFill>
                  <a:srgbClr val="A31515"/>
                </a:solidFill>
                <a:highlight>
                  <a:srgbClr val="FFFFFF"/>
                </a:highlight>
                <a:latin typeface="Consolas"/>
              </a:rPr>
              <a:t>"Event"</a:t>
            </a:r>
            <a:r>
              <a:rPr lang="en-US" sz="2000" dirty="0">
                <a:solidFill>
                  <a:srgbClr val="000000"/>
                </a:solidFill>
                <a:highlight>
                  <a:srgbClr val="FFFFFF"/>
                </a:highlight>
                <a:latin typeface="Consolas"/>
              </a:rPr>
              <a:t>);</a:t>
            </a:r>
          </a:p>
          <a:p>
            <a:pPr marL="0" indent="0">
              <a:buNone/>
            </a:pPr>
            <a:r>
              <a:rPr lang="en-US" sz="2000" dirty="0" err="1">
                <a:solidFill>
                  <a:srgbClr val="000000"/>
                </a:solidFill>
                <a:highlight>
                  <a:srgbClr val="FFFFFF"/>
                </a:highlight>
                <a:latin typeface="Consolas"/>
              </a:rPr>
              <a:t>e.initEvent</a:t>
            </a:r>
            <a:r>
              <a:rPr lang="en-US" sz="2000" dirty="0">
                <a:solidFill>
                  <a:srgbClr val="000000"/>
                </a:solidFill>
                <a:highlight>
                  <a:srgbClr val="FFFFFF"/>
                </a:highlight>
                <a:latin typeface="Consolas"/>
              </a:rPr>
              <a:t>(</a:t>
            </a:r>
            <a:r>
              <a:rPr lang="en-US" sz="2000" dirty="0">
                <a:solidFill>
                  <a:srgbClr val="A31515"/>
                </a:solidFill>
                <a:highlight>
                  <a:srgbClr val="FFFFFF"/>
                </a:highlight>
                <a:latin typeface="Consolas"/>
              </a:rPr>
              <a:t>"</a:t>
            </a:r>
            <a:r>
              <a:rPr lang="en-US" sz="2000" dirty="0" err="1">
                <a:solidFill>
                  <a:srgbClr val="A31515"/>
                </a:solidFill>
                <a:highlight>
                  <a:srgbClr val="FFFFFF"/>
                </a:highlight>
                <a:latin typeface="Consolas"/>
              </a:rPr>
              <a:t>myevent</a:t>
            </a:r>
            <a:r>
              <a:rPr lang="en-US" sz="2000" dirty="0">
                <a:solidFill>
                  <a:srgbClr val="A31515"/>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false</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false</a:t>
            </a:r>
            <a:r>
              <a:rPr lang="en-US" sz="2000" dirty="0">
                <a:solidFill>
                  <a:srgbClr val="000000"/>
                </a:solidFill>
                <a:highlight>
                  <a:srgbClr val="FFFFFF"/>
                </a:highlight>
                <a:latin typeface="Consolas"/>
              </a:rPr>
              <a:t>);</a:t>
            </a:r>
          </a:p>
          <a:p>
            <a:pPr marL="0" indent="0">
              <a:buNone/>
            </a:pPr>
            <a:r>
              <a:rPr lang="en-US" sz="2000" dirty="0" err="1">
                <a:solidFill>
                  <a:srgbClr val="0000FF"/>
                </a:solidFill>
                <a:highlight>
                  <a:srgbClr val="FFFFFF"/>
                </a:highlight>
                <a:latin typeface="Consolas"/>
              </a:rPr>
              <a:t>var</a:t>
            </a:r>
            <a:r>
              <a:rPr lang="en-US" sz="2000" dirty="0">
                <a:solidFill>
                  <a:srgbClr val="000000"/>
                </a:solidFill>
                <a:highlight>
                  <a:srgbClr val="FFFFFF"/>
                </a:highlight>
                <a:latin typeface="Consolas"/>
              </a:rPr>
              <a:t> target = </a:t>
            </a:r>
            <a:r>
              <a:rPr lang="en-US" sz="2000" dirty="0" err="1">
                <a:solidFill>
                  <a:srgbClr val="000000"/>
                </a:solidFill>
                <a:highlight>
                  <a:srgbClr val="FFFFFF"/>
                </a:highlight>
                <a:latin typeface="Consolas"/>
              </a:rPr>
              <a:t>document.createElement</a:t>
            </a:r>
            <a:r>
              <a:rPr lang="en-US" sz="2000" dirty="0">
                <a:solidFill>
                  <a:srgbClr val="000000"/>
                </a:solidFill>
                <a:highlight>
                  <a:srgbClr val="FFFFFF"/>
                </a:highlight>
                <a:latin typeface="Consolas"/>
              </a:rPr>
              <a:t>(</a:t>
            </a:r>
            <a:r>
              <a:rPr lang="en-US" sz="2000" dirty="0">
                <a:solidFill>
                  <a:srgbClr val="A31515"/>
                </a:solidFill>
                <a:highlight>
                  <a:srgbClr val="FFFFFF"/>
                </a:highlight>
                <a:latin typeface="Consolas"/>
              </a:rPr>
              <a:t>"div"</a:t>
            </a:r>
            <a:r>
              <a:rPr lang="en-US" sz="2000" dirty="0">
                <a:solidFill>
                  <a:srgbClr val="000000"/>
                </a:solidFill>
                <a:highlight>
                  <a:srgbClr val="FFFFFF"/>
                </a:highlight>
                <a:latin typeface="Consolas"/>
              </a:rPr>
              <a:t>);</a:t>
            </a:r>
          </a:p>
          <a:p>
            <a:pPr marL="0" indent="0">
              <a:buNone/>
            </a:pPr>
            <a:r>
              <a:rPr lang="en-US" sz="2000" dirty="0" err="1">
                <a:solidFill>
                  <a:srgbClr val="000000"/>
                </a:solidFill>
                <a:highlight>
                  <a:srgbClr val="FFFFFF"/>
                </a:highlight>
                <a:latin typeface="Consolas"/>
              </a:rPr>
              <a:t>target.addEventListener</a:t>
            </a:r>
            <a:r>
              <a:rPr lang="en-US" sz="2000" dirty="0">
                <a:solidFill>
                  <a:srgbClr val="000000"/>
                </a:solidFill>
                <a:highlight>
                  <a:srgbClr val="FFFFFF"/>
                </a:highlight>
                <a:latin typeface="Consolas"/>
              </a:rPr>
              <a:t>(</a:t>
            </a:r>
            <a:r>
              <a:rPr lang="en-US" sz="2000" dirty="0">
                <a:solidFill>
                  <a:srgbClr val="A31515"/>
                </a:solidFill>
                <a:highlight>
                  <a:srgbClr val="FFFFFF"/>
                </a:highlight>
                <a:latin typeface="Consolas"/>
              </a:rPr>
              <a:t>"</a:t>
            </a:r>
            <a:r>
              <a:rPr lang="en-US" sz="2000" dirty="0" err="1">
                <a:solidFill>
                  <a:srgbClr val="A31515"/>
                </a:solidFill>
                <a:highlight>
                  <a:srgbClr val="FFFFFF"/>
                </a:highlight>
                <a:latin typeface="Consolas"/>
              </a:rPr>
              <a:t>myevent</a:t>
            </a:r>
            <a:r>
              <a:rPr lang="en-US" sz="2000" dirty="0">
                <a:solidFill>
                  <a:srgbClr val="A31515"/>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function</a:t>
            </a:r>
            <a:r>
              <a:rPr lang="en-US" sz="2000" dirty="0">
                <a:solidFill>
                  <a:srgbClr val="000000"/>
                </a:solidFill>
                <a:highlight>
                  <a:srgbClr val="FFFFFF"/>
                </a:highlight>
                <a:latin typeface="Consolas"/>
              </a:rPr>
              <a:t> () {</a:t>
            </a: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throw</a:t>
            </a:r>
            <a:r>
              <a:rPr lang="en-US" sz="2000" dirty="0">
                <a:solidFill>
                  <a:srgbClr val="000000"/>
                </a:solidFill>
                <a:highlight>
                  <a:srgbClr val="FFFFFF"/>
                </a:highlight>
                <a:latin typeface="Consolas"/>
              </a:rPr>
              <a:t> </a:t>
            </a:r>
            <a:r>
              <a:rPr lang="en-US" sz="2000" dirty="0">
                <a:solidFill>
                  <a:srgbClr val="A31515"/>
                </a:solidFill>
                <a:highlight>
                  <a:srgbClr val="FFFFFF"/>
                </a:highlight>
                <a:latin typeface="Consolas"/>
              </a:rPr>
              <a:t>"Error"</a:t>
            </a:r>
            <a:r>
              <a:rPr lang="en-US" sz="2000" dirty="0">
                <a:solidFill>
                  <a:srgbClr val="000000"/>
                </a:solidFill>
                <a:highlight>
                  <a:srgbClr val="FFFFFF"/>
                </a:highlight>
                <a:latin typeface="Consolas"/>
              </a:rPr>
              <a:t>;</a:t>
            </a:r>
          </a:p>
          <a:p>
            <a:pPr marL="0" indent="0">
              <a:buNone/>
            </a:pPr>
            <a:r>
              <a:rPr lang="en-US" sz="2000" dirty="0">
                <a:solidFill>
                  <a:srgbClr val="000000"/>
                </a:solidFill>
                <a:highlight>
                  <a:srgbClr val="FFFFFF"/>
                </a:highlight>
                <a:latin typeface="Consolas"/>
              </a:rPr>
              <a:t>});</a:t>
            </a:r>
          </a:p>
          <a:p>
            <a:pPr marL="0" indent="0">
              <a:buNone/>
            </a:pPr>
            <a:r>
              <a:rPr lang="en-US" sz="2000" dirty="0" err="1">
                <a:solidFill>
                  <a:srgbClr val="000000"/>
                </a:solidFill>
                <a:highlight>
                  <a:srgbClr val="FFFFFF"/>
                </a:highlight>
                <a:latin typeface="Consolas"/>
              </a:rPr>
              <a:t>target.dispatchEvent</a:t>
            </a:r>
            <a:r>
              <a:rPr lang="en-US" sz="2000" dirty="0">
                <a:solidFill>
                  <a:srgbClr val="000000"/>
                </a:solidFill>
                <a:highlight>
                  <a:srgbClr val="FFFFFF"/>
                </a:highlight>
                <a:latin typeface="Consolas"/>
              </a:rPr>
              <a:t>(e); </a:t>
            </a:r>
            <a:r>
              <a:rPr lang="en-US" sz="2000" dirty="0">
                <a:solidFill>
                  <a:srgbClr val="008000"/>
                </a:solidFill>
                <a:highlight>
                  <a:srgbClr val="FFFFFF"/>
                </a:highlight>
                <a:latin typeface="Consolas"/>
              </a:rPr>
              <a:t>// Causes the event listener to throw an exception...</a:t>
            </a:r>
            <a:endParaRPr lang="en-US" sz="2000" dirty="0">
              <a:solidFill>
                <a:srgbClr val="000000"/>
              </a:solidFill>
              <a:highlight>
                <a:srgbClr val="FFFFFF"/>
              </a:highlight>
              <a:latin typeface="Consolas"/>
            </a:endParaRPr>
          </a:p>
          <a:p>
            <a:pPr marL="0" indent="0">
              <a:buNone/>
            </a:pPr>
            <a:r>
              <a:rPr lang="en-US" sz="2000" dirty="0">
                <a:solidFill>
                  <a:srgbClr val="008000"/>
                </a:solidFill>
                <a:highlight>
                  <a:srgbClr val="FFFFFF"/>
                </a:highlight>
                <a:latin typeface="Consolas"/>
              </a:rPr>
              <a:t>// The previously thrown exception doesn't affect the code that follows:</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console.log(</a:t>
            </a:r>
            <a:r>
              <a:rPr lang="en-US" sz="2000" dirty="0">
                <a:solidFill>
                  <a:srgbClr val="A31515"/>
                </a:solidFill>
                <a:highlight>
                  <a:srgbClr val="FFFFFF"/>
                </a:highlight>
                <a:latin typeface="Consolas"/>
              </a:rPr>
              <a:t>"Exceptions? No problem"</a:t>
            </a:r>
            <a:r>
              <a:rPr lang="en-US" sz="2000" dirty="0">
                <a:solidFill>
                  <a:srgbClr val="000000"/>
                </a:solidFill>
                <a:highlight>
                  <a:srgbClr val="FFFFFF"/>
                </a:highlight>
                <a:latin typeface="Consolas"/>
              </a:rPr>
              <a:t>);</a:t>
            </a:r>
            <a:endParaRPr lang="en-US" sz="2000" dirty="0" smtClean="0"/>
          </a:p>
        </p:txBody>
      </p:sp>
      <p:sp>
        <p:nvSpPr>
          <p:cNvPr id="4" name="Rectangle 3"/>
          <p:cNvSpPr/>
          <p:nvPr/>
        </p:nvSpPr>
        <p:spPr>
          <a:xfrm>
            <a:off x="1143000" y="6324600"/>
            <a:ext cx="7086600" cy="369332"/>
          </a:xfrm>
          <a:prstGeom prst="rect">
            <a:avLst/>
          </a:prstGeom>
        </p:spPr>
        <p:txBody>
          <a:bodyPr wrap="square">
            <a:spAutoFit/>
          </a:bodyPr>
          <a:lstStyle/>
          <a:p>
            <a:r>
              <a:rPr lang="en-US" dirty="0">
                <a:hlinkClick r:id="rId2"/>
              </a:rPr>
              <a:t>http://www.w3.org/TR/DOM-Level-3-Events/#dom-event-architecture</a:t>
            </a:r>
            <a:endParaRPr lang="en-US" dirty="0"/>
          </a:p>
        </p:txBody>
      </p:sp>
    </p:spTree>
    <p:extLst>
      <p:ext uri="{BB962C8B-B14F-4D97-AF65-F5344CB8AC3E}">
        <p14:creationId xmlns:p14="http://schemas.microsoft.com/office/powerpoint/2010/main" xmlns="" val="1704719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598</Words>
  <Application>Microsoft Office PowerPoint</Application>
  <PresentationFormat>On-screen Show (4:3)</PresentationFormat>
  <Paragraphs>134</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Basic AngularJs</vt:lpstr>
      <vt:lpstr>Agenda</vt:lpstr>
      <vt:lpstr>Browser Basic</vt:lpstr>
      <vt:lpstr>Browser Basic</vt:lpstr>
      <vt:lpstr>Browser Basic</vt:lpstr>
      <vt:lpstr>DOM</vt:lpstr>
      <vt:lpstr>DOM</vt:lpstr>
      <vt:lpstr>DOM Event</vt:lpstr>
      <vt:lpstr>DOM Event</vt:lpstr>
      <vt:lpstr>Think in AngularJs !</vt:lpstr>
      <vt:lpstr>Think in AngularJs !</vt:lpstr>
      <vt:lpstr>Think in AngularJs !</vt:lpstr>
      <vt:lpstr>Think in AngularJs !</vt:lpstr>
      <vt:lpstr>What is Angular anyway ?</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Working Process</vt:lpstr>
      <vt:lpstr>AngularJs Working Process</vt:lpstr>
      <vt:lpstr>AngularJs Working Process</vt:lpstr>
      <vt:lpstr>AngularJs Working Process</vt:lpstr>
      <vt:lpstr>Slide 37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AngularJs</dc:title>
  <dc:creator>Md.Tasnim Reza</dc:creator>
  <cp:lastModifiedBy>Reza</cp:lastModifiedBy>
  <cp:revision>54</cp:revision>
  <dcterms:created xsi:type="dcterms:W3CDTF">2006-08-16T00:00:00Z</dcterms:created>
  <dcterms:modified xsi:type="dcterms:W3CDTF">2014-11-06T04:29:24Z</dcterms:modified>
</cp:coreProperties>
</file>