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  <p:sldId id="260" r:id="rId5"/>
    <p:sldId id="258" r:id="rId6"/>
    <p:sldId id="261" r:id="rId7"/>
    <p:sldId id="268" r:id="rId8"/>
    <p:sldId id="257" r:id="rId9"/>
    <p:sldId id="262" r:id="rId10"/>
    <p:sldId id="269" r:id="rId11"/>
    <p:sldId id="270" r:id="rId12"/>
    <p:sldId id="263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7D2A90-9627-4A49-BE76-8A6DBDCCB9BD}" type="datetimeFigureOut">
              <a:rPr lang="en-US" smtClean="0"/>
              <a:pPr/>
              <a:t>1/30/2021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CB7B69-7AB0-484C-AF17-0F93A0503C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D2A90-9627-4A49-BE76-8A6DBDCCB9BD}" type="datetimeFigureOut">
              <a:rPr lang="en-US" smtClean="0"/>
              <a:pPr/>
              <a:t>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B7B69-7AB0-484C-AF17-0F93A0503C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D2A90-9627-4A49-BE76-8A6DBDCCB9BD}" type="datetimeFigureOut">
              <a:rPr lang="en-US" smtClean="0"/>
              <a:pPr/>
              <a:t>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B7B69-7AB0-484C-AF17-0F93A0503C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D2A90-9627-4A49-BE76-8A6DBDCCB9BD}" type="datetimeFigureOut">
              <a:rPr lang="en-US" smtClean="0"/>
              <a:pPr/>
              <a:t>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B7B69-7AB0-484C-AF17-0F93A0503C3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D2A90-9627-4A49-BE76-8A6DBDCCB9BD}" type="datetimeFigureOut">
              <a:rPr lang="en-US" smtClean="0"/>
              <a:pPr/>
              <a:t>1/30/2021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B7B69-7AB0-484C-AF17-0F93A0503C3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D2A90-9627-4A49-BE76-8A6DBDCCB9BD}" type="datetimeFigureOut">
              <a:rPr lang="en-US" smtClean="0"/>
              <a:pPr/>
              <a:t>1/30/2021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B7B69-7AB0-484C-AF17-0F93A0503C3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D2A90-9627-4A49-BE76-8A6DBDCCB9BD}" type="datetimeFigureOut">
              <a:rPr lang="en-US" smtClean="0"/>
              <a:pPr/>
              <a:t>1/30/2021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B7B69-7AB0-484C-AF17-0F93A0503C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D2A90-9627-4A49-BE76-8A6DBDCCB9BD}" type="datetimeFigureOut">
              <a:rPr lang="en-US" smtClean="0"/>
              <a:pPr/>
              <a:t>1/30/2021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B7B69-7AB0-484C-AF17-0F93A0503C3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D2A90-9627-4A49-BE76-8A6DBDCCB9BD}" type="datetimeFigureOut">
              <a:rPr lang="en-US" smtClean="0"/>
              <a:pPr/>
              <a:t>1/30/2021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B7B69-7AB0-484C-AF17-0F93A0503C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C7D2A90-9627-4A49-BE76-8A6DBDCCB9BD}" type="datetimeFigureOut">
              <a:rPr lang="en-US" smtClean="0"/>
              <a:pPr/>
              <a:t>1/30/2021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B7B69-7AB0-484C-AF17-0F93A0503C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7D2A90-9627-4A49-BE76-8A6DBDCCB9BD}" type="datetimeFigureOut">
              <a:rPr lang="en-US" smtClean="0"/>
              <a:pPr/>
              <a:t>1/30/2021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CB7B69-7AB0-484C-AF17-0F93A0503C3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C7D2A90-9627-4A49-BE76-8A6DBDCCB9BD}" type="datetimeFigureOut">
              <a:rPr lang="en-US" smtClean="0"/>
              <a:pPr/>
              <a:t>1/30/2021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CB7B69-7AB0-484C-AF17-0F93A0503C3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EDA on Used Car Sales</a:t>
            </a:r>
            <a:endParaRPr lang="en-IN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43636" y="4714884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Saba Tasnim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Exploration</a:t>
            </a:r>
            <a:endParaRPr lang="en-IN" dirty="0"/>
          </a:p>
        </p:txBody>
      </p:sp>
      <p:pic>
        <p:nvPicPr>
          <p:cNvPr id="5" name="Picture 4" descr="bo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929066"/>
            <a:ext cx="6413493" cy="2500330"/>
          </a:xfrm>
          <a:prstGeom prst="rect">
            <a:avLst/>
          </a:prstGeom>
        </p:spPr>
      </p:pic>
      <p:pic>
        <p:nvPicPr>
          <p:cNvPr id="7" name="Picture 6" descr="overall bod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969" y="1000109"/>
            <a:ext cx="6471295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Exploration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35729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Overall sales by eng Type</a:t>
            </a:r>
            <a:endParaRPr lang="en-IN" dirty="0"/>
          </a:p>
        </p:txBody>
      </p:sp>
      <p:pic>
        <p:nvPicPr>
          <p:cNvPr id="6" name="Picture 5" descr="recent eng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1714488"/>
            <a:ext cx="3490256" cy="3277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2066" y="128586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Recent sales by eng Type</a:t>
            </a:r>
            <a:endParaRPr lang="en-IN" dirty="0"/>
          </a:p>
        </p:txBody>
      </p:sp>
      <p:pic>
        <p:nvPicPr>
          <p:cNvPr id="11" name="Content Placeholder 10" descr="engt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09" y="1857364"/>
            <a:ext cx="3514379" cy="33000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Most sales happening price range is between 10000 to 40000 /-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There are very few cars sold in 20000 to 36000 price bracket, which is best competitive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price range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Economy cars are mostly comes with Gas engines, but in the recent days customers are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not preferring Gas cars. Where as</a:t>
            </a:r>
          </a:p>
          <a:p>
            <a:endParaRPr lang="en-IN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Petrol car sales are consistent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Diesel car sales are gaining momentum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Other car sales are gradually increasing</a:t>
            </a:r>
          </a:p>
          <a:p>
            <a:endParaRPr lang="en-IN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None of the cars sold from Economy segment in year 2016.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Car registrations are most considered in Luxury and Premium cars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Even with affordable price range, gas and other engine type cars are least preferred.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Most preferred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•engine types are Petrol and Diesel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•body types are cross-</a:t>
            </a:r>
            <a:r>
              <a:rPr lang="en-IN" sz="1000" dirty="0" err="1" smtClean="0">
                <a:latin typeface="Arial" pitchFamily="34" charset="0"/>
                <a:cs typeface="Arial" pitchFamily="34" charset="0"/>
              </a:rPr>
              <a:t>overs</a:t>
            </a:r>
            <a:r>
              <a:rPr lang="en-IN" sz="1000" dirty="0" smtClean="0">
                <a:latin typeface="Arial" pitchFamily="34" charset="0"/>
                <a:cs typeface="Arial" pitchFamily="34" charset="0"/>
              </a:rPr>
              <a:t> and sedan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•Other type cars are consistent and gradually increasing in sales</a:t>
            </a:r>
          </a:p>
          <a:p>
            <a:pPr>
              <a:buNone/>
            </a:pPr>
            <a:endParaRPr lang="en-IN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Overall, Sedans are always on demand follows with Cross-over and hatch.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Tremendous sales reported in 2016 for these super premium cars by Bentley, </a:t>
            </a:r>
            <a:r>
              <a:rPr lang="en-IN" sz="1000" dirty="0" err="1" smtClean="0">
                <a:latin typeface="Arial" pitchFamily="34" charset="0"/>
                <a:cs typeface="Arial" pitchFamily="34" charset="0"/>
              </a:rPr>
              <a:t>LandRover</a:t>
            </a:r>
            <a:r>
              <a:rPr lang="en-IN" sz="1000" dirty="0" smtClean="0">
                <a:latin typeface="Arial" pitchFamily="34" charset="0"/>
                <a:cs typeface="Arial" pitchFamily="34" charset="0"/>
              </a:rPr>
              <a:t>, Toyota, Tesla, Lexus, Cadillac &amp; BMW</a:t>
            </a:r>
          </a:p>
          <a:p>
            <a:r>
              <a:rPr lang="en-IN" sz="1000" smtClean="0">
                <a:latin typeface="Arial" pitchFamily="34" charset="0"/>
                <a:cs typeface="Arial" pitchFamily="34" charset="0"/>
              </a:rPr>
              <a:t>Recently </a:t>
            </a:r>
            <a:r>
              <a:rPr lang="en-IN" sz="1000" dirty="0" smtClean="0">
                <a:latin typeface="Arial" pitchFamily="34" charset="0"/>
                <a:cs typeface="Arial" pitchFamily="34" charset="0"/>
              </a:rPr>
              <a:t>Crossovers are leading in sales followed by sedans</a:t>
            </a:r>
          </a:p>
          <a:p>
            <a:r>
              <a:rPr lang="en-IN" sz="1000" dirty="0" smtClean="0">
                <a:latin typeface="Arial" pitchFamily="34" charset="0"/>
                <a:cs typeface="Arial" pitchFamily="34" charset="0"/>
              </a:rPr>
              <a:t>Most of the recent premium cars engine type is Petrol</a:t>
            </a:r>
          </a:p>
          <a:p>
            <a:endParaRPr lang="en-IN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Observations &amp; Conclusions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sz="1700" dirty="0" smtClean="0">
                <a:latin typeface="Arial" pitchFamily="34" charset="0"/>
                <a:cs typeface="Arial" pitchFamily="34" charset="0"/>
              </a:rPr>
              <a:t>Cars should be available from all price ranges.</a:t>
            </a:r>
          </a:p>
          <a:p>
            <a:r>
              <a:rPr lang="en-IN" sz="1700" dirty="0" smtClean="0">
                <a:latin typeface="Arial" pitchFamily="34" charset="0"/>
                <a:cs typeface="Arial" pitchFamily="34" charset="0"/>
              </a:rPr>
              <a:t>As 10000 to 40000 /- is the most sales happening price range and there are no cars available in 20000 to 36000 /- price bracket, procuring these price ranged cars should potentially improves the sales.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700" dirty="0" smtClean="0">
                <a:latin typeface="Arial" pitchFamily="34" charset="0"/>
                <a:cs typeface="Arial" pitchFamily="34" charset="0"/>
              </a:rPr>
              <a:t>Procure cars based on customer trends</a:t>
            </a:r>
          </a:p>
          <a:p>
            <a:pPr>
              <a:buFont typeface="Courier New" pitchFamily="49" charset="0"/>
              <a:buChar char="o"/>
            </a:pPr>
            <a:r>
              <a:rPr lang="en-IN" sz="1700" dirty="0" smtClean="0">
                <a:latin typeface="Arial" pitchFamily="34" charset="0"/>
                <a:cs typeface="Arial" pitchFamily="34" charset="0"/>
              </a:rPr>
              <a:t>Petrol &amp; diesel car are most popular</a:t>
            </a:r>
          </a:p>
          <a:p>
            <a:pPr>
              <a:buFont typeface="Courier New" pitchFamily="49" charset="0"/>
              <a:buChar char="o"/>
            </a:pPr>
            <a:r>
              <a:rPr lang="en-IN" sz="1700" dirty="0" smtClean="0">
                <a:latin typeface="Arial" pitchFamily="34" charset="0"/>
                <a:cs typeface="Arial" pitchFamily="34" charset="0"/>
              </a:rPr>
              <a:t>Full wheel drive is most preferred in Crossovers&amp; Front wheel drive in Sedan</a:t>
            </a:r>
          </a:p>
          <a:p>
            <a:pPr>
              <a:buFont typeface="Courier New" pitchFamily="49" charset="0"/>
              <a:buChar char="o"/>
            </a:pPr>
            <a:r>
              <a:rPr lang="en-IN" sz="1700" dirty="0" smtClean="0">
                <a:latin typeface="Arial" pitchFamily="34" charset="0"/>
                <a:cs typeface="Arial" pitchFamily="34" charset="0"/>
              </a:rPr>
              <a:t>Luxury&amp; Premium cars booming sales due to hike in new car price</a:t>
            </a:r>
          </a:p>
          <a:p>
            <a:pPr>
              <a:buFont typeface="Arial" pitchFamily="34" charset="0"/>
              <a:buChar char="•"/>
            </a:pPr>
            <a:endParaRPr lang="en-IN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700" dirty="0" smtClean="0">
                <a:latin typeface="Arial" pitchFamily="34" charset="0"/>
                <a:cs typeface="Arial" pitchFamily="34" charset="0"/>
              </a:rPr>
              <a:t>Tactical &amp; Strategic Decision</a:t>
            </a:r>
          </a:p>
          <a:p>
            <a:pPr>
              <a:buFont typeface="Courier New" pitchFamily="49" charset="0"/>
              <a:buChar char="o"/>
            </a:pPr>
            <a:r>
              <a:rPr lang="en-IN" sz="1700" dirty="0" smtClean="0">
                <a:latin typeface="Arial" pitchFamily="34" charset="0"/>
                <a:cs typeface="Arial" pitchFamily="34" charset="0"/>
              </a:rPr>
              <a:t>Less preferred old cars should be announced with great deals and clear the stock.       In that way we can save money, renting space for storage</a:t>
            </a:r>
          </a:p>
          <a:p>
            <a:pPr>
              <a:buFont typeface="Courier New" pitchFamily="49" charset="0"/>
              <a:buChar char="o"/>
            </a:pPr>
            <a:r>
              <a:rPr lang="en-IN" sz="1700" dirty="0" smtClean="0">
                <a:latin typeface="Arial" pitchFamily="34" charset="0"/>
                <a:cs typeface="Arial" pitchFamily="34" charset="0"/>
              </a:rPr>
              <a:t> Procure more demanded cars like Mercedes-Benz, BMW, Volkswagen, Toyota, Nissan, Ford, Audi.. etc</a:t>
            </a:r>
          </a:p>
          <a:p>
            <a:pPr>
              <a:buFont typeface="Courier New" pitchFamily="49" charset="0"/>
              <a:buChar char="o"/>
            </a:pPr>
            <a:r>
              <a:rPr lang="en-IN" sz="1700" dirty="0" smtClean="0">
                <a:latin typeface="Arial" pitchFamily="34" charset="0"/>
                <a:cs typeface="Arial" pitchFamily="34" charset="0"/>
              </a:rPr>
              <a:t> Procure more Economy price range cars which is of Petrol or Diesel engine types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Actionable Insights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Dataset contains one of the used cars company sales</a:t>
            </a:r>
          </a:p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~10K records</a:t>
            </a:r>
          </a:p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Few decades sales history</a:t>
            </a:r>
          </a:p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Visual Data Analysis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Feature  Description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 smtClean="0"/>
              <a:t>Profiling Report</a:t>
            </a:r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3675855" cy="289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Content Placeholder 14" descr="333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72001" y="2285992"/>
            <a:ext cx="4114800" cy="27860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The company has earned its name because of sincerity in work and quality of services</a:t>
            </a:r>
          </a:p>
          <a:p>
            <a:pPr>
              <a:buNone/>
            </a:pPr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But for past few months their sales is down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Problem Statement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r sa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571612"/>
            <a:ext cx="8258204" cy="44257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Data Exploration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428736"/>
            <a:ext cx="8358246" cy="44291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Data Exploration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3570" y="157161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Year wise car sales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66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85860"/>
            <a:ext cx="8229600" cy="41463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Exploration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43438" y="1428737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Year wise recent car sales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0694" y="1785926"/>
            <a:ext cx="3000396" cy="29821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Data Exploration</a:t>
            </a:r>
            <a:endParaRPr lang="en-IN" dirty="0"/>
          </a:p>
        </p:txBody>
      </p:sp>
      <p:pic>
        <p:nvPicPr>
          <p:cNvPr id="6" name="Picture 5" descr="download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571612"/>
            <a:ext cx="4225047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o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926" y="3959953"/>
            <a:ext cx="3921116" cy="28980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Data Exploration</a:t>
            </a:r>
            <a:endParaRPr lang="en-IN" dirty="0"/>
          </a:p>
        </p:txBody>
      </p:sp>
      <p:pic>
        <p:nvPicPr>
          <p:cNvPr id="6" name="Picture 5" descr="dr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285860"/>
            <a:ext cx="3762375" cy="2647950"/>
          </a:xfrm>
          <a:prstGeom prst="rect">
            <a:avLst/>
          </a:prstGeom>
        </p:spPr>
      </p:pic>
      <p:pic>
        <p:nvPicPr>
          <p:cNvPr id="7" name="Picture 6" descr="lat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1214422"/>
            <a:ext cx="3762375" cy="264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241</TotalTime>
  <Words>440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EDA on Used Car Sales</vt:lpstr>
      <vt:lpstr>Introduction</vt:lpstr>
      <vt:lpstr>Introduction</vt:lpstr>
      <vt:lpstr>Problem Statement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Observations &amp; Conclusions</vt:lpstr>
      <vt:lpstr>Actionable Insights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31</cp:revision>
  <dcterms:created xsi:type="dcterms:W3CDTF">2021-01-26T13:48:37Z</dcterms:created>
  <dcterms:modified xsi:type="dcterms:W3CDTF">2021-01-30T16:49:00Z</dcterms:modified>
</cp:coreProperties>
</file>