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embeddedFontLst>
    <p:embeddedFont>
      <p:font typeface="Century Gothic" panose="020B0502020202020204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342E95F-65D3-42C5-B772-62B92EA9A6D4}" styleName="Table_0">
    <a:wholeTbl>
      <a:tcTxStyle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CCCCC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CCCC"/>
          </a:solidFill>
        </a:fill>
      </a:tcStyle>
    </a:band1V>
    <a:band2V>
      <a:tcStyle>
        <a:tcBdr/>
      </a:tcStyle>
    </a:band2V>
    <a:lastCol>
      <a:tcTxStyle b="on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2cae3c58722dddaf/Desktop/Projec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[Project.xlsx]Q1 Ans!PivotTable1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'Q1 Ans'!$B$3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explosion val="18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 Ans'!$A$4:$A$12</c:f>
              <c:strCache>
                <c:ptCount val="8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China</c:v>
                </c:pt>
                <c:pt idx="4">
                  <c:v>Germany</c:v>
                </c:pt>
                <c:pt idx="5">
                  <c:v>India</c:v>
                </c:pt>
                <c:pt idx="6">
                  <c:v>UK</c:v>
                </c:pt>
                <c:pt idx="7">
                  <c:v>USA</c:v>
                </c:pt>
              </c:strCache>
            </c:strRef>
          </c:cat>
          <c:val>
            <c:numRef>
              <c:f>'Q1 Ans'!$B$4:$B$12</c:f>
              <c:numCache>
                <c:formatCode>General</c:formatCode>
                <c:ptCount val="8"/>
                <c:pt idx="0">
                  <c:v>10</c:v>
                </c:pt>
                <c:pt idx="1">
                  <c:v>8</c:v>
                </c:pt>
                <c:pt idx="2">
                  <c:v>18</c:v>
                </c:pt>
                <c:pt idx="3">
                  <c:v>11</c:v>
                </c:pt>
                <c:pt idx="4">
                  <c:v>15</c:v>
                </c:pt>
                <c:pt idx="5">
                  <c:v>11</c:v>
                </c:pt>
                <c:pt idx="6">
                  <c:v>12</c:v>
                </c:pt>
                <c:pt idx="7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33345359718"/>
          <c:y val="0.27308799941674"/>
          <c:w val="0.137476596675416"/>
          <c:h val="0.62500437445319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8eb3766-8968-4450-b165-b9d5b93473e2}"/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[Project.xlsx]Q2 Ans!PivotTable2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 Ans'!$B$3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'Q2 Ans'!$A$4:$A$9</c:f>
              <c:strCache>
                <c:ptCount val="5"/>
                <c:pt idx="0">
                  <c:v>Biomass</c:v>
                </c:pt>
                <c:pt idx="1">
                  <c:v>Geothermal</c:v>
                </c:pt>
                <c:pt idx="2">
                  <c:v>Hydro</c:v>
                </c:pt>
                <c:pt idx="3">
                  <c:v>Solar</c:v>
                </c:pt>
                <c:pt idx="4">
                  <c:v>Wind</c:v>
                </c:pt>
              </c:strCache>
            </c:strRef>
          </c:cat>
          <c:val>
            <c:numRef>
              <c:f>'Q2 Ans'!$B$4:$B$9</c:f>
              <c:numCache>
                <c:formatCode>General</c:formatCode>
                <c:ptCount val="5"/>
                <c:pt idx="0">
                  <c:v>477030.333333333</c:v>
                </c:pt>
                <c:pt idx="1">
                  <c:v>559884.631578947</c:v>
                </c:pt>
                <c:pt idx="2">
                  <c:v>544436.954545455</c:v>
                </c:pt>
                <c:pt idx="3">
                  <c:v>462642.391304348</c:v>
                </c:pt>
                <c:pt idx="4">
                  <c:v>452843.8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0592656"/>
        <c:axId val="550591344"/>
      </c:barChart>
      <c:catAx>
        <c:axId val="55059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0591344"/>
        <c:crosses val="autoZero"/>
        <c:auto val="1"/>
        <c:lblAlgn val="ctr"/>
        <c:lblOffset val="100"/>
        <c:noMultiLvlLbl val="0"/>
      </c:catAx>
      <c:valAx>
        <c:axId val="55059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059265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e5d81f0-c4d5-4d03-9cd4-94f52e48d32c}"/>
      </c:ext>
    </c:extLst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[Project.xlsx]Q3 Ans!PivotTable3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'Q3 Ans'!$B$3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 Ans'!$A$4:$A$8</c:f>
              <c:strCache>
                <c:ptCount val="5"/>
                <c:pt idx="0">
                  <c:v>Biomass</c:v>
                </c:pt>
                <c:pt idx="1">
                  <c:v>Geothermal</c:v>
                </c:pt>
                <c:pt idx="2">
                  <c:v>Hydro</c:v>
                </c:pt>
                <c:pt idx="3">
                  <c:v>Solar</c:v>
                </c:pt>
                <c:pt idx="4">
                  <c:v>Wind</c:v>
                </c:pt>
              </c:strCache>
            </c:strRef>
          </c:cat>
          <c:val>
            <c:numRef>
              <c:f>'Q3 Ans'!$B$4:$B$8</c:f>
              <c:numCache>
                <c:formatCode>0.00</c:formatCode>
                <c:ptCount val="5"/>
                <c:pt idx="0">
                  <c:v>47.0371428571429</c:v>
                </c:pt>
                <c:pt idx="1">
                  <c:v>56.0310526315789</c:v>
                </c:pt>
                <c:pt idx="2">
                  <c:v>47.825</c:v>
                </c:pt>
                <c:pt idx="3">
                  <c:v>53.8191304347826</c:v>
                </c:pt>
                <c:pt idx="4">
                  <c:v>41.1573333333333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18157400"/>
        <c:axId val="518154120"/>
      </c:barChart>
      <c:catAx>
        <c:axId val="518157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154120"/>
        <c:crosses val="autoZero"/>
        <c:auto val="1"/>
        <c:lblAlgn val="ctr"/>
        <c:lblOffset val="100"/>
        <c:noMultiLvlLbl val="0"/>
      </c:catAx>
      <c:valAx>
        <c:axId val="5181541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15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2923545a-cab7-48d4-a08e-cb3da8fd8d34}"/>
      </c:ext>
    </c:extLst>
  </c:chart>
  <c:spPr>
    <a:solidFill>
      <a:schemeClr val="bg2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[Project.xlsx]Q4 Ans!PivotTable5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3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'Q4 Ans'!$B$3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'Q4 Ans'!$A$4:$A$12</c:f>
              <c:strCache>
                <c:ptCount val="9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</c:strCache>
            </c:strRef>
          </c:cat>
          <c:val>
            <c:numRef>
              <c:f>'Q4 Ans'!$B$4:$B$12</c:f>
              <c:numCache>
                <c:formatCode>General</c:formatCode>
                <c:ptCount val="9"/>
                <c:pt idx="0">
                  <c:v>39545909.21</c:v>
                </c:pt>
                <c:pt idx="1">
                  <c:v>41106148.46</c:v>
                </c:pt>
                <c:pt idx="2">
                  <c:v>18601787.11</c:v>
                </c:pt>
                <c:pt idx="3">
                  <c:v>18092675.55</c:v>
                </c:pt>
                <c:pt idx="4">
                  <c:v>33714111.2</c:v>
                </c:pt>
                <c:pt idx="5">
                  <c:v>30836647.44</c:v>
                </c:pt>
                <c:pt idx="6">
                  <c:v>29804085.22</c:v>
                </c:pt>
                <c:pt idx="7">
                  <c:v>34514869.94</c:v>
                </c:pt>
                <c:pt idx="8">
                  <c:v>11364418.72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6784512"/>
        <c:axId val="556788448"/>
      </c:lineChart>
      <c:catAx>
        <c:axId val="55678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65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6788448"/>
        <c:crosses val="autoZero"/>
        <c:auto val="1"/>
        <c:lblAlgn val="ctr"/>
        <c:lblOffset val="100"/>
        <c:noMultiLvlLbl val="0"/>
      </c:catAx>
      <c:valAx>
        <c:axId val="556788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678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deb79d5-8f73-441c-9980-15a1c690a050}"/>
      </c:ext>
    </c:extLst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1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0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1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9" name="Google Shape;119;p2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8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US" sz="8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2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23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6" name="Google Shape;136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8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US" sz="8000" b="0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4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6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2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3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4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0" name="Google Shape;70;p15"/>
          <p:cNvSpPr txBox="1"/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2" name="Google Shape;72;p15"/>
          <p:cNvSpPr txBox="1"/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6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7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8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8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9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9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0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8;p10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9;p10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0;p10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" name="Google Shape;19;p10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0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" name="Google Shape;32;p1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subTitle" idx="1"/>
          </p:nvPr>
        </p:nvSpPr>
        <p:spPr>
          <a:xfrm>
            <a:off x="3690150" y="2864498"/>
            <a:ext cx="4938944" cy="11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WELCOME</a:t>
            </a:r>
            <a:endParaRPr lang="en-US" sz="7200"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2116834" y="870199"/>
            <a:ext cx="7958331" cy="200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Times New Roman" panose="02020603050405020304"/>
              <a:buNone/>
            </a:pPr>
            <a:r>
              <a:rPr lang="en-US" sz="40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PRESENTATION ON</a:t>
            </a:r>
            <a:b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32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Evaluating the Impact of Renewable Energy on Global Sustainability Goals</a:t>
            </a:r>
            <a:endParaRPr lang="en-US" sz="320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" name="Google Shape;170;p2"/>
          <p:cNvSpPr txBox="1"/>
          <p:nvPr>
            <p:ph type="body" idx="1"/>
          </p:nvPr>
        </p:nvSpPr>
        <p:spPr>
          <a:xfrm>
            <a:off x="2197729" y="3266983"/>
            <a:ext cx="7796540" cy="3045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8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8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>
                <a:solidFill>
                  <a:srgbClr val="0070C0"/>
                </a:solidFill>
              </a:rPr>
              <a:t>Presented by:</a:t>
            </a:r>
            <a:endParaRPr lang="en-US" sz="2800" b="1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TASNIM HASAN</a:t>
            </a:r>
            <a:endParaRPr 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BATCH: CF-49</a:t>
            </a:r>
            <a:endParaRPr 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ROLL:01-049-03</a:t>
            </a:r>
            <a:endParaRPr lang="en-US" sz="2800" b="1">
              <a:solidFill>
                <a:schemeClr val="tx1"/>
              </a:solidFill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2464909" y="72469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en-US"/>
              <a:t>Country or Region Producing the Most Renewable Energy</a:t>
            </a:r>
            <a:endParaRPr lang="en-US"/>
          </a:p>
        </p:txBody>
      </p:sp>
      <p:sp>
        <p:nvSpPr>
          <p:cNvPr id="176" name="Google Shape;176;p3"/>
          <p:cNvSpPr txBox="1"/>
          <p:nvPr>
            <p:ph type="body" idx="1"/>
          </p:nvPr>
        </p:nvSpPr>
        <p:spPr>
          <a:xfrm>
            <a:off x="2464909" y="2115357"/>
            <a:ext cx="4396804" cy="419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Point: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Canada is the largest producer of renewable energy.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Details: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Dominates in solar and wind energy production.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8580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Significant contributions from the European Union, especially in wind energy.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Visuals: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Pie chart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highlighting Canada and other countries energy capacity. 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77" name="Google Shape;177;p3"/>
          <p:cNvGraphicFramePr/>
          <p:nvPr/>
        </p:nvGraphicFramePr>
        <p:xfrm>
          <a:off x="7533400" y="2841767"/>
          <a:ext cx="35034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464909" y="72469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en-US"/>
              <a:t>Average Energy Production by Energy Type</a:t>
            </a:r>
            <a:endParaRPr lang="en-US"/>
          </a:p>
        </p:txBody>
      </p:sp>
      <p:sp>
        <p:nvSpPr>
          <p:cNvPr id="183" name="Google Shape;183;p4"/>
          <p:cNvSpPr txBox="1"/>
          <p:nvPr>
            <p:ph type="body" idx="1"/>
          </p:nvPr>
        </p:nvSpPr>
        <p:spPr>
          <a:xfrm>
            <a:off x="2464909" y="2213333"/>
            <a:ext cx="5009610" cy="378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Point: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Average production varies by energy type.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Details: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Solar: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40,000-50,000 kWh//year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40,000-50,000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kWh/year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Hydropower: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5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0,000-60,000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kWh/year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Biomass: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45,000-50,000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kWh/year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Visuals: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hart comparing average energy production across types 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84" name="Google Shape;184;p4"/>
          <p:cNvGraphicFramePr/>
          <p:nvPr/>
        </p:nvGraphicFramePr>
        <p:xfrm>
          <a:off x="7621341" y="2654424"/>
          <a:ext cx="3755255" cy="3116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2464909" y="10087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en-US"/>
              <a:t>Energy Type with the Highest Efficiency</a:t>
            </a:r>
            <a:endParaRPr lang="en-US"/>
          </a:p>
        </p:txBody>
      </p:sp>
      <p:sp>
        <p:nvSpPr>
          <p:cNvPr id="190" name="Google Shape;190;p5"/>
          <p:cNvSpPr txBox="1"/>
          <p:nvPr>
            <p:ph type="body" idx="1"/>
          </p:nvPr>
        </p:nvSpPr>
        <p:spPr>
          <a:xfrm>
            <a:off x="2464909" y="2068698"/>
            <a:ext cx="3722347" cy="378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Point: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Hydropower exhibits the highest efficiency.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Details: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005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Efficiency rates often exceed 50% in converting potential energy to electricity.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Visuals: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Bar chart showing efficiency rates of various energy types. 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91" name="Google Shape;191;p5"/>
          <p:cNvGraphicFramePr/>
          <p:nvPr/>
        </p:nvGraphicFramePr>
        <p:xfrm>
          <a:off x="6659732" y="25873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2464909" y="10087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en-US"/>
              <a:t>Year with the Highest Total Investment in Renewable Energy</a:t>
            </a:r>
            <a:endParaRPr lang="en-US"/>
          </a:p>
        </p:txBody>
      </p:sp>
      <p:sp>
        <p:nvSpPr>
          <p:cNvPr id="197" name="Google Shape;197;p6"/>
          <p:cNvSpPr txBox="1"/>
          <p:nvPr>
            <p:ph type="body" idx="1"/>
          </p:nvPr>
        </p:nvSpPr>
        <p:spPr>
          <a:xfrm>
            <a:off x="2464909" y="2536693"/>
            <a:ext cx="4246609" cy="336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Point: 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 saw record investments in renewables.</a:t>
            </a:r>
            <a:endParaRPr lang="en-US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Details:</a:t>
            </a:r>
            <a:endParaRPr lang="en-US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005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Investments exceeded $300 billion. Driven by climate initiatives and recovery from COVID-19.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Visuals: 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Line graph showing annual investments over the years.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98" name="Google Shape;198;p6"/>
          <p:cNvGraphicFramePr/>
          <p:nvPr/>
        </p:nvGraphicFramePr>
        <p:xfrm>
          <a:off x="6914101" y="2927411"/>
          <a:ext cx="42466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2464909" y="10087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en-US"/>
              <a:t>Highest Average Installed Capacity by Energy Type</a:t>
            </a:r>
            <a:endParaRPr lang="en-US"/>
          </a:p>
        </p:txBody>
      </p:sp>
      <p:sp>
        <p:nvSpPr>
          <p:cNvPr id="204" name="Google Shape;204;p7"/>
          <p:cNvSpPr txBox="1"/>
          <p:nvPr>
            <p:ph type="body" idx="1"/>
          </p:nvPr>
        </p:nvSpPr>
        <p:spPr>
          <a:xfrm>
            <a:off x="2464909" y="2328945"/>
            <a:ext cx="4246609" cy="378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Point: 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leaders in installed capacity by energy type.</a:t>
            </a:r>
            <a:endParaRPr lang="en-US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Details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Solar: China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Wind: United States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Hydropower: Canada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Biomass: United States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Visuals</a:t>
            </a:r>
            <a:r>
              <a:rPr lang="en-US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Table summarizing installed capacities by region/country.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05" name="Google Shape;205;p7"/>
          <p:cNvGraphicFramePr/>
          <p:nvPr/>
        </p:nvGraphicFramePr>
        <p:xfrm>
          <a:off x="6920752" y="3068088"/>
          <a:ext cx="3753175" cy="3000000"/>
        </p:xfrm>
        <a:graphic>
          <a:graphicData uri="http://schemas.openxmlformats.org/drawingml/2006/table">
            <a:tbl>
              <a:tblPr>
                <a:noFill/>
                <a:tableStyleId>{2342E95F-65D3-42C5-B772-62B92EA9A6D4}</a:tableStyleId>
              </a:tblPr>
              <a:tblGrid>
                <a:gridCol w="1050300"/>
                <a:gridCol w="2702875"/>
              </a:tblGrid>
              <a:tr h="33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Row Labels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Sum of Installed Capacity (MW)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</a:tr>
              <a:tr h="35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Biomass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5022.73 (US)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</a:tr>
              <a:tr h="35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Geothermal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4722.09 (Germany)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</a:tr>
              <a:tr h="35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Hydro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5631.94 (Canada)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</a:tr>
              <a:tr h="35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Solar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5387.4 (China)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</a:tr>
              <a:tr h="35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Wind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4845.6 (US)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D2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2464909" y="10087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en-US"/>
              <a:t>Conclusion</a:t>
            </a:r>
            <a:endParaRPr lang="en-US"/>
          </a:p>
        </p:txBody>
      </p:sp>
      <p:sp>
        <p:nvSpPr>
          <p:cNvPr id="211" name="Google Shape;211;p8"/>
          <p:cNvSpPr txBox="1"/>
          <p:nvPr>
            <p:ph type="body" idx="1"/>
          </p:nvPr>
        </p:nvSpPr>
        <p:spPr>
          <a:xfrm>
            <a:off x="2464909" y="2120571"/>
            <a:ext cx="7871787" cy="372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summary, Canada leading in production and installed capacity across multiple energy types.</a:t>
            </a:r>
            <a:endParaRPr lang="en-US"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The efficiency of hydropower sets a high standard for energy conversion, showcasing the potential of renewable sources to meet growing energy demands sustainably.</a:t>
            </a:r>
            <a:endParaRPr lang="en-US"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"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The record investments in 2020 highlight the increasing commitment to renewable energy solutions, driven by both climate initiatives and recovery efforts from the pandemic.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subTitle" idx="1"/>
          </p:nvPr>
        </p:nvSpPr>
        <p:spPr>
          <a:xfrm>
            <a:off x="6600184" y="5085297"/>
            <a:ext cx="4534033" cy="11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lang="en-US" sz="7200"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WPS Presentation</Application>
  <PresentationFormat/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Arial</vt:lpstr>
      <vt:lpstr>Century Gothic</vt:lpstr>
      <vt:lpstr>Noto Sans Symbols</vt:lpstr>
      <vt:lpstr>Siyam Rupali</vt:lpstr>
      <vt:lpstr>Times New Roman</vt:lpstr>
      <vt:lpstr>Microsoft YaHei</vt:lpstr>
      <vt:lpstr>Arial Unicode MS</vt:lpstr>
      <vt:lpstr>Calibri</vt:lpstr>
      <vt:lpstr>Century Gothic</vt:lpstr>
      <vt:lpstr>Cascadia Mono</vt:lpstr>
      <vt:lpstr>Times New Roman</vt:lpstr>
      <vt:lpstr>Wisp</vt:lpstr>
      <vt:lpstr>PowerPoint 演示文稿</vt:lpstr>
      <vt:lpstr>A PRESENTATION ON  Evaluating the Impact of Renewable Energy on Global Sustainability Goals</vt:lpstr>
      <vt:lpstr>Country or Region Producing the Most Renewable Energy</vt:lpstr>
      <vt:lpstr>Average Energy Production by Energy Type</vt:lpstr>
      <vt:lpstr>Energy Type with the Highest Efficiency</vt:lpstr>
      <vt:lpstr>Year with the Highest Total Investment in Renewable Energy</vt:lpstr>
      <vt:lpstr>Highest Average Installed Capacity by Energy Type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Pacific BD</dc:creator>
  <cp:lastModifiedBy>Akramul Hasan</cp:lastModifiedBy>
  <cp:revision>1</cp:revision>
  <dcterms:created xsi:type="dcterms:W3CDTF">2024-12-19T14:01:02Z</dcterms:created>
  <dcterms:modified xsi:type="dcterms:W3CDTF">2024-12-19T14:01:03Z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E3CC32E93A7A439CA2D1853864B99E97_13</vt:lpwstr>
  </property>
  <property fmtid="{D5CDD505-2E9C-101B-9397-08002B2CF9AE}" pid="3" name="KSOProductBuildVer">
    <vt:lpwstr>1033-12.2.0.19307</vt:lpwstr>
  </property>
</Properties>
</file>