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07DF17-9AC7-4466-A6E8-35463BEA46E8}">
  <a:tblStyle styleId="{4B07DF17-9AC7-4466-A6E8-35463BEA46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TSansNarrow-regular.fntdata"/><Relationship Id="rId21" Type="http://schemas.openxmlformats.org/officeDocument/2006/relationships/slide" Target="slides/slide15.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1a663f2a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1a663f2a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1a663f2a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1a663f2a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1a663f2a1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1a663f2a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189d10d9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189d10d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189d10d9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189d10d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189d10d9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189d10d9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177a5796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177a5796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177a5796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177a5796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177a5796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177a5796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177a5796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177a579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189d10d9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189d10d9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177a5796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177a5796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177a5796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177a5796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189d10d9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189d10d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170589"/>
            <a:ext cx="7136700" cy="13206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SzPts val="990"/>
              <a:buNone/>
            </a:pPr>
            <a:r>
              <a:rPr lang="en" sz="2460"/>
              <a:t>Shedding Light on Disinformation: Detecting Bangla Fake News using low rank adaption of large language model</a:t>
            </a:r>
            <a:endParaRPr sz="2460"/>
          </a:p>
          <a:p>
            <a:pPr indent="0" lvl="0" marL="0" rtl="0" algn="ctr">
              <a:spcBef>
                <a:spcPts val="0"/>
              </a:spcBef>
              <a:spcAft>
                <a:spcPts val="0"/>
              </a:spcAft>
              <a:buSzPts val="990"/>
              <a:buNone/>
            </a:pPr>
            <a:r>
              <a:t/>
            </a:r>
            <a:endParaRPr sz="2460"/>
          </a:p>
        </p:txBody>
      </p:sp>
      <p:sp>
        <p:nvSpPr>
          <p:cNvPr id="67" name="Google Shape;67;p13"/>
          <p:cNvSpPr txBox="1"/>
          <p:nvPr>
            <p:ph idx="1" type="subTitle"/>
          </p:nvPr>
        </p:nvSpPr>
        <p:spPr>
          <a:xfrm>
            <a:off x="2137225" y="2034450"/>
            <a:ext cx="4870500" cy="1911300"/>
          </a:xfrm>
          <a:prstGeom prst="rect">
            <a:avLst/>
          </a:prstGeom>
        </p:spPr>
        <p:txBody>
          <a:bodyPr anchorCtr="0" anchor="t" bIns="91425" lIns="91425" spcFirstLastPara="1" rIns="91425" wrap="square" tIns="91425">
            <a:spAutoFit/>
          </a:bodyPr>
          <a:lstStyle/>
          <a:p>
            <a:pPr indent="0" lvl="0" marL="0" rtl="0" algn="ctr">
              <a:lnSpc>
                <a:spcPct val="115000"/>
              </a:lnSpc>
              <a:spcBef>
                <a:spcPts val="0"/>
              </a:spcBef>
              <a:spcAft>
                <a:spcPts val="0"/>
              </a:spcAft>
              <a:buSzPts val="1018"/>
              <a:buNone/>
            </a:pPr>
            <a:r>
              <a:rPr lang="en" sz="1420"/>
              <a:t>Group 21</a:t>
            </a:r>
            <a:endParaRPr sz="1420"/>
          </a:p>
          <a:p>
            <a:pPr indent="0" lvl="0" marL="0" rtl="0" algn="ctr">
              <a:lnSpc>
                <a:spcPct val="115000"/>
              </a:lnSpc>
              <a:spcBef>
                <a:spcPts val="0"/>
              </a:spcBef>
              <a:spcAft>
                <a:spcPts val="0"/>
              </a:spcAft>
              <a:buSzPts val="1018"/>
              <a:buNone/>
            </a:pPr>
            <a:r>
              <a:rPr lang="en" sz="1420"/>
              <a:t>Group members:</a:t>
            </a:r>
            <a:endParaRPr sz="1420"/>
          </a:p>
          <a:p>
            <a:pPr indent="0" lvl="0" marL="0" rtl="0" algn="ctr">
              <a:lnSpc>
                <a:spcPct val="115000"/>
              </a:lnSpc>
              <a:spcBef>
                <a:spcPts val="0"/>
              </a:spcBef>
              <a:spcAft>
                <a:spcPts val="0"/>
              </a:spcAft>
              <a:buSzPts val="1018"/>
              <a:buNone/>
            </a:pPr>
            <a:r>
              <a:rPr lang="en" sz="1420"/>
              <a:t>23366016 Pranto Dev </a:t>
            </a:r>
            <a:endParaRPr sz="1420"/>
          </a:p>
          <a:p>
            <a:pPr indent="0" lvl="0" marL="0" rtl="0" algn="ctr">
              <a:lnSpc>
                <a:spcPct val="115000"/>
              </a:lnSpc>
              <a:spcBef>
                <a:spcPts val="0"/>
              </a:spcBef>
              <a:spcAft>
                <a:spcPts val="0"/>
              </a:spcAft>
              <a:buSzPts val="1018"/>
              <a:buNone/>
            </a:pPr>
            <a:r>
              <a:rPr lang="en" sz="1420"/>
              <a:t>23366017 Kazi Kamaruzzaman</a:t>
            </a:r>
            <a:endParaRPr sz="1420"/>
          </a:p>
          <a:p>
            <a:pPr indent="0" lvl="0" marL="0" rtl="0" algn="ctr">
              <a:lnSpc>
                <a:spcPct val="115000"/>
              </a:lnSpc>
              <a:spcBef>
                <a:spcPts val="0"/>
              </a:spcBef>
              <a:spcAft>
                <a:spcPts val="0"/>
              </a:spcAft>
              <a:buSzPts val="1018"/>
              <a:buNone/>
            </a:pPr>
            <a:r>
              <a:rPr lang="en" sz="1420"/>
              <a:t>23366035 </a:t>
            </a:r>
            <a:r>
              <a:rPr lang="en" sz="1420"/>
              <a:t>Tasnim Fuyara Chhoan</a:t>
            </a:r>
            <a:endParaRPr sz="1420"/>
          </a:p>
          <a:p>
            <a:pPr indent="0" lvl="0" marL="0" rtl="0" algn="ctr">
              <a:lnSpc>
                <a:spcPct val="115000"/>
              </a:lnSpc>
              <a:spcBef>
                <a:spcPts val="0"/>
              </a:spcBef>
              <a:spcAft>
                <a:spcPts val="0"/>
              </a:spcAft>
              <a:buSzPts val="1018"/>
              <a:buNone/>
            </a:pPr>
            <a:r>
              <a:rPr lang="en" sz="1420"/>
              <a:t>24166020 </a:t>
            </a:r>
            <a:r>
              <a:rPr lang="en" sz="1420"/>
              <a:t>Husne Mubarak </a:t>
            </a:r>
            <a:endParaRPr sz="1420"/>
          </a:p>
          <a:p>
            <a:pPr indent="0" lvl="0" marL="0" rtl="0" algn="ctr">
              <a:lnSpc>
                <a:spcPct val="115000"/>
              </a:lnSpc>
              <a:spcBef>
                <a:spcPts val="0"/>
              </a:spcBef>
              <a:spcAft>
                <a:spcPts val="0"/>
              </a:spcAft>
              <a:buSzPts val="1018"/>
              <a:buNone/>
            </a:pPr>
            <a:r>
              <a:rPr lang="en" sz="1420"/>
              <a:t>Submitted to: Annajiat Alim Rasel</a:t>
            </a:r>
            <a:endParaRPr sz="1420"/>
          </a:p>
        </p:txBody>
      </p:sp>
      <p:sp>
        <p:nvSpPr>
          <p:cNvPr id="68" name="Google Shape;6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and Analysis</a:t>
            </a:r>
            <a:endParaRPr/>
          </a:p>
        </p:txBody>
      </p:sp>
      <p:sp>
        <p:nvSpPr>
          <p:cNvPr id="140" name="Google Shape;140;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Char char="●"/>
            </a:pPr>
            <a:r>
              <a:rPr lang="en"/>
              <a:t>Results-</a:t>
            </a:r>
            <a:r>
              <a:rPr lang="en"/>
              <a:t> Accuracy of </a:t>
            </a:r>
            <a:r>
              <a:rPr lang="en" u="sng"/>
              <a:t>95.31%</a:t>
            </a:r>
            <a:r>
              <a:rPr lang="en"/>
              <a:t> </a:t>
            </a:r>
            <a:r>
              <a:rPr lang="en"/>
              <a:t>with validation loss of </a:t>
            </a:r>
            <a:r>
              <a:rPr lang="en" u="sng"/>
              <a:t>.05%</a:t>
            </a:r>
            <a:r>
              <a:rPr lang="en"/>
              <a:t> and a training loss of </a:t>
            </a:r>
            <a:r>
              <a:rPr lang="en" u="sng"/>
              <a:t>20.05%</a:t>
            </a:r>
            <a:endParaRPr u="sng"/>
          </a:p>
          <a:p>
            <a:pPr indent="-342900" lvl="0" marL="914400" rtl="0" algn="l">
              <a:spcBef>
                <a:spcPts val="0"/>
              </a:spcBef>
              <a:spcAft>
                <a:spcPts val="0"/>
              </a:spcAft>
              <a:buSzPts val="1800"/>
              <a:buChar char="●"/>
            </a:pPr>
            <a:r>
              <a:rPr lang="en"/>
              <a:t>Final verdict- Underfitting on the data.</a:t>
            </a:r>
            <a:endParaRPr/>
          </a:p>
        </p:txBody>
      </p:sp>
      <p:sp>
        <p:nvSpPr>
          <p:cNvPr id="141" name="Google Shape;14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22"/>
          <p:cNvPicPr preferRelativeResize="0"/>
          <p:nvPr/>
        </p:nvPicPr>
        <p:blipFill>
          <a:blip r:embed="rId3">
            <a:alphaModFix/>
          </a:blip>
          <a:stretch>
            <a:fillRect/>
          </a:stretch>
        </p:blipFill>
        <p:spPr>
          <a:xfrm>
            <a:off x="3158488" y="2316700"/>
            <a:ext cx="2827024" cy="2075824"/>
          </a:xfrm>
          <a:prstGeom prst="rect">
            <a:avLst/>
          </a:prstGeom>
          <a:noFill/>
          <a:ln>
            <a:noFill/>
          </a:ln>
        </p:spPr>
      </p:pic>
      <p:sp>
        <p:nvSpPr>
          <p:cNvPr id="143" name="Google Shape;143;p22"/>
          <p:cNvSpPr txBox="1"/>
          <p:nvPr/>
        </p:nvSpPr>
        <p:spPr>
          <a:xfrm>
            <a:off x="3542350" y="4413025"/>
            <a:ext cx="2210400" cy="1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latin typeface="Open Sans"/>
                <a:ea typeface="Open Sans"/>
                <a:cs typeface="Open Sans"/>
                <a:sym typeface="Open Sans"/>
              </a:rPr>
              <a:t>BanglaBert Model Training and validation loss curve</a:t>
            </a:r>
            <a:endParaRPr sz="60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232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and Analysis</a:t>
            </a:r>
            <a:endParaRPr/>
          </a:p>
        </p:txBody>
      </p:sp>
      <p:sp>
        <p:nvSpPr>
          <p:cNvPr id="149" name="Google Shape;149;p23"/>
          <p:cNvSpPr txBox="1"/>
          <p:nvPr>
            <p:ph idx="1" type="body"/>
          </p:nvPr>
        </p:nvSpPr>
        <p:spPr>
          <a:xfrm>
            <a:off x="311700" y="855400"/>
            <a:ext cx="8520600" cy="33027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rPr b="1" lang="en"/>
              <a:t>BanglaBert fine tuned using LoRA Model:</a:t>
            </a:r>
            <a:endParaRPr b="1"/>
          </a:p>
          <a:p>
            <a:pPr indent="-342900" lvl="0" marL="1371600" rtl="0" algn="l">
              <a:spcBef>
                <a:spcPts val="1200"/>
              </a:spcBef>
              <a:spcAft>
                <a:spcPts val="0"/>
              </a:spcAft>
              <a:buSzPts val="1800"/>
              <a:buChar char="●"/>
            </a:pPr>
            <a:r>
              <a:rPr lang="en"/>
              <a:t>BanglaBert fine tuned using LoRA Model has been trained with</a:t>
            </a:r>
            <a:r>
              <a:rPr b="1" lang="en"/>
              <a:t> </a:t>
            </a:r>
            <a:r>
              <a:rPr lang="en"/>
              <a:t>5 epochs.</a:t>
            </a:r>
            <a:endParaRPr/>
          </a:p>
          <a:p>
            <a:pPr indent="-342900" lvl="0" marL="1371600" rtl="0" algn="l">
              <a:spcBef>
                <a:spcPts val="0"/>
              </a:spcBef>
              <a:spcAft>
                <a:spcPts val="0"/>
              </a:spcAft>
              <a:buSzPts val="1800"/>
              <a:buChar char="●"/>
            </a:pPr>
            <a:r>
              <a:rPr lang="en"/>
              <a:t>Results- A</a:t>
            </a:r>
            <a:r>
              <a:rPr lang="en"/>
              <a:t>ccuracy of </a:t>
            </a:r>
            <a:r>
              <a:rPr lang="en"/>
              <a:t>almost </a:t>
            </a:r>
            <a:r>
              <a:rPr lang="en" u="sng"/>
              <a:t>88%</a:t>
            </a:r>
            <a:r>
              <a:rPr lang="en"/>
              <a:t> with training loss of  </a:t>
            </a:r>
            <a:r>
              <a:rPr lang="en" u="sng"/>
              <a:t>.32%</a:t>
            </a:r>
            <a:r>
              <a:rPr lang="en"/>
              <a:t> and the validation loss was </a:t>
            </a:r>
            <a:r>
              <a:rPr lang="en" u="sng"/>
              <a:t>.31%</a:t>
            </a:r>
            <a:r>
              <a:rPr lang="en"/>
              <a:t>.</a:t>
            </a:r>
            <a:endParaRPr/>
          </a:p>
          <a:p>
            <a:pPr indent="-342900" lvl="0" marL="1371600" rtl="0" algn="l">
              <a:spcBef>
                <a:spcPts val="0"/>
              </a:spcBef>
              <a:spcAft>
                <a:spcPts val="0"/>
              </a:spcAft>
              <a:buSzPts val="1800"/>
              <a:buChar char="●"/>
            </a:pPr>
            <a:r>
              <a:rPr lang="en"/>
              <a:t>Final Verdict- Better Performance in less number of trainable parameters.</a:t>
            </a:r>
            <a:endParaRPr/>
          </a:p>
        </p:txBody>
      </p:sp>
      <p:sp>
        <p:nvSpPr>
          <p:cNvPr id="150" name="Google Shape;15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3"/>
          <p:cNvPicPr preferRelativeResize="0"/>
          <p:nvPr/>
        </p:nvPicPr>
        <p:blipFill rotWithShape="1">
          <a:blip r:embed="rId3">
            <a:alphaModFix/>
          </a:blip>
          <a:srcRect b="0" l="3789" r="3789" t="0"/>
          <a:stretch/>
        </p:blipFill>
        <p:spPr>
          <a:xfrm>
            <a:off x="3449600" y="3080825"/>
            <a:ext cx="2155049" cy="1582400"/>
          </a:xfrm>
          <a:prstGeom prst="rect">
            <a:avLst/>
          </a:prstGeom>
          <a:noFill/>
          <a:ln>
            <a:noFill/>
          </a:ln>
        </p:spPr>
      </p:pic>
      <p:sp>
        <p:nvSpPr>
          <p:cNvPr id="152" name="Google Shape;152;p23"/>
          <p:cNvSpPr txBox="1"/>
          <p:nvPr/>
        </p:nvSpPr>
        <p:spPr>
          <a:xfrm>
            <a:off x="3077100" y="4663225"/>
            <a:ext cx="3174000" cy="1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latin typeface="Open Sans"/>
                <a:ea typeface="Open Sans"/>
                <a:cs typeface="Open Sans"/>
                <a:sym typeface="Open Sans"/>
              </a:rPr>
              <a:t>BanglaBert fine tuned using LoRA Model Training and validation loss curve</a:t>
            </a:r>
            <a:endParaRPr sz="6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and Analysis</a:t>
            </a:r>
            <a:endParaRPr/>
          </a:p>
        </p:txBody>
      </p:sp>
      <p:sp>
        <p:nvSpPr>
          <p:cNvPr id="158" name="Google Shape;15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Training History:</a:t>
            </a:r>
            <a:endParaRPr/>
          </a:p>
        </p:txBody>
      </p:sp>
      <p:sp>
        <p:nvSpPr>
          <p:cNvPr id="159" name="Google Shape;15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0" name="Google Shape;160;p24"/>
          <p:cNvGraphicFramePr/>
          <p:nvPr/>
        </p:nvGraphicFramePr>
        <p:xfrm>
          <a:off x="952500" y="2000250"/>
          <a:ext cx="3000000" cy="3000000"/>
        </p:xfrm>
        <a:graphic>
          <a:graphicData uri="http://schemas.openxmlformats.org/drawingml/2006/table">
            <a:tbl>
              <a:tblPr>
                <a:noFill/>
                <a:tableStyleId>{4B07DF17-9AC7-4466-A6E8-35463BEA46E8}</a:tableStyleId>
              </a:tblPr>
              <a:tblGrid>
                <a:gridCol w="1809750"/>
                <a:gridCol w="1809750"/>
                <a:gridCol w="1809750"/>
                <a:gridCol w="1809750"/>
              </a:tblGrid>
              <a:tr h="3810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Validation Loss</a:t>
                      </a:r>
                      <a:endParaRPr/>
                    </a:p>
                  </a:txBody>
                  <a:tcPr marT="91425" marB="91425" marR="91425" marL="91425"/>
                </a:tc>
                <a:tc>
                  <a:txBody>
                    <a:bodyPr/>
                    <a:lstStyle/>
                    <a:p>
                      <a:pPr indent="0" lvl="0" marL="0" rtl="0" algn="l">
                        <a:spcBef>
                          <a:spcPts val="0"/>
                        </a:spcBef>
                        <a:spcAft>
                          <a:spcPts val="0"/>
                        </a:spcAft>
                        <a:buNone/>
                      </a:pPr>
                      <a:r>
                        <a:rPr lang="en"/>
                        <a:t>Training Loss</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r>
              <a:tr h="381000">
                <a:tc>
                  <a:txBody>
                    <a:bodyPr/>
                    <a:lstStyle/>
                    <a:p>
                      <a:pPr indent="0" lvl="0" marL="0" rtl="0" algn="l">
                        <a:spcBef>
                          <a:spcPts val="0"/>
                        </a:spcBef>
                        <a:spcAft>
                          <a:spcPts val="0"/>
                        </a:spcAft>
                        <a:buNone/>
                      </a:pPr>
                      <a:r>
                        <a:rPr lang="en"/>
                        <a:t>BanglaBert</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96.15%</a:t>
                      </a:r>
                      <a:endParaRPr/>
                    </a:p>
                  </a:txBody>
                  <a:tcPr marT="91425" marB="91425" marR="91425" marL="91425"/>
                </a:tc>
              </a:tr>
              <a:tr h="381000">
                <a:tc>
                  <a:txBody>
                    <a:bodyPr/>
                    <a:lstStyle/>
                    <a:p>
                      <a:pPr indent="0" lvl="0" marL="0" rtl="0" algn="l">
                        <a:spcBef>
                          <a:spcPts val="0"/>
                        </a:spcBef>
                        <a:spcAft>
                          <a:spcPts val="0"/>
                        </a:spcAft>
                        <a:buNone/>
                      </a:pPr>
                      <a:r>
                        <a:rPr lang="en"/>
                        <a:t>BanglaBert_LoRa</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.31%</a:t>
                      </a:r>
                      <a:endParaRPr/>
                    </a:p>
                  </a:txBody>
                  <a:tcPr marT="91425" marB="91425" marR="91425" marL="91425"/>
                </a:tc>
                <a:tc>
                  <a:txBody>
                    <a:bodyPr/>
                    <a:lstStyle/>
                    <a:p>
                      <a:pPr indent="0" lvl="0" marL="0" rtl="0" algn="l">
                        <a:spcBef>
                          <a:spcPts val="0"/>
                        </a:spcBef>
                        <a:spcAft>
                          <a:spcPts val="0"/>
                        </a:spcAft>
                        <a:buNone/>
                      </a:pPr>
                      <a:r>
                        <a:rPr lang="en"/>
                        <a:t>88%</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6" name="Google Shape;166;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Our</a:t>
            </a:r>
            <a:r>
              <a:rPr lang="en"/>
              <a:t> study addresses the critical issue of detecting fake news in Bangla language by leveraging advanced machine learning techniques. </a:t>
            </a:r>
            <a:endParaRPr/>
          </a:p>
          <a:p>
            <a:pPr indent="-342900" lvl="0" marL="457200" rtl="0" algn="l">
              <a:spcBef>
                <a:spcPts val="0"/>
              </a:spcBef>
              <a:spcAft>
                <a:spcPts val="0"/>
              </a:spcAft>
              <a:buSzPts val="1800"/>
              <a:buChar char="●"/>
            </a:pPr>
            <a:r>
              <a:rPr lang="en"/>
              <a:t>BanglaBERT model and the Low-rank Adaptation (LoRA) architecture has been </a:t>
            </a:r>
            <a:r>
              <a:rPr lang="en"/>
              <a:t>implemented </a:t>
            </a:r>
            <a:r>
              <a:rPr lang="en"/>
              <a:t>to optimize parameter training. Our proposed LoRA-based BanglaBERT model demonstrated promising results, accuracy but showed signs of underfitting. </a:t>
            </a:r>
            <a:endParaRPr/>
          </a:p>
          <a:p>
            <a:pPr indent="-342900" lvl="0" marL="457200" rtl="0" algn="l">
              <a:spcBef>
                <a:spcPts val="0"/>
              </a:spcBef>
              <a:spcAft>
                <a:spcPts val="0"/>
              </a:spcAft>
              <a:buSzPts val="1800"/>
              <a:buChar char="●"/>
            </a:pPr>
            <a:r>
              <a:rPr lang="en"/>
              <a:t>Implementing more robust approaches.</a:t>
            </a:r>
            <a:endParaRPr/>
          </a:p>
          <a:p>
            <a:pPr indent="-342900" lvl="0" marL="457200" rtl="0" algn="l">
              <a:spcBef>
                <a:spcPts val="0"/>
              </a:spcBef>
              <a:spcAft>
                <a:spcPts val="0"/>
              </a:spcAft>
              <a:buSzPts val="1800"/>
              <a:buChar char="●"/>
            </a:pPr>
            <a:r>
              <a:rPr lang="en"/>
              <a:t>Aiming to increase the number of epochs for training to further improve model performance. </a:t>
            </a:r>
            <a:endParaRPr/>
          </a:p>
          <a:p>
            <a:pPr indent="-342900" lvl="0" marL="457200" rtl="0" algn="l">
              <a:spcBef>
                <a:spcPts val="0"/>
              </a:spcBef>
              <a:spcAft>
                <a:spcPts val="0"/>
              </a:spcAft>
              <a:buSzPts val="1800"/>
              <a:buChar char="●"/>
            </a:pPr>
            <a:r>
              <a:rPr lang="en"/>
              <a:t>Exploring the potential of hybrid models and larger datasets to enhance the detection of fake news in Bangla. </a:t>
            </a:r>
            <a:endParaRPr/>
          </a:p>
        </p:txBody>
      </p:sp>
      <p:sp>
        <p:nvSpPr>
          <p:cNvPr id="167" name="Google Shape;16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3" name="Google Shape;173;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[1] Quazi Adibur Rahman Adib, Md. Humaion Kabir Mehedi, Md. Sadman Sakib, Kabbya Kantam Patwary, Md Sabbir Hossain, and Annajiat Alim Rasel. 2021. A Deep Hybrid Learning Approach to Detect Bangla Fake News. In 2021 5th International Symposium on Multidisciplinary Studies and Innovative Technologies (ISMSIT). 442–447. https://doi.org/10.1109/ISMSIT52890.2021.9604712 </a:t>
            </a:r>
            <a:endParaRPr/>
          </a:p>
          <a:p>
            <a:pPr indent="0" lvl="0" marL="0" rtl="0" algn="l">
              <a:spcBef>
                <a:spcPts val="1200"/>
              </a:spcBef>
              <a:spcAft>
                <a:spcPts val="0"/>
              </a:spcAft>
              <a:buNone/>
            </a:pPr>
            <a:r>
              <a:rPr lang="en"/>
              <a:t>[2] Md Gulzar Hussain, Md Rashidul Hasan, Mahmuda Rahman, Joy Protim, and Sakib Al Hasan. 2020. Detection of Bangla Fake News using MNB and SVM Classifier. In 2020 International Conference on Computing, Electronics Communications Engineering (iCCECE). 81–85. https: //doi.org/10.1109/iCCECE49321.2020.9231167 </a:t>
            </a:r>
            <a:endParaRPr/>
          </a:p>
          <a:p>
            <a:pPr indent="0" lvl="0" marL="0" rtl="0" algn="l">
              <a:spcBef>
                <a:spcPts val="1200"/>
              </a:spcBef>
              <a:spcAft>
                <a:spcPts val="0"/>
              </a:spcAft>
              <a:buNone/>
            </a:pPr>
            <a:r>
              <a:rPr lang="en"/>
              <a:t>[3] Tanvirul Islam, Subhenur Latif, and Nadim Ahmed. 2019. Using Social Networks to Detect Malicious Bangla Text Content. In 2019 1st International Conference on Advances in Science, Engineering and Robotics Technology (ICASERT). 1–4. https://doi.org/10.1109/ICASERT.2019.8934841 </a:t>
            </a:r>
            <a:endParaRPr/>
          </a:p>
          <a:p>
            <a:pPr indent="0" lvl="0" marL="0" rtl="0" algn="l">
              <a:spcBef>
                <a:spcPts val="1200"/>
              </a:spcBef>
              <a:spcAft>
                <a:spcPts val="0"/>
              </a:spcAft>
              <a:buNone/>
            </a:pPr>
            <a:r>
              <a:rPr lang="en"/>
              <a:t>[4] Utsha Roy, Mst. Sazia Tahosin, Md. Mahedi Hassan, Taminul Islam, Fahim Imtiaz, Md Rezwane Sadik, Yassine Maleh, Rejwan Bin Sulaiman, and Md. Simul Hasan Talukder. 2024. Enhancing Bangla Fake News Detection Using Bidirectional Gated Recurrent Units and Deep Learning Techniques. (2024). arXiv:2404.01345 [cs.CL] </a:t>
            </a:r>
            <a:endParaRPr/>
          </a:p>
          <a:p>
            <a:pPr indent="0" lvl="0" marL="0" rtl="0" algn="l">
              <a:spcBef>
                <a:spcPts val="1200"/>
              </a:spcBef>
              <a:spcAft>
                <a:spcPts val="1200"/>
              </a:spcAft>
              <a:buNone/>
            </a:pPr>
            <a:r>
              <a:rPr lang="en"/>
              <a:t>[5] You Zhang, Jin Wang, Liang-Chih Yu, Dan Xu, and Xuejie Zhang. 2024. Personalized LoRA for Human-Centered Text Understanding. CoRR abs/2403.06208 (2024). https://doi.org/10.48550/ARXIV.2403.06208 arXiv:2403.06208</a:t>
            </a:r>
            <a:endParaRPr/>
          </a:p>
        </p:txBody>
      </p:sp>
      <p:sp>
        <p:nvSpPr>
          <p:cNvPr id="174" name="Google Shape;17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idx="1" type="body"/>
          </p:nvPr>
        </p:nvSpPr>
        <p:spPr>
          <a:xfrm>
            <a:off x="3463800" y="2141250"/>
            <a:ext cx="2216400" cy="708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500"/>
              <a:t>Thank you</a:t>
            </a:r>
            <a:endParaRPr sz="2500"/>
          </a:p>
        </p:txBody>
      </p:sp>
      <p:sp>
        <p:nvSpPr>
          <p:cNvPr id="180" name="Google Shape;18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4" name="Google Shape;74;p14"/>
          <p:cNvSpPr txBox="1"/>
          <p:nvPr>
            <p:ph idx="1" type="body"/>
          </p:nvPr>
        </p:nvSpPr>
        <p:spPr>
          <a:xfrm>
            <a:off x="311700" y="1266325"/>
            <a:ext cx="8520600" cy="352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Literature Review</a:t>
            </a:r>
            <a:endParaRPr/>
          </a:p>
          <a:p>
            <a:pPr indent="-342900" lvl="0" marL="457200" rtl="0" algn="l">
              <a:spcBef>
                <a:spcPts val="0"/>
              </a:spcBef>
              <a:spcAft>
                <a:spcPts val="0"/>
              </a:spcAft>
              <a:buSzPts val="1800"/>
              <a:buChar char="●"/>
            </a:pPr>
            <a:r>
              <a:rPr lang="en"/>
              <a:t>Methodology</a:t>
            </a:r>
            <a:endParaRPr/>
          </a:p>
          <a:p>
            <a:pPr indent="-317500" lvl="1" marL="914400" rtl="0" algn="l">
              <a:spcBef>
                <a:spcPts val="0"/>
              </a:spcBef>
              <a:spcAft>
                <a:spcPts val="0"/>
              </a:spcAft>
              <a:buSzPts val="1400"/>
              <a:buChar char="○"/>
            </a:pPr>
            <a:r>
              <a:rPr lang="en"/>
              <a:t>Dataset</a:t>
            </a:r>
            <a:endParaRPr/>
          </a:p>
          <a:p>
            <a:pPr indent="-317500" lvl="1" marL="914400" rtl="0" algn="l">
              <a:spcBef>
                <a:spcPts val="0"/>
              </a:spcBef>
              <a:spcAft>
                <a:spcPts val="0"/>
              </a:spcAft>
              <a:buSzPts val="1400"/>
              <a:buChar char="○"/>
            </a:pPr>
            <a:r>
              <a:rPr lang="en"/>
              <a:t>BanglaBERT</a:t>
            </a:r>
            <a:endParaRPr/>
          </a:p>
          <a:p>
            <a:pPr indent="-317500" lvl="1" marL="914400" rtl="0" algn="l">
              <a:spcBef>
                <a:spcPts val="0"/>
              </a:spcBef>
              <a:spcAft>
                <a:spcPts val="0"/>
              </a:spcAft>
              <a:buSzPts val="1400"/>
              <a:buChar char="○"/>
            </a:pPr>
            <a:r>
              <a:rPr lang="en"/>
              <a:t>LoRA</a:t>
            </a:r>
            <a:endParaRPr/>
          </a:p>
          <a:p>
            <a:pPr indent="-317500" lvl="1" marL="914400" rtl="0" algn="l">
              <a:spcBef>
                <a:spcPts val="0"/>
              </a:spcBef>
              <a:spcAft>
                <a:spcPts val="0"/>
              </a:spcAft>
              <a:buSzPts val="1400"/>
              <a:buChar char="○"/>
            </a:pPr>
            <a:r>
              <a:rPr lang="en"/>
              <a:t>Methodology</a:t>
            </a:r>
            <a:endParaRPr/>
          </a:p>
          <a:p>
            <a:pPr indent="-342900" lvl="0" marL="457200" rtl="0" algn="l">
              <a:spcBef>
                <a:spcPts val="0"/>
              </a:spcBef>
              <a:spcAft>
                <a:spcPts val="0"/>
              </a:spcAft>
              <a:buSzPts val="1800"/>
              <a:buChar char="●"/>
            </a:pPr>
            <a:r>
              <a:rPr lang="en"/>
              <a:t>Result Analysis</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References</a:t>
            </a:r>
            <a:endParaRPr/>
          </a:p>
        </p:txBody>
      </p:sp>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Rapid spread of false information online is a major issue in Bangladesh</a:t>
            </a:r>
            <a:endParaRPr sz="1500"/>
          </a:p>
          <a:p>
            <a:pPr indent="-323850" lvl="0" marL="457200" rtl="0" algn="l">
              <a:spcBef>
                <a:spcPts val="0"/>
              </a:spcBef>
              <a:spcAft>
                <a:spcPts val="0"/>
              </a:spcAft>
              <a:buSzPts val="1500"/>
              <a:buChar char="●"/>
            </a:pPr>
            <a:r>
              <a:rPr lang="en" sz="1500"/>
              <a:t>Bangla-speaking population is increasingly consuming news digitally</a:t>
            </a:r>
            <a:endParaRPr sz="1500"/>
          </a:p>
          <a:p>
            <a:pPr indent="-323850" lvl="0" marL="457200" rtl="0" algn="l">
              <a:spcBef>
                <a:spcPts val="0"/>
              </a:spcBef>
              <a:spcAft>
                <a:spcPts val="0"/>
              </a:spcAft>
              <a:buSzPts val="1500"/>
              <a:buChar char="●"/>
            </a:pPr>
            <a:r>
              <a:rPr lang="en" sz="1500"/>
              <a:t>Traditional methods for detecting fake news often fail due to unique Bangla grammar and limited datasets</a:t>
            </a:r>
            <a:endParaRPr sz="1500"/>
          </a:p>
          <a:p>
            <a:pPr indent="-323850" lvl="0" marL="457200" rtl="0" algn="l">
              <a:spcBef>
                <a:spcPts val="0"/>
              </a:spcBef>
              <a:spcAft>
                <a:spcPts val="0"/>
              </a:spcAft>
              <a:buSzPts val="1500"/>
              <a:buChar char="●"/>
            </a:pPr>
            <a:r>
              <a:rPr lang="en" sz="1500"/>
              <a:t>Combining large language models with Low-Rank Approximation techniques offers a promising solution</a:t>
            </a:r>
            <a:endParaRPr sz="1500"/>
          </a:p>
          <a:p>
            <a:pPr indent="-323850" lvl="0" marL="457200" rtl="0" algn="l">
              <a:spcBef>
                <a:spcPts val="0"/>
              </a:spcBef>
              <a:spcAft>
                <a:spcPts val="0"/>
              </a:spcAft>
              <a:buSzPts val="1500"/>
              <a:buChar char="●"/>
            </a:pPr>
            <a:r>
              <a:rPr lang="en" sz="1500"/>
              <a:t>Large language models excel at sentiment analysis, crucial for fake news detection</a:t>
            </a:r>
            <a:endParaRPr sz="1500"/>
          </a:p>
          <a:p>
            <a:pPr indent="-323850" lvl="0" marL="457200" rtl="0" algn="l">
              <a:spcBef>
                <a:spcPts val="0"/>
              </a:spcBef>
              <a:spcAft>
                <a:spcPts val="0"/>
              </a:spcAft>
              <a:buSzPts val="1500"/>
              <a:buChar char="●"/>
            </a:pPr>
            <a:r>
              <a:rPr lang="en" sz="1500"/>
              <a:t>By leveraging these tools, more effective systems can be developed to combat misinformation and maintain public trust</a:t>
            </a:r>
            <a:endParaRPr sz="1500"/>
          </a:p>
        </p:txBody>
      </p:sp>
      <p:sp>
        <p:nvSpPr>
          <p:cNvPr id="82" name="Google Shape;8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88" name="Google Shape;88;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[1] </a:t>
            </a:r>
            <a:r>
              <a:rPr lang="en"/>
              <a:t>PLoRA Method: Proposes PLoRA for personalized text understanding, focusing on sentiment analysis.</a:t>
            </a:r>
            <a:endParaRPr/>
          </a:p>
          <a:p>
            <a:pPr indent="0" lvl="0" marL="0" rtl="0" algn="l">
              <a:spcBef>
                <a:spcPts val="1200"/>
              </a:spcBef>
              <a:spcAft>
                <a:spcPts val="0"/>
              </a:spcAft>
              <a:buNone/>
            </a:pPr>
            <a:r>
              <a:rPr lang="en"/>
              <a:t>[2] Fake News Detection in Bangla: Uses deep learning models to improve accuracy but faces limitations in real-world applicability.</a:t>
            </a:r>
            <a:endParaRPr/>
          </a:p>
          <a:p>
            <a:pPr indent="0" lvl="0" marL="0" rtl="0" algn="l">
              <a:spcBef>
                <a:spcPts val="1200"/>
              </a:spcBef>
              <a:spcAft>
                <a:spcPts val="0"/>
              </a:spcAft>
              <a:buNone/>
            </a:pPr>
            <a:r>
              <a:rPr lang="en"/>
              <a:t>[3] SVM and MNB Classifiers: Achieves high accuracy with SVM but needs further exploration into hybrid models and larger datasets.</a:t>
            </a:r>
            <a:endParaRPr/>
          </a:p>
          <a:p>
            <a:pPr indent="0" lvl="0" marL="0" rtl="0" algn="l">
              <a:spcBef>
                <a:spcPts val="1200"/>
              </a:spcBef>
              <a:spcAft>
                <a:spcPts val="0"/>
              </a:spcAft>
              <a:buNone/>
            </a:pPr>
            <a:r>
              <a:rPr lang="en"/>
              <a:t>[4] Combating Fake News: Uses ML, DL, and transformer models, achieving high accuracy but requires more exploration.</a:t>
            </a:r>
            <a:endParaRPr/>
          </a:p>
          <a:p>
            <a:pPr indent="0" lvl="0" marL="0" rtl="0" algn="l">
              <a:spcBef>
                <a:spcPts val="1200"/>
              </a:spcBef>
              <a:spcAft>
                <a:spcPts val="0"/>
              </a:spcAft>
              <a:buNone/>
            </a:pPr>
            <a:r>
              <a:rPr lang="en"/>
              <a:t>[5] Spam Detection: Uses MNB classifier for Bangla social media, suggesting improvements for a healthier online environment.</a:t>
            </a:r>
            <a:endParaRPr/>
          </a:p>
          <a:p>
            <a:pPr indent="0" lvl="0" marL="0" rtl="0" algn="l">
              <a:spcBef>
                <a:spcPts val="1200"/>
              </a:spcBef>
              <a:spcAft>
                <a:spcPts val="1200"/>
              </a:spcAft>
              <a:buNone/>
            </a:pPr>
            <a:r>
              <a:t/>
            </a:r>
            <a:endParaRPr/>
          </a:p>
        </p:txBody>
      </p:sp>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95" name="Google Shape;95;p17"/>
          <p:cNvSpPr txBox="1"/>
          <p:nvPr>
            <p:ph idx="1" type="body"/>
          </p:nvPr>
        </p:nvSpPr>
        <p:spPr>
          <a:xfrm>
            <a:off x="387900" y="1266325"/>
            <a:ext cx="2918700" cy="313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Dataset:</a:t>
            </a:r>
            <a:r>
              <a:rPr lang="en" sz="1500"/>
              <a:t> </a:t>
            </a:r>
            <a:endParaRPr sz="1500"/>
          </a:p>
          <a:p>
            <a:pPr indent="0" lvl="0" marL="0" rtl="0" algn="l">
              <a:spcBef>
                <a:spcPts val="1200"/>
              </a:spcBef>
              <a:spcAft>
                <a:spcPts val="0"/>
              </a:spcAft>
              <a:buNone/>
            </a:pPr>
            <a:r>
              <a:rPr lang="en" sz="1500"/>
              <a:t>BANFakeNews combines approximately 48,000 authentic Bangla news articles with over 1,000 fabricated ones, totaling nearly 50,000 Bangla news pieces.</a:t>
            </a:r>
            <a:endParaRPr sz="1500"/>
          </a:p>
          <a:p>
            <a:pPr indent="0" lvl="0" marL="0" rtl="0" algn="l">
              <a:lnSpc>
                <a:spcPct val="50000"/>
              </a:lnSpc>
              <a:spcBef>
                <a:spcPts val="1200"/>
              </a:spcBef>
              <a:spcAft>
                <a:spcPts val="1200"/>
              </a:spcAft>
              <a:buNone/>
            </a:pPr>
            <a:r>
              <a:t/>
            </a:r>
            <a:endParaRPr sz="1500"/>
          </a:p>
        </p:txBody>
      </p:sp>
      <p:sp>
        <p:nvSpPr>
          <p:cNvPr id="96" name="Google Shape;9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7"/>
          <p:cNvPicPr preferRelativeResize="0"/>
          <p:nvPr/>
        </p:nvPicPr>
        <p:blipFill>
          <a:blip r:embed="rId3">
            <a:alphaModFix/>
          </a:blip>
          <a:stretch>
            <a:fillRect/>
          </a:stretch>
        </p:blipFill>
        <p:spPr>
          <a:xfrm>
            <a:off x="3394575" y="2624975"/>
            <a:ext cx="5550375" cy="2114450"/>
          </a:xfrm>
          <a:prstGeom prst="rect">
            <a:avLst/>
          </a:prstGeom>
          <a:noFill/>
          <a:ln>
            <a:noFill/>
          </a:ln>
        </p:spPr>
      </p:pic>
      <p:pic>
        <p:nvPicPr>
          <p:cNvPr id="98" name="Google Shape;98;p17"/>
          <p:cNvPicPr preferRelativeResize="0"/>
          <p:nvPr/>
        </p:nvPicPr>
        <p:blipFill>
          <a:blip r:embed="rId4">
            <a:alphaModFix/>
          </a:blip>
          <a:stretch>
            <a:fillRect/>
          </a:stretch>
        </p:blipFill>
        <p:spPr>
          <a:xfrm>
            <a:off x="3394575" y="397850"/>
            <a:ext cx="5550373" cy="1836101"/>
          </a:xfrm>
          <a:prstGeom prst="rect">
            <a:avLst/>
          </a:prstGeom>
          <a:noFill/>
          <a:ln>
            <a:noFill/>
          </a:ln>
        </p:spPr>
      </p:pic>
      <p:sp>
        <p:nvSpPr>
          <p:cNvPr id="99" name="Google Shape;99;p17"/>
          <p:cNvSpPr txBox="1"/>
          <p:nvPr/>
        </p:nvSpPr>
        <p:spPr>
          <a:xfrm>
            <a:off x="5542600" y="2220425"/>
            <a:ext cx="1577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Open Sans"/>
                <a:ea typeface="Open Sans"/>
                <a:cs typeface="Open Sans"/>
                <a:sym typeface="Open Sans"/>
              </a:rPr>
              <a:t>Figure 1: Authentic News</a:t>
            </a:r>
            <a:endParaRPr sz="900">
              <a:solidFill>
                <a:schemeClr val="dk2"/>
              </a:solidFill>
              <a:latin typeface="Open Sans"/>
              <a:ea typeface="Open Sans"/>
              <a:cs typeface="Open Sans"/>
              <a:sym typeface="Open Sans"/>
            </a:endParaRPr>
          </a:p>
        </p:txBody>
      </p:sp>
      <p:sp>
        <p:nvSpPr>
          <p:cNvPr id="100" name="Google Shape;100;p17"/>
          <p:cNvSpPr txBox="1"/>
          <p:nvPr/>
        </p:nvSpPr>
        <p:spPr>
          <a:xfrm>
            <a:off x="5542600" y="4739425"/>
            <a:ext cx="1577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Open Sans"/>
                <a:ea typeface="Open Sans"/>
                <a:cs typeface="Open Sans"/>
                <a:sym typeface="Open Sans"/>
              </a:rPr>
              <a:t>Figure 2: Fake News</a:t>
            </a:r>
            <a:endParaRPr sz="90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6" name="Google Shape;106;p18"/>
          <p:cNvSpPr txBox="1"/>
          <p:nvPr>
            <p:ph idx="1" type="body"/>
          </p:nvPr>
        </p:nvSpPr>
        <p:spPr>
          <a:xfrm>
            <a:off x="387900" y="1266325"/>
            <a:ext cx="3420000" cy="3396900"/>
          </a:xfrm>
          <a:prstGeom prst="rect">
            <a:avLst/>
          </a:prstGeom>
        </p:spPr>
        <p:txBody>
          <a:bodyPr anchorCtr="0" anchor="t" bIns="91425" lIns="91425" spcFirstLastPara="1" rIns="91425" wrap="square" tIns="91425">
            <a:normAutofit/>
          </a:bodyPr>
          <a:lstStyle/>
          <a:p>
            <a:pPr indent="0" lvl="0" marL="0" rtl="0" algn="l">
              <a:lnSpc>
                <a:spcPct val="50000"/>
              </a:lnSpc>
              <a:spcBef>
                <a:spcPts val="0"/>
              </a:spcBef>
              <a:spcAft>
                <a:spcPts val="0"/>
              </a:spcAft>
              <a:buNone/>
            </a:pPr>
            <a:r>
              <a:rPr b="1" lang="en" sz="1500"/>
              <a:t>Dataset PreProcessing:</a:t>
            </a:r>
            <a:r>
              <a:rPr lang="en" sz="1500"/>
              <a:t> </a:t>
            </a:r>
            <a:endParaRPr sz="1500"/>
          </a:p>
          <a:p>
            <a:pPr indent="0" lvl="0" marL="0" rtl="0" algn="l">
              <a:lnSpc>
                <a:spcPct val="50000"/>
              </a:lnSpc>
              <a:spcBef>
                <a:spcPts val="1200"/>
              </a:spcBef>
              <a:spcAft>
                <a:spcPts val="0"/>
              </a:spcAft>
              <a:buNone/>
            </a:pPr>
            <a:r>
              <a:t/>
            </a:r>
            <a:endParaRPr sz="1500"/>
          </a:p>
          <a:p>
            <a:pPr indent="0" lvl="0" marL="0" rtl="0" algn="l">
              <a:lnSpc>
                <a:spcPct val="50000"/>
              </a:lnSpc>
              <a:spcBef>
                <a:spcPts val="1200"/>
              </a:spcBef>
              <a:spcAft>
                <a:spcPts val="0"/>
              </a:spcAft>
              <a:buNone/>
            </a:pPr>
            <a:r>
              <a:rPr lang="en" sz="1500"/>
              <a:t>Tokenization: Break text into tokens.</a:t>
            </a:r>
            <a:endParaRPr sz="1500"/>
          </a:p>
          <a:p>
            <a:pPr indent="0" lvl="0" marL="0" rtl="0" algn="l">
              <a:lnSpc>
                <a:spcPct val="50000"/>
              </a:lnSpc>
              <a:spcBef>
                <a:spcPts val="1200"/>
              </a:spcBef>
              <a:spcAft>
                <a:spcPts val="0"/>
              </a:spcAft>
              <a:buNone/>
            </a:pPr>
            <a:r>
              <a:rPr lang="en" sz="1500"/>
              <a:t>Stopword Removal</a:t>
            </a:r>
            <a:endParaRPr sz="1500"/>
          </a:p>
          <a:p>
            <a:pPr indent="0" lvl="0" marL="0" rtl="0" algn="l">
              <a:lnSpc>
                <a:spcPct val="50000"/>
              </a:lnSpc>
              <a:spcBef>
                <a:spcPts val="1200"/>
              </a:spcBef>
              <a:spcAft>
                <a:spcPts val="0"/>
              </a:spcAft>
              <a:buNone/>
            </a:pPr>
            <a:r>
              <a:rPr lang="en" sz="1500"/>
              <a:t>Punctuation Removal</a:t>
            </a:r>
            <a:endParaRPr sz="1500"/>
          </a:p>
          <a:p>
            <a:pPr indent="0" lvl="0" marL="0" rtl="0" algn="l">
              <a:lnSpc>
                <a:spcPct val="50000"/>
              </a:lnSpc>
              <a:spcBef>
                <a:spcPts val="1200"/>
              </a:spcBef>
              <a:spcAft>
                <a:spcPts val="0"/>
              </a:spcAft>
              <a:buNone/>
            </a:pPr>
            <a:r>
              <a:rPr lang="en" sz="1500"/>
              <a:t>Cleaning:remove noise from text.</a:t>
            </a:r>
            <a:endParaRPr sz="1500"/>
          </a:p>
          <a:p>
            <a:pPr indent="0" lvl="0" marL="0" rtl="0" algn="l">
              <a:lnSpc>
                <a:spcPct val="50000"/>
              </a:lnSpc>
              <a:spcBef>
                <a:spcPts val="1200"/>
              </a:spcBef>
              <a:spcAft>
                <a:spcPts val="0"/>
              </a:spcAft>
              <a:buNone/>
            </a:pPr>
            <a:r>
              <a:rPr lang="en" sz="1500"/>
              <a:t>Data Splitting: 80% , 20%</a:t>
            </a:r>
            <a:endParaRPr sz="1500"/>
          </a:p>
          <a:p>
            <a:pPr indent="0" lvl="0" marL="0" rtl="0" algn="l">
              <a:lnSpc>
                <a:spcPct val="50000"/>
              </a:lnSpc>
              <a:spcBef>
                <a:spcPts val="1200"/>
              </a:spcBef>
              <a:spcAft>
                <a:spcPts val="0"/>
              </a:spcAft>
              <a:buNone/>
            </a:pPr>
            <a:r>
              <a:rPr lang="en" sz="1500"/>
              <a:t>Prepare data for model input.</a:t>
            </a:r>
            <a:endParaRPr sz="1500"/>
          </a:p>
          <a:p>
            <a:pPr indent="0" lvl="0" marL="0" rtl="0" algn="l">
              <a:lnSpc>
                <a:spcPct val="50000"/>
              </a:lnSpc>
              <a:spcBef>
                <a:spcPts val="1200"/>
              </a:spcBef>
              <a:spcAft>
                <a:spcPts val="0"/>
              </a:spcAft>
              <a:buNone/>
            </a:pPr>
            <a:r>
              <a:rPr lang="en" sz="1500"/>
              <a:t>Data Loader Creation</a:t>
            </a:r>
            <a:endParaRPr sz="1500"/>
          </a:p>
          <a:p>
            <a:pPr indent="0" lvl="0" marL="0" rtl="0" algn="l">
              <a:lnSpc>
                <a:spcPct val="50000"/>
              </a:lnSpc>
              <a:spcBef>
                <a:spcPts val="1200"/>
              </a:spcBef>
              <a:spcAft>
                <a:spcPts val="0"/>
              </a:spcAft>
              <a:buNone/>
            </a:pPr>
            <a:r>
              <a:rPr lang="en" sz="1500"/>
              <a:t>Store preprocessed datasets.</a:t>
            </a:r>
            <a:endParaRPr sz="1500"/>
          </a:p>
          <a:p>
            <a:pPr indent="0" lvl="0" marL="0" rtl="0" algn="l">
              <a:lnSpc>
                <a:spcPct val="50000"/>
              </a:lnSpc>
              <a:spcBef>
                <a:spcPts val="1200"/>
              </a:spcBef>
              <a:spcAft>
                <a:spcPts val="1200"/>
              </a:spcAft>
              <a:buNone/>
            </a:pPr>
            <a:r>
              <a:t/>
            </a:r>
            <a:endParaRPr sz="1500"/>
          </a:p>
        </p:txBody>
      </p:sp>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18"/>
          <p:cNvSpPr txBox="1"/>
          <p:nvPr/>
        </p:nvSpPr>
        <p:spPr>
          <a:xfrm>
            <a:off x="5237688" y="4160750"/>
            <a:ext cx="2477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Open Sans"/>
                <a:ea typeface="Open Sans"/>
                <a:cs typeface="Open Sans"/>
                <a:sym typeface="Open Sans"/>
              </a:rPr>
              <a:t>Figure 3: Before &amp; After Text Cleaning</a:t>
            </a:r>
            <a:endParaRPr sz="900">
              <a:solidFill>
                <a:schemeClr val="dk2"/>
              </a:solidFill>
              <a:latin typeface="Open Sans"/>
              <a:ea typeface="Open Sans"/>
              <a:cs typeface="Open Sans"/>
              <a:sym typeface="Open Sans"/>
            </a:endParaRPr>
          </a:p>
        </p:txBody>
      </p:sp>
      <p:pic>
        <p:nvPicPr>
          <p:cNvPr id="109" name="Google Shape;109;p18"/>
          <p:cNvPicPr preferRelativeResize="0"/>
          <p:nvPr/>
        </p:nvPicPr>
        <p:blipFill>
          <a:blip r:embed="rId3">
            <a:alphaModFix/>
          </a:blip>
          <a:stretch>
            <a:fillRect/>
          </a:stretch>
        </p:blipFill>
        <p:spPr>
          <a:xfrm>
            <a:off x="3944825" y="1054050"/>
            <a:ext cx="5063124" cy="303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15" name="Google Shape;115;p19"/>
          <p:cNvSpPr txBox="1"/>
          <p:nvPr>
            <p:ph idx="1" type="body"/>
          </p:nvPr>
        </p:nvSpPr>
        <p:spPr>
          <a:xfrm>
            <a:off x="311700" y="1266325"/>
            <a:ext cx="5840700" cy="3564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500"/>
              <a:t>BanglaBERT: </a:t>
            </a:r>
            <a:r>
              <a:rPr lang="en" sz="1500"/>
              <a:t>Pre-trained on a custom dataset of nearly 2.2 billion tokens, BanglaBERT utilized the ELECTRA architecture, featuring a 12-layer Transformer encoder with 110 million parameters, achieving commendable performance in benchmark tests.</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rPr b="1" lang="en" sz="1500"/>
              <a:t>LoRA: </a:t>
            </a:r>
            <a:r>
              <a:rPr lang="en" sz="1500"/>
              <a:t>To address the computational demands of large language models like BERT, the Low-rank Adaptation (LoRA) technique was introduced, fine-tuning only specific matrices while keeping other layers frozen, reducing trainable parameters and optimizing performance.</a:t>
            </a:r>
            <a:endParaRPr sz="1500"/>
          </a:p>
          <a:p>
            <a:pPr indent="0" lvl="0" marL="0" rtl="0" algn="l">
              <a:lnSpc>
                <a:spcPct val="95000"/>
              </a:lnSpc>
              <a:spcBef>
                <a:spcPts val="1200"/>
              </a:spcBef>
              <a:spcAft>
                <a:spcPts val="1200"/>
              </a:spcAft>
              <a:buNone/>
            </a:pPr>
            <a:r>
              <a:t/>
            </a:r>
            <a:endParaRPr sz="1500"/>
          </a:p>
        </p:txBody>
      </p:sp>
      <p:sp>
        <p:nvSpPr>
          <p:cNvPr id="116" name="Google Shape;11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19"/>
          <p:cNvPicPr preferRelativeResize="0"/>
          <p:nvPr/>
        </p:nvPicPr>
        <p:blipFill>
          <a:blip r:embed="rId3">
            <a:alphaModFix/>
          </a:blip>
          <a:stretch>
            <a:fillRect/>
          </a:stretch>
        </p:blipFill>
        <p:spPr>
          <a:xfrm>
            <a:off x="6070725" y="464938"/>
            <a:ext cx="2837772" cy="3686275"/>
          </a:xfrm>
          <a:prstGeom prst="rect">
            <a:avLst/>
          </a:prstGeom>
          <a:noFill/>
          <a:ln>
            <a:noFill/>
          </a:ln>
        </p:spPr>
      </p:pic>
      <p:sp>
        <p:nvSpPr>
          <p:cNvPr id="118" name="Google Shape;118;p19"/>
          <p:cNvSpPr txBox="1"/>
          <p:nvPr/>
        </p:nvSpPr>
        <p:spPr>
          <a:xfrm>
            <a:off x="6582113" y="4340125"/>
            <a:ext cx="18150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2"/>
                </a:solidFill>
                <a:latin typeface="Open Sans"/>
                <a:ea typeface="Open Sans"/>
                <a:cs typeface="Open Sans"/>
                <a:sym typeface="Open Sans"/>
              </a:rPr>
              <a:t>Figure 4: Lora Architecture</a:t>
            </a:r>
            <a:endParaRPr sz="90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24" name="Google Shape;124;p20"/>
          <p:cNvSpPr txBox="1"/>
          <p:nvPr>
            <p:ph idx="1" type="body"/>
          </p:nvPr>
        </p:nvSpPr>
        <p:spPr>
          <a:xfrm>
            <a:off x="311700" y="1266325"/>
            <a:ext cx="5615700" cy="33027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en" sz="1500"/>
              <a:t>Methodology:</a:t>
            </a:r>
            <a:endParaRPr b="1" sz="1500"/>
          </a:p>
          <a:p>
            <a:pPr indent="-323850" lvl="0" marL="457200" rtl="0" algn="l">
              <a:lnSpc>
                <a:spcPct val="105000"/>
              </a:lnSpc>
              <a:spcBef>
                <a:spcPts val="1200"/>
              </a:spcBef>
              <a:spcAft>
                <a:spcPts val="0"/>
              </a:spcAft>
              <a:buSzPts val="1500"/>
              <a:buChar char="●"/>
            </a:pPr>
            <a:r>
              <a:rPr lang="en" sz="1500"/>
              <a:t>Leveraging LoRA with BanglaBERT</a:t>
            </a:r>
            <a:endParaRPr sz="1500"/>
          </a:p>
          <a:p>
            <a:pPr indent="-323850" lvl="0" marL="457200" rtl="0" algn="l">
              <a:lnSpc>
                <a:spcPct val="105000"/>
              </a:lnSpc>
              <a:spcBef>
                <a:spcPts val="0"/>
              </a:spcBef>
              <a:spcAft>
                <a:spcPts val="0"/>
              </a:spcAft>
              <a:buSzPts val="1500"/>
              <a:buChar char="●"/>
            </a:pPr>
            <a:r>
              <a:rPr lang="en" sz="1500"/>
              <a:t>Streamlines parameter optimization and enhances efficiency in classification tasks.</a:t>
            </a:r>
            <a:endParaRPr sz="1500"/>
          </a:p>
          <a:p>
            <a:pPr indent="-323850" lvl="0" marL="457200" rtl="0" algn="l">
              <a:lnSpc>
                <a:spcPct val="105000"/>
              </a:lnSpc>
              <a:spcBef>
                <a:spcPts val="0"/>
              </a:spcBef>
              <a:spcAft>
                <a:spcPts val="0"/>
              </a:spcAft>
              <a:buSzPts val="1500"/>
              <a:buChar char="●"/>
            </a:pPr>
            <a:r>
              <a:rPr lang="en" sz="1500"/>
              <a:t>Utilizes a rank dimension of 16 and an alpha value of 32 for LoRA injected matrices.</a:t>
            </a:r>
            <a:endParaRPr sz="1500"/>
          </a:p>
          <a:p>
            <a:pPr indent="-323850" lvl="0" marL="457200" rtl="0" algn="l">
              <a:lnSpc>
                <a:spcPct val="105000"/>
              </a:lnSpc>
              <a:spcBef>
                <a:spcPts val="0"/>
              </a:spcBef>
              <a:spcAft>
                <a:spcPts val="0"/>
              </a:spcAft>
              <a:buSzPts val="1500"/>
              <a:buChar char="●"/>
            </a:pPr>
            <a:r>
              <a:rPr lang="en" sz="1500"/>
              <a:t>Incorporates a dropout of 0.1 to improve model robustness.</a:t>
            </a:r>
            <a:endParaRPr sz="1500"/>
          </a:p>
          <a:p>
            <a:pPr indent="-323850" lvl="0" marL="457200" rtl="0" algn="l">
              <a:lnSpc>
                <a:spcPct val="105000"/>
              </a:lnSpc>
              <a:spcBef>
                <a:spcPts val="0"/>
              </a:spcBef>
              <a:spcAft>
                <a:spcPts val="0"/>
              </a:spcAft>
              <a:buSzPts val="1500"/>
              <a:buChar char="●"/>
            </a:pPr>
            <a:r>
              <a:rPr lang="en" sz="1500"/>
              <a:t>Converts the BanglaBERT model into a LoRA-based BanglaBERT model for improved performance.</a:t>
            </a:r>
            <a:endParaRPr sz="1500"/>
          </a:p>
          <a:p>
            <a:pPr indent="0" lvl="0" marL="0" rtl="0" algn="l">
              <a:lnSpc>
                <a:spcPct val="105000"/>
              </a:lnSpc>
              <a:spcBef>
                <a:spcPts val="1200"/>
              </a:spcBef>
              <a:spcAft>
                <a:spcPts val="1200"/>
              </a:spcAft>
              <a:buNone/>
            </a:pPr>
            <a:r>
              <a:t/>
            </a:r>
            <a:endParaRPr sz="1500"/>
          </a:p>
        </p:txBody>
      </p:sp>
      <p:sp>
        <p:nvSpPr>
          <p:cNvPr id="125" name="Google Shape;12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20"/>
          <p:cNvPicPr preferRelativeResize="0"/>
          <p:nvPr/>
        </p:nvPicPr>
        <p:blipFill>
          <a:blip r:embed="rId3">
            <a:alphaModFix/>
          </a:blip>
          <a:stretch>
            <a:fillRect/>
          </a:stretch>
        </p:blipFill>
        <p:spPr>
          <a:xfrm>
            <a:off x="6260238" y="219463"/>
            <a:ext cx="2085975" cy="4562475"/>
          </a:xfrm>
          <a:prstGeom prst="rect">
            <a:avLst/>
          </a:prstGeom>
          <a:noFill/>
          <a:ln>
            <a:noFill/>
          </a:ln>
        </p:spPr>
      </p:pic>
      <p:sp>
        <p:nvSpPr>
          <p:cNvPr id="127" name="Google Shape;127;p20"/>
          <p:cNvSpPr txBox="1"/>
          <p:nvPr/>
        </p:nvSpPr>
        <p:spPr>
          <a:xfrm>
            <a:off x="6254287" y="4698475"/>
            <a:ext cx="2250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2"/>
                </a:solidFill>
                <a:latin typeface="Open Sans"/>
                <a:ea typeface="Open Sans"/>
                <a:cs typeface="Open Sans"/>
                <a:sym typeface="Open Sans"/>
              </a:rPr>
              <a:t>Figure 5: </a:t>
            </a:r>
            <a:r>
              <a:rPr lang="en" sz="850">
                <a:highlight>
                  <a:srgbClr val="FFFFFF"/>
                </a:highlight>
                <a:latin typeface="Open Sans"/>
                <a:ea typeface="Open Sans"/>
                <a:cs typeface="Open Sans"/>
                <a:sym typeface="Open Sans"/>
              </a:rPr>
              <a:t>Model Architecture with LoRA</a:t>
            </a:r>
            <a:endParaRPr sz="900">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and Analysis</a:t>
            </a:r>
            <a:endParaRPr/>
          </a:p>
        </p:txBody>
      </p:sp>
      <p:sp>
        <p:nvSpPr>
          <p:cNvPr id="133" name="Google Shape;133;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80% of training </a:t>
            </a:r>
            <a:r>
              <a:rPr lang="en"/>
              <a:t>data </a:t>
            </a:r>
            <a:r>
              <a:rPr lang="en"/>
              <a:t>set and 20% for test data set.</a:t>
            </a:r>
            <a:endParaRPr/>
          </a:p>
          <a:p>
            <a:pPr indent="-342900" lvl="0" marL="457200" rtl="0" algn="l">
              <a:spcBef>
                <a:spcPts val="0"/>
              </a:spcBef>
              <a:spcAft>
                <a:spcPts val="0"/>
              </a:spcAft>
              <a:buSzPts val="1800"/>
              <a:buChar char="●"/>
            </a:pPr>
            <a:r>
              <a:rPr lang="en"/>
              <a:t>BanglaBert model and the LoRA based BanglaBert model has been implemented independently.</a:t>
            </a:r>
            <a:endParaRPr/>
          </a:p>
          <a:p>
            <a:pPr indent="0" lvl="0" marL="457200" rtl="0" algn="l">
              <a:spcBef>
                <a:spcPts val="1200"/>
              </a:spcBef>
              <a:spcAft>
                <a:spcPts val="0"/>
              </a:spcAft>
              <a:buNone/>
            </a:pPr>
            <a:r>
              <a:rPr b="1" lang="en"/>
              <a:t>BanglaBert Model:</a:t>
            </a:r>
            <a:endParaRPr b="1"/>
          </a:p>
          <a:p>
            <a:pPr indent="-342900" lvl="0" marL="457200" rtl="0" algn="l">
              <a:spcBef>
                <a:spcPts val="1200"/>
              </a:spcBef>
              <a:spcAft>
                <a:spcPts val="0"/>
              </a:spcAft>
              <a:buSzPts val="1800"/>
              <a:buChar char="●"/>
            </a:pPr>
            <a:r>
              <a:rPr lang="en"/>
              <a:t>Takes significant amount of computational processing time even in a smaller amount of epochs.</a:t>
            </a:r>
            <a:endParaRPr/>
          </a:p>
          <a:p>
            <a:pPr indent="-342900" lvl="0" marL="457200" rtl="0" algn="l">
              <a:spcBef>
                <a:spcPts val="0"/>
              </a:spcBef>
              <a:spcAft>
                <a:spcPts val="0"/>
              </a:spcAft>
              <a:buSzPts val="1800"/>
              <a:buChar char="●"/>
            </a:pPr>
            <a:r>
              <a:rPr lang="en"/>
              <a:t>BanglaBert Model has been trained with 5 epochs.</a:t>
            </a:r>
            <a:endParaRPr/>
          </a:p>
          <a:p>
            <a:pPr indent="0" lvl="0" marL="457200" rtl="0" algn="l">
              <a:spcBef>
                <a:spcPts val="1200"/>
              </a:spcBef>
              <a:spcAft>
                <a:spcPts val="1200"/>
              </a:spcAft>
              <a:buNone/>
            </a:pPr>
            <a:r>
              <a:t/>
            </a:r>
            <a:endParaRPr/>
          </a:p>
        </p:txBody>
      </p:sp>
      <p:sp>
        <p:nvSpPr>
          <p:cNvPr id="134" name="Google Shape;13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