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lay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fe2dfbb13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9fe2dfbb13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fe2dfbb13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9fe2dfbb13_2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fe2dfbb13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9fe2dfbb13_2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fe2dfbb13_2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9fe2dfbb13_2_1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9fe2dfbb13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9fe2dfbb13_2_2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fe2dfbb13_2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9fe2dfbb13_2_3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fe2dfbb13_2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9fe2dfbb13_2_4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fe2dfbb13_2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9fe2dfbb13_2_4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fe2dfbb13_2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9fe2dfbb13_2_6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571086" y="937893"/>
            <a:ext cx="6001828" cy="32677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571086" y="937893"/>
            <a:ext cx="6001828" cy="32677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1571086" y="937893"/>
            <a:ext cx="6001828" cy="32677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1571086" y="937893"/>
            <a:ext cx="6001828" cy="32677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 txBox="1"/>
          <p:nvPr>
            <p:ph type="ctrTitle"/>
          </p:nvPr>
        </p:nvSpPr>
        <p:spPr>
          <a:xfrm>
            <a:off x="1570975" y="1224925"/>
            <a:ext cx="6001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Paper Review: Ground-level Mapping And Navigating </a:t>
            </a:r>
            <a:br>
              <a:rPr b="1" lang="en" sz="1800">
                <a:latin typeface="Arial"/>
                <a:ea typeface="Arial"/>
                <a:cs typeface="Arial"/>
                <a:sym typeface="Arial"/>
              </a:rPr>
            </a:br>
            <a:r>
              <a:rPr b="1" lang="en" sz="1800">
                <a:latin typeface="Arial"/>
                <a:ea typeface="Arial"/>
                <a:cs typeface="Arial"/>
                <a:sym typeface="Arial"/>
              </a:rPr>
              <a:t>for Agriculture Based on IoT And Computer Vision</a:t>
            </a:r>
            <a:endParaRPr/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2533875" y="1915900"/>
            <a:ext cx="4076400" cy="24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Tasnim Fuyara Chhoan(ID: 23366035)</a:t>
            </a:r>
            <a:endParaRPr sz="1600"/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600"/>
              <a:t>CSE707 - DIstributed Computing System</a:t>
            </a:r>
            <a:endParaRPr sz="1600"/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/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Mehnaz Ara Faizul (ST)</a:t>
            </a:r>
            <a:endParaRPr sz="1600"/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Humaion Kabir Mehedi (RA)</a:t>
            </a:r>
            <a:endParaRPr sz="1600"/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Submitted to : Annajiat Alim Rasel</a:t>
            </a:r>
            <a:endParaRPr sz="1600"/>
          </a:p>
          <a:p>
            <a:pPr indent="0" lvl="0" marL="0" rtl="0" algn="ctr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Group 21</a:t>
            </a:r>
            <a:endParaRPr sz="16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3666451" y="233075"/>
            <a:ext cx="181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385623"/>
                </a:solidFill>
                <a:latin typeface="Play"/>
                <a:ea typeface="Play"/>
                <a:cs typeface="Play"/>
                <a:sym typeface="Play"/>
              </a:rPr>
              <a:t>Summary</a:t>
            </a:r>
            <a:endParaRPr b="1" sz="2700">
              <a:solidFill>
                <a:srgbClr val="385623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4755935" y="3043820"/>
            <a:ext cx="2487239" cy="18131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4945540" y="3811893"/>
            <a:ext cx="21080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1813140" y="3043820"/>
            <a:ext cx="2653526" cy="1812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2349320" y="3811373"/>
            <a:ext cx="158116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4762111" y="942335"/>
            <a:ext cx="2487238" cy="18131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951716" y="1710409"/>
            <a:ext cx="21080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1819316" y="942336"/>
            <a:ext cx="2653526" cy="1812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2281839" y="1606014"/>
            <a:ext cx="1728481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Motivation/purpose/aims/hypothesis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/>
          <p:nvPr/>
        </p:nvSpPr>
        <p:spPr>
          <a:xfrm>
            <a:off x="231944" y="866338"/>
            <a:ext cx="4528474" cy="3492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27"/>
          <p:cNvGrpSpPr/>
          <p:nvPr/>
        </p:nvGrpSpPr>
        <p:grpSpPr>
          <a:xfrm>
            <a:off x="225961" y="1222986"/>
            <a:ext cx="4540439" cy="1839835"/>
            <a:chOff x="321829" y="1630648"/>
            <a:chExt cx="6053919" cy="2453113"/>
          </a:xfrm>
        </p:grpSpPr>
        <p:sp>
          <p:nvSpPr>
            <p:cNvPr id="154" name="Google Shape;154;p27"/>
            <p:cNvSpPr txBox="1"/>
            <p:nvPr/>
          </p:nvSpPr>
          <p:spPr>
            <a:xfrm>
              <a:off x="321829" y="1630648"/>
              <a:ext cx="6053919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Motivation/purpose/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aims/hypothesis</a:t>
              </a:r>
              <a:endParaRPr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7"/>
            <p:cNvSpPr txBox="1"/>
            <p:nvPr/>
          </p:nvSpPr>
          <p:spPr>
            <a:xfrm>
              <a:off x="321829" y="2883432"/>
              <a:ext cx="6053919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-11430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Enhance agriculture mapping</a:t>
              </a:r>
              <a:endParaRPr sz="1100"/>
            </a:p>
            <a:p>
              <a:pPr indent="-11430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Combine IoT and computer vision</a:t>
              </a:r>
              <a:endParaRPr sz="1100"/>
            </a:p>
            <a:p>
              <a:pPr indent="-11430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IoT benefits precision agriculture</a:t>
              </a:r>
              <a:endParaRPr sz="1100"/>
            </a:p>
          </p:txBody>
        </p:sp>
      </p:grpSp>
      <p:sp>
        <p:nvSpPr>
          <p:cNvPr id="156" name="Google Shape;156;p27"/>
          <p:cNvSpPr/>
          <p:nvPr/>
        </p:nvSpPr>
        <p:spPr>
          <a:xfrm>
            <a:off x="6344911" y="1643065"/>
            <a:ext cx="1195004" cy="15647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7702493" y="1643065"/>
            <a:ext cx="1195004" cy="15647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8453" y="866337"/>
            <a:ext cx="4529044" cy="349271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7"/>
          <p:cNvSpPr txBox="1"/>
          <p:nvPr/>
        </p:nvSpPr>
        <p:spPr>
          <a:xfrm>
            <a:off x="3666451" y="233075"/>
            <a:ext cx="181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385623"/>
                </a:solidFill>
                <a:latin typeface="Play"/>
                <a:ea typeface="Play"/>
                <a:cs typeface="Play"/>
                <a:sym typeface="Play"/>
              </a:rPr>
              <a:t>Summary</a:t>
            </a:r>
            <a:endParaRPr b="1" sz="2700">
              <a:solidFill>
                <a:srgbClr val="385623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150654" y="866338"/>
            <a:ext cx="4528474" cy="3492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6344911" y="1643065"/>
            <a:ext cx="1195004" cy="15647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7702493" y="1643065"/>
            <a:ext cx="1195004" cy="15647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144672" y="1606305"/>
            <a:ext cx="432458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Contribution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144672" y="2206851"/>
            <a:ext cx="4324587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IoT-based mapping </a:t>
            </a:r>
            <a:r>
              <a:rPr b="0" i="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(Fig. 3)</a:t>
            </a:r>
            <a:endParaRPr sz="1100"/>
          </a:p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vision and edge computing </a:t>
            </a:r>
            <a:r>
              <a:rPr b="0" i="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(Fig. 4)</a:t>
            </a:r>
            <a:endParaRPr sz="1100"/>
          </a:p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Advancing precision agriculture </a:t>
            </a:r>
            <a:r>
              <a:rPr b="0" i="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(Fig. 5)</a:t>
            </a:r>
            <a:endParaRPr sz="1100"/>
          </a:p>
        </p:txBody>
      </p:sp>
      <p:pic>
        <p:nvPicPr>
          <p:cNvPr id="169" name="Google Shape;169;p28"/>
          <p:cNvPicPr preferRelativeResize="0"/>
          <p:nvPr/>
        </p:nvPicPr>
        <p:blipFill rotWithShape="1">
          <a:blip r:embed="rId3">
            <a:alphaModFix/>
          </a:blip>
          <a:srcRect b="0" l="3451" r="0" t="0"/>
          <a:stretch/>
        </p:blipFill>
        <p:spPr>
          <a:xfrm>
            <a:off x="4245890" y="865515"/>
            <a:ext cx="2482726" cy="1443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8615" y="865515"/>
            <a:ext cx="2168882" cy="3484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3359" y="2308750"/>
            <a:ext cx="2425256" cy="204128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3666451" y="233075"/>
            <a:ext cx="181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385623"/>
                </a:solidFill>
                <a:latin typeface="Play"/>
                <a:ea typeface="Play"/>
                <a:cs typeface="Play"/>
                <a:sym typeface="Play"/>
              </a:rPr>
              <a:t>Summary</a:t>
            </a:r>
            <a:endParaRPr b="1" sz="2700">
              <a:solidFill>
                <a:srgbClr val="385623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150654" y="866338"/>
            <a:ext cx="4528474" cy="3492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6344911" y="1643065"/>
            <a:ext cx="1195004" cy="15647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7702493" y="1643065"/>
            <a:ext cx="1195004" cy="15647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89888" y="1448612"/>
            <a:ext cx="3908202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150655" y="2049158"/>
            <a:ext cx="4095236" cy="15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Monocular cameras, SLAM, mesh maps </a:t>
            </a:r>
            <a:r>
              <a:rPr b="0" i="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(Figs. 2, 5)</a:t>
            </a:r>
            <a:endParaRPr sz="1100"/>
          </a:p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Accuracy, CPU usage, localization </a:t>
            </a:r>
            <a:endParaRPr sz="1100"/>
          </a:p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experiments </a:t>
            </a:r>
            <a:r>
              <a:rPr b="0" i="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(Figs. 9, 12)</a:t>
            </a:r>
            <a:endParaRPr sz="1100"/>
          </a:p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mapping for precision agriculture</a:t>
            </a:r>
            <a:r>
              <a:rPr b="0" i="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(Fig. 8)</a:t>
            </a:r>
            <a:endParaRPr sz="1100"/>
          </a:p>
        </p:txBody>
      </p:sp>
      <p:pic>
        <p:nvPicPr>
          <p:cNvPr id="182" name="Google Shape;1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2919" y="866338"/>
            <a:ext cx="3053656" cy="1295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8388" y="2318394"/>
            <a:ext cx="2252111" cy="2040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8388" y="866337"/>
            <a:ext cx="2252111" cy="1453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38288" y="2035631"/>
            <a:ext cx="2590100" cy="232459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3666451" y="233075"/>
            <a:ext cx="181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385623"/>
                </a:solidFill>
                <a:latin typeface="Play"/>
                <a:ea typeface="Play"/>
                <a:cs typeface="Play"/>
                <a:sym typeface="Play"/>
              </a:rPr>
              <a:t>Summary</a:t>
            </a:r>
            <a:endParaRPr b="1" sz="2700">
              <a:solidFill>
                <a:srgbClr val="385623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4408329" y="866338"/>
            <a:ext cx="4528474" cy="3492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4484530" y="1591487"/>
            <a:ext cx="4095236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4484530" y="2192033"/>
            <a:ext cx="4095236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accuracy </a:t>
            </a:r>
            <a:r>
              <a:rPr b="0" i="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(Table 4).</a:t>
            </a:r>
            <a:endParaRPr sz="1100"/>
          </a:p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Efficiency of edge computing </a:t>
            </a:r>
            <a:r>
              <a:rPr b="0" i="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(Fig. 13).</a:t>
            </a:r>
            <a:endParaRPr sz="1100"/>
          </a:p>
          <a:p>
            <a:pPr indent="-1143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data and map updates </a:t>
            </a:r>
            <a:r>
              <a:rPr b="0" i="0"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(Fig. 12).</a:t>
            </a:r>
            <a:endParaRPr sz="1100"/>
          </a:p>
        </p:txBody>
      </p:sp>
      <p:sp>
        <p:nvSpPr>
          <p:cNvPr id="194" name="Google Shape;194;p30"/>
          <p:cNvSpPr/>
          <p:nvPr/>
        </p:nvSpPr>
        <p:spPr>
          <a:xfrm>
            <a:off x="991861" y="1789376"/>
            <a:ext cx="1195004" cy="15647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0"/>
          <p:cNvSpPr/>
          <p:nvPr/>
        </p:nvSpPr>
        <p:spPr>
          <a:xfrm>
            <a:off x="2349443" y="1789376"/>
            <a:ext cx="1195004" cy="15647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18" y="866338"/>
            <a:ext cx="4528474" cy="1152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2700" y="1982141"/>
            <a:ext cx="2168592" cy="2376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248" y="2018922"/>
            <a:ext cx="2436653" cy="234013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3666451" y="233075"/>
            <a:ext cx="1811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385623"/>
                </a:solidFill>
                <a:latin typeface="Play"/>
                <a:ea typeface="Play"/>
                <a:cs typeface="Play"/>
                <a:sym typeface="Play"/>
              </a:rPr>
              <a:t>Summary</a:t>
            </a:r>
            <a:endParaRPr b="1" sz="2700">
              <a:solidFill>
                <a:srgbClr val="385623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3563100" y="501625"/>
            <a:ext cx="2017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>
                <a:solidFill>
                  <a:srgbClr val="385623"/>
                </a:solidFill>
                <a:latin typeface="Play"/>
                <a:ea typeface="Play"/>
                <a:cs typeface="Play"/>
                <a:sym typeface="Play"/>
              </a:rPr>
              <a:t>Limitations</a:t>
            </a:r>
            <a:endParaRPr b="1" sz="2700">
              <a:solidFill>
                <a:srgbClr val="385623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4752975" y="1418047"/>
            <a:ext cx="4067174" cy="29605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5565968" y="2195390"/>
            <a:ext cx="2320732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 2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SLAM technology limitations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323851" y="1418900"/>
            <a:ext cx="4067174" cy="29588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1418720" y="2195390"/>
            <a:ext cx="1877437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 1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Planar terrain assumption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/>
        </p:nvSpPr>
        <p:spPr>
          <a:xfrm>
            <a:off x="3635250" y="234050"/>
            <a:ext cx="1873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>
                <a:solidFill>
                  <a:srgbClr val="385623"/>
                </a:solidFill>
                <a:latin typeface="Play"/>
                <a:ea typeface="Play"/>
                <a:cs typeface="Play"/>
                <a:sym typeface="Play"/>
              </a:rPr>
              <a:t>Synthesis</a:t>
            </a:r>
            <a:endParaRPr b="1" sz="2700">
              <a:solidFill>
                <a:srgbClr val="385623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4" name="Google Shape;214;p32"/>
          <p:cNvSpPr/>
          <p:nvPr/>
        </p:nvSpPr>
        <p:spPr>
          <a:xfrm>
            <a:off x="2473704" y="857132"/>
            <a:ext cx="2030374" cy="18131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2639292" y="1521331"/>
            <a:ext cx="172081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Environmental Monitoring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2"/>
          <p:cNvSpPr/>
          <p:nvPr/>
        </p:nvSpPr>
        <p:spPr>
          <a:xfrm>
            <a:off x="154330" y="857653"/>
            <a:ext cx="2166118" cy="1812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558265" y="1521331"/>
            <a:ext cx="141098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Applications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6962760" y="857132"/>
            <a:ext cx="2030374" cy="18131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7128348" y="1521331"/>
            <a:ext cx="172081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Disaster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4650360" y="857653"/>
            <a:ext cx="2166118" cy="1812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5054295" y="1521331"/>
            <a:ext cx="141098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Cities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2466730" y="2808542"/>
            <a:ext cx="2030374" cy="18131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2632318" y="3472742"/>
            <a:ext cx="172081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Versatile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Industries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147356" y="2808542"/>
            <a:ext cx="2166118" cy="1812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551290" y="3472220"/>
            <a:ext cx="141098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Exploration &amp; Mapping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6962760" y="2808542"/>
            <a:ext cx="2030374" cy="18131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7128348" y="3472742"/>
            <a:ext cx="172081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Enhancing Adaptability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4650360" y="2808542"/>
            <a:ext cx="2166118" cy="18121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5054295" y="3472220"/>
            <a:ext cx="1410988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Overcoming Limitations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628650" y="939998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i="0" lang="en">
                <a:latin typeface="Arial"/>
                <a:ea typeface="Arial"/>
                <a:cs typeface="Arial"/>
                <a:sym typeface="Arial"/>
              </a:rPr>
              <a:t>Wei Zhao, Xuan Wang, Bozhao Qi, &amp; Troy Runge. (2020). Ground-Level Mapping and Navigating for Agriculture Based on IoT and Computer Vision. </a:t>
            </a:r>
            <a:r>
              <a:rPr i="1" lang="en"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i="0" lang="en">
                <a:latin typeface="Arial"/>
                <a:ea typeface="Arial"/>
                <a:cs typeface="Arial"/>
                <a:sym typeface="Arial"/>
              </a:rPr>
              <a:t> (Digital Object Identifier 10.1109/ACCESS.2020.3043662).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