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429e5f4e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429e5f4e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429e5f4e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429e5f4e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429e5f4e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429e5f4e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429e5f4e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429e5f4e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429e5f4e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429e5f4e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5b205904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5b205904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5b20590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5b20590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36cf25dd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36cf25dd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52500" y="13553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700">
                <a:solidFill>
                  <a:srgbClr val="222222"/>
                </a:solidFill>
                <a:highlight>
                  <a:srgbClr val="FFFFFF"/>
                </a:highlight>
                <a:latin typeface="Arial"/>
                <a:ea typeface="Arial"/>
                <a:cs typeface="Arial"/>
                <a:sym typeface="Arial"/>
              </a:rPr>
              <a:t>Optimization of Drip Irrigation Systems Using Kubernetes Managed Edge Computing</a:t>
            </a:r>
            <a:endParaRPr sz="7000"/>
          </a:p>
        </p:txBody>
      </p:sp>
      <p:sp>
        <p:nvSpPr>
          <p:cNvPr id="67" name="Google Shape;67;p13"/>
          <p:cNvSpPr txBox="1"/>
          <p:nvPr>
            <p:ph idx="1" type="subTitle"/>
          </p:nvPr>
        </p:nvSpPr>
        <p:spPr>
          <a:xfrm>
            <a:off x="2864750" y="2436414"/>
            <a:ext cx="4870500" cy="792600"/>
          </a:xfrm>
          <a:prstGeom prst="rect">
            <a:avLst/>
          </a:prstGeom>
        </p:spPr>
        <p:txBody>
          <a:bodyPr anchorCtr="0" anchor="t" bIns="91425" lIns="91425" spcFirstLastPara="1" rIns="91425" wrap="square" tIns="91425">
            <a:noAutofit/>
          </a:bodyPr>
          <a:lstStyle/>
          <a:p>
            <a:pPr indent="0" lvl="0" marL="457200" rtl="0" algn="l">
              <a:lnSpc>
                <a:spcPct val="80000"/>
              </a:lnSpc>
              <a:spcBef>
                <a:spcPts val="0"/>
              </a:spcBef>
              <a:spcAft>
                <a:spcPts val="0"/>
              </a:spcAft>
              <a:buSzPts val="605"/>
              <a:buNone/>
            </a:pPr>
            <a:r>
              <a:rPr lang="en" sz="1625">
                <a:solidFill>
                  <a:srgbClr val="1E1E1E"/>
                </a:solidFill>
                <a:latin typeface="Roboto"/>
                <a:ea typeface="Roboto"/>
                <a:cs typeface="Roboto"/>
                <a:sym typeface="Roboto"/>
              </a:rPr>
              <a:t>Tasnim Fuyara Chhoan (23366035)</a:t>
            </a:r>
            <a:endParaRPr sz="1625">
              <a:solidFill>
                <a:srgbClr val="1E1E1E"/>
              </a:solidFill>
              <a:latin typeface="Roboto"/>
              <a:ea typeface="Roboto"/>
              <a:cs typeface="Roboto"/>
              <a:sym typeface="Roboto"/>
            </a:endParaRPr>
          </a:p>
          <a:p>
            <a:pPr indent="0" lvl="0" marL="457200" rtl="0" algn="l">
              <a:lnSpc>
                <a:spcPct val="80000"/>
              </a:lnSpc>
              <a:spcBef>
                <a:spcPts val="0"/>
              </a:spcBef>
              <a:spcAft>
                <a:spcPts val="0"/>
              </a:spcAft>
              <a:buSzPts val="605"/>
              <a:buNone/>
            </a:pPr>
            <a:r>
              <a:rPr lang="en" sz="1625">
                <a:solidFill>
                  <a:srgbClr val="1E1E1E"/>
                </a:solidFill>
                <a:latin typeface="Roboto"/>
                <a:ea typeface="Roboto"/>
                <a:cs typeface="Roboto"/>
                <a:sym typeface="Roboto"/>
              </a:rPr>
              <a:t>Abrar Al Sayem (18201194)</a:t>
            </a:r>
            <a:endParaRPr sz="1625">
              <a:solidFill>
                <a:srgbClr val="1E1E1E"/>
              </a:solidFill>
              <a:latin typeface="Roboto"/>
              <a:ea typeface="Roboto"/>
              <a:cs typeface="Roboto"/>
              <a:sym typeface="Roboto"/>
            </a:endParaRPr>
          </a:p>
          <a:p>
            <a:pPr indent="0" lvl="0" marL="457200" rtl="0" algn="l">
              <a:lnSpc>
                <a:spcPct val="80000"/>
              </a:lnSpc>
              <a:spcBef>
                <a:spcPts val="0"/>
              </a:spcBef>
              <a:spcAft>
                <a:spcPts val="0"/>
              </a:spcAft>
              <a:buSzPts val="605"/>
              <a:buNone/>
            </a:pPr>
            <a:r>
              <a:rPr lang="en" sz="1625">
                <a:solidFill>
                  <a:srgbClr val="1E1E1E"/>
                </a:solidFill>
                <a:latin typeface="Roboto"/>
                <a:ea typeface="Roboto"/>
                <a:cs typeface="Roboto"/>
                <a:sym typeface="Roboto"/>
              </a:rPr>
              <a:t>Ripa Sarkar(23366009)</a:t>
            </a:r>
            <a:endParaRPr sz="1625">
              <a:solidFill>
                <a:srgbClr val="1E1E1E"/>
              </a:solidFill>
              <a:latin typeface="Roboto"/>
              <a:ea typeface="Roboto"/>
              <a:cs typeface="Roboto"/>
              <a:sym typeface="Roboto"/>
            </a:endParaRPr>
          </a:p>
          <a:p>
            <a:pPr indent="0" lvl="0" marL="457200" rtl="0" algn="l">
              <a:lnSpc>
                <a:spcPct val="80000"/>
              </a:lnSpc>
              <a:spcBef>
                <a:spcPts val="0"/>
              </a:spcBef>
              <a:spcAft>
                <a:spcPts val="0"/>
              </a:spcAft>
              <a:buSzPts val="605"/>
              <a:buNone/>
            </a:pPr>
            <a:r>
              <a:rPr lang="en" sz="1625">
                <a:solidFill>
                  <a:srgbClr val="1E1E1E"/>
                </a:solidFill>
                <a:latin typeface="Roboto"/>
                <a:ea typeface="Roboto"/>
                <a:cs typeface="Roboto"/>
                <a:sym typeface="Roboto"/>
              </a:rPr>
              <a:t>Asika Islam (22273013)</a:t>
            </a:r>
            <a:endParaRPr sz="1625">
              <a:solidFill>
                <a:srgbClr val="1E1E1E"/>
              </a:solidFill>
              <a:latin typeface="Roboto"/>
              <a:ea typeface="Roboto"/>
              <a:cs typeface="Roboto"/>
              <a:sym typeface="Roboto"/>
            </a:endParaRPr>
          </a:p>
          <a:p>
            <a:pPr indent="0" lvl="0" marL="457200" rtl="0" algn="l">
              <a:lnSpc>
                <a:spcPct val="80000"/>
              </a:lnSpc>
              <a:spcBef>
                <a:spcPts val="0"/>
              </a:spcBef>
              <a:spcAft>
                <a:spcPts val="0"/>
              </a:spcAft>
              <a:buSzPts val="605"/>
              <a:buNone/>
            </a:pPr>
            <a:r>
              <a:rPr lang="en" sz="1625">
                <a:solidFill>
                  <a:srgbClr val="1E1E1E"/>
                </a:solidFill>
                <a:latin typeface="Roboto"/>
                <a:ea typeface="Roboto"/>
                <a:cs typeface="Roboto"/>
                <a:sym typeface="Roboto"/>
              </a:rPr>
              <a:t>Mehnaz Ara Faizul (ST)</a:t>
            </a:r>
            <a:endParaRPr sz="1625">
              <a:solidFill>
                <a:srgbClr val="1E1E1E"/>
              </a:solidFill>
              <a:latin typeface="Roboto"/>
              <a:ea typeface="Roboto"/>
              <a:cs typeface="Roboto"/>
              <a:sym typeface="Roboto"/>
            </a:endParaRPr>
          </a:p>
          <a:p>
            <a:pPr indent="0" lvl="0" marL="457200" rtl="0" algn="l">
              <a:lnSpc>
                <a:spcPct val="80000"/>
              </a:lnSpc>
              <a:spcBef>
                <a:spcPts val="0"/>
              </a:spcBef>
              <a:spcAft>
                <a:spcPts val="0"/>
              </a:spcAft>
              <a:buSzPts val="605"/>
              <a:buNone/>
            </a:pPr>
            <a:r>
              <a:rPr lang="en" sz="1625">
                <a:solidFill>
                  <a:srgbClr val="1E1E1E"/>
                </a:solidFill>
                <a:latin typeface="Roboto"/>
                <a:ea typeface="Roboto"/>
                <a:cs typeface="Roboto"/>
                <a:sym typeface="Roboto"/>
              </a:rPr>
              <a:t>Humaion Kabir Mehedi (RA)</a:t>
            </a:r>
            <a:endParaRPr sz="2120"/>
          </a:p>
        </p:txBody>
      </p:sp>
      <p:sp>
        <p:nvSpPr>
          <p:cNvPr id="68" name="Google Shape;68;p13"/>
          <p:cNvSpPr txBox="1"/>
          <p:nvPr/>
        </p:nvSpPr>
        <p:spPr>
          <a:xfrm>
            <a:off x="1360200" y="3148125"/>
            <a:ext cx="1122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95D46"/>
                </a:solidFill>
                <a:latin typeface="Open Sans"/>
                <a:ea typeface="Open Sans"/>
                <a:cs typeface="Open Sans"/>
                <a:sym typeface="Open Sans"/>
              </a:rPr>
              <a:t>Team-21</a:t>
            </a:r>
            <a:endParaRPr sz="1800">
              <a:solidFill>
                <a:srgbClr val="695D46"/>
              </a:solidFill>
              <a:latin typeface="Open Sans"/>
              <a:ea typeface="Open Sans"/>
              <a:cs typeface="Open Sans"/>
              <a:sym typeface="Open Sans"/>
            </a:endParaRPr>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030250" y="477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222222"/>
                </a:solidFill>
                <a:highlight>
                  <a:srgbClr val="FFFFFF"/>
                </a:highlight>
                <a:latin typeface="Arial"/>
                <a:ea typeface="Arial"/>
                <a:cs typeface="Arial"/>
                <a:sym typeface="Arial"/>
              </a:rPr>
              <a:t>Introduction</a:t>
            </a:r>
            <a:endParaRPr sz="6300"/>
          </a:p>
        </p:txBody>
      </p:sp>
      <p:sp>
        <p:nvSpPr>
          <p:cNvPr id="75" name="Google Shape;75;p14"/>
          <p:cNvSpPr txBox="1"/>
          <p:nvPr>
            <p:ph idx="1" type="body"/>
          </p:nvPr>
        </p:nvSpPr>
        <p:spPr>
          <a:xfrm>
            <a:off x="920800" y="1309075"/>
            <a:ext cx="7231500" cy="319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50">
                <a:solidFill>
                  <a:srgbClr val="000000"/>
                </a:solidFill>
                <a:highlight>
                  <a:srgbClr val="FFFFFF"/>
                </a:highlight>
                <a:latin typeface="Arial"/>
                <a:ea typeface="Arial"/>
                <a:cs typeface="Arial"/>
                <a:sym typeface="Arial"/>
              </a:rPr>
              <a:t>The introduction of precision agriculture has transformed the approach to farming, with drip irrigation systems leading the way in this revolution.</a:t>
            </a:r>
            <a:r>
              <a:rPr lang="en" sz="1543">
                <a:solidFill>
                  <a:srgbClr val="000000"/>
                </a:solidFill>
                <a:highlight>
                  <a:srgbClr val="FFFFFF"/>
                </a:highlight>
                <a:latin typeface="Arial"/>
                <a:ea typeface="Arial"/>
                <a:cs typeface="Arial"/>
                <a:sym typeface="Arial"/>
              </a:rPr>
              <a:t>This paper aims to explore the creation of a Kubernetes based framework designed to optimize distributed drip irrigation systems. The framework utilizes Kubernetes’ scalability and robustness to improve the efficiency of drip irrigation,contributing to sustainable agricultural practices. The paper will conduct a literature review, propose a theoretical framework and explore the potential impact and future directions of this innovative approach. Numerous studies have demonstrated the promising integration of Kubernetes in agricultural systems, offering a pathway to advance precision agriculture and address the challenges of contemporary agriculture</a:t>
            </a:r>
            <a:r>
              <a:rPr lang="en" sz="1143">
                <a:solidFill>
                  <a:srgbClr val="000000"/>
                </a:solidFill>
                <a:highlight>
                  <a:srgbClr val="FFFFFF"/>
                </a:highlight>
                <a:latin typeface="Arial"/>
                <a:ea typeface="Arial"/>
                <a:cs typeface="Arial"/>
                <a:sym typeface="Arial"/>
              </a:rPr>
              <a:t>.</a:t>
            </a:r>
            <a:endParaRPr sz="1143">
              <a:solidFill>
                <a:srgbClr val="000000"/>
              </a:solidFill>
              <a:highlight>
                <a:srgbClr val="FFFFFF"/>
              </a:highlight>
              <a:latin typeface="Arial"/>
              <a:ea typeface="Arial"/>
              <a:cs typeface="Arial"/>
              <a:sym typeface="Arial"/>
            </a:endParaRPr>
          </a:p>
          <a:p>
            <a:pPr indent="0" lvl="0" marL="0" rtl="0" algn="l">
              <a:lnSpc>
                <a:spcPct val="95000"/>
              </a:lnSpc>
              <a:spcBef>
                <a:spcPts val="0"/>
              </a:spcBef>
              <a:spcAft>
                <a:spcPts val="1200"/>
              </a:spcAft>
              <a:buSzPts val="358"/>
              <a:buNone/>
            </a:pPr>
            <a:r>
              <a:t/>
            </a:r>
            <a:endParaRPr sz="785"/>
          </a:p>
        </p:txBody>
      </p:sp>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2258225"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3075">
                <a:solidFill>
                  <a:srgbClr val="000000"/>
                </a:solidFill>
                <a:highlight>
                  <a:srgbClr val="FFFFFF"/>
                </a:highlight>
                <a:latin typeface="Arial"/>
                <a:ea typeface="Arial"/>
                <a:cs typeface="Arial"/>
                <a:sym typeface="Arial"/>
              </a:rPr>
              <a:t>L</a:t>
            </a:r>
            <a:r>
              <a:rPr lang="en" sz="2940">
                <a:solidFill>
                  <a:srgbClr val="000000"/>
                </a:solidFill>
                <a:highlight>
                  <a:srgbClr val="FFFFFF"/>
                </a:highlight>
                <a:latin typeface="Arial"/>
                <a:ea typeface="Arial"/>
                <a:cs typeface="Arial"/>
                <a:sym typeface="Arial"/>
              </a:rPr>
              <a:t>ITERATURE </a:t>
            </a:r>
            <a:r>
              <a:rPr lang="en" sz="3075">
                <a:solidFill>
                  <a:srgbClr val="000000"/>
                </a:solidFill>
                <a:highlight>
                  <a:srgbClr val="FFFFFF"/>
                </a:highlight>
                <a:latin typeface="Arial"/>
                <a:ea typeface="Arial"/>
                <a:cs typeface="Arial"/>
                <a:sym typeface="Arial"/>
              </a:rPr>
              <a:t>R</a:t>
            </a:r>
            <a:r>
              <a:rPr lang="en" sz="2940">
                <a:solidFill>
                  <a:srgbClr val="000000"/>
                </a:solidFill>
                <a:highlight>
                  <a:srgbClr val="FFFFFF"/>
                </a:highlight>
                <a:latin typeface="Arial"/>
                <a:ea typeface="Arial"/>
                <a:cs typeface="Arial"/>
                <a:sym typeface="Arial"/>
              </a:rPr>
              <a:t>EVIEW</a:t>
            </a:r>
            <a:endParaRPr sz="2940">
              <a:solidFill>
                <a:srgbClr val="000000"/>
              </a:solidFill>
              <a:highlight>
                <a:srgbClr val="FFFFFF"/>
              </a:highlight>
              <a:latin typeface="Arial"/>
              <a:ea typeface="Arial"/>
              <a:cs typeface="Arial"/>
              <a:sym typeface="Arial"/>
            </a:endParaRPr>
          </a:p>
          <a:p>
            <a:pPr indent="0" lvl="0" marL="0" rtl="0" algn="l">
              <a:spcBef>
                <a:spcPts val="0"/>
              </a:spcBef>
              <a:spcAft>
                <a:spcPts val="0"/>
              </a:spcAft>
              <a:buSzPts val="990"/>
              <a:buNone/>
            </a:pPr>
            <a:r>
              <a:t/>
            </a:r>
            <a:endParaRPr sz="2700">
              <a:solidFill>
                <a:srgbClr val="222222"/>
              </a:solidFill>
              <a:highlight>
                <a:srgbClr val="FFFFFF"/>
              </a:highlight>
              <a:latin typeface="Arial"/>
              <a:ea typeface="Arial"/>
              <a:cs typeface="Arial"/>
              <a:sym typeface="Arial"/>
            </a:endParaRPr>
          </a:p>
        </p:txBody>
      </p:sp>
      <p:sp>
        <p:nvSpPr>
          <p:cNvPr id="82" name="Google Shape;82;p15"/>
          <p:cNvSpPr txBox="1"/>
          <p:nvPr>
            <p:ph idx="1" type="body"/>
          </p:nvPr>
        </p:nvSpPr>
        <p:spPr>
          <a:xfrm>
            <a:off x="160575" y="1076000"/>
            <a:ext cx="8476800" cy="33141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400">
                <a:solidFill>
                  <a:srgbClr val="222222"/>
                </a:solidFill>
                <a:highlight>
                  <a:srgbClr val="FFFFFF"/>
                </a:highlight>
                <a:latin typeface="Arial"/>
                <a:ea typeface="Arial"/>
                <a:cs typeface="Arial"/>
                <a:sym typeface="Arial"/>
              </a:rPr>
              <a:t>Edge Computing in agriculture </a:t>
            </a:r>
            <a:r>
              <a:rPr lang="en" sz="1400">
                <a:solidFill>
                  <a:srgbClr val="222222"/>
                </a:solidFill>
                <a:highlight>
                  <a:srgbClr val="FFFFFF"/>
                </a:highlight>
                <a:latin typeface="Arial"/>
                <a:ea typeface="Arial"/>
                <a:cs typeface="Arial"/>
                <a:sym typeface="Arial"/>
              </a:rPr>
              <a:t>utilizes local</a:t>
            </a:r>
            <a:r>
              <a:rPr lang="en" sz="1400">
                <a:solidFill>
                  <a:srgbClr val="222222"/>
                </a:solidFill>
                <a:highlight>
                  <a:srgbClr val="FFFFFF"/>
                </a:highlight>
                <a:latin typeface="Arial"/>
                <a:ea typeface="Arial"/>
                <a:cs typeface="Arial"/>
                <a:sym typeface="Arial"/>
              </a:rPr>
              <a:t> </a:t>
            </a:r>
            <a:r>
              <a:rPr lang="en" sz="1400">
                <a:solidFill>
                  <a:srgbClr val="222222"/>
                </a:solidFill>
                <a:highlight>
                  <a:srgbClr val="FFFFFF"/>
                </a:highlight>
                <a:latin typeface="Arial"/>
                <a:ea typeface="Arial"/>
                <a:cs typeface="Arial"/>
                <a:sym typeface="Arial"/>
              </a:rPr>
              <a:t>processing in</a:t>
            </a:r>
            <a:r>
              <a:rPr lang="en" sz="1400">
                <a:solidFill>
                  <a:srgbClr val="222222"/>
                </a:solidFill>
                <a:highlight>
                  <a:srgbClr val="FFFFFF"/>
                </a:highlight>
                <a:latin typeface="Arial"/>
                <a:ea typeface="Arial"/>
                <a:cs typeface="Arial"/>
                <a:sym typeface="Arial"/>
              </a:rPr>
              <a:t> data sources,overcoming challenges posed </a:t>
            </a:r>
            <a:r>
              <a:rPr lang="en" sz="1400">
                <a:solidFill>
                  <a:srgbClr val="222222"/>
                </a:solidFill>
                <a:highlight>
                  <a:srgbClr val="FFFFFF"/>
                </a:highlight>
                <a:latin typeface="Arial"/>
                <a:ea typeface="Arial"/>
                <a:cs typeface="Arial"/>
                <a:sym typeface="Arial"/>
              </a:rPr>
              <a:t>by limited</a:t>
            </a:r>
            <a:r>
              <a:rPr lang="en" sz="1400">
                <a:solidFill>
                  <a:srgbClr val="222222"/>
                </a:solidFill>
                <a:highlight>
                  <a:srgbClr val="FFFFFF"/>
                </a:highlight>
                <a:latin typeface="Arial"/>
                <a:ea typeface="Arial"/>
                <a:cs typeface="Arial"/>
                <a:sym typeface="Arial"/>
              </a:rPr>
              <a:t> rural internet access. This approach, demonstrated in prototypical systems across various agricultural domains,enables real-time analytics and decision-making on Edge nodes. The agricultural industry has experienced a notable increase in the utilization of technologies like IoT, cloud computing,and artificial intelligence. Kubernetes has become a pivotal technology for overseeing distributed systems, especially in container orchestration explores the utilization of Kubernetes in high-performance computing systems, showcasing its effectiveness in orchestrating containerized applications. Kubernetes also focuses on advanced monitoring and management techniques for the clusters, particularly in the context of scientific computing and high-performance computing environments. This paper, introduces SLATE, a project aimed at accelerating collaborative scientific computing. It provides a secure container orchestration framework, particularly focusing on the Science DMZ to facilitate the creation of advanced multi-institution platforms and novel science gateways. This study proposes a new solution for automatic anomaly detection and alerting to aid system administrators in early detection and prevention of defects.</a:t>
            </a:r>
            <a:endParaRPr sz="1400">
              <a:solidFill>
                <a:srgbClr val="222222"/>
              </a:solidFill>
              <a:highlight>
                <a:srgbClr val="FFFFFF"/>
              </a:highlight>
              <a:latin typeface="Arial"/>
              <a:ea typeface="Arial"/>
              <a:cs typeface="Arial"/>
              <a:sym typeface="Arial"/>
            </a:endParaRPr>
          </a:p>
          <a:p>
            <a:pPr indent="0" lvl="0" marL="457200" rtl="0" algn="just">
              <a:spcBef>
                <a:spcPts val="1200"/>
              </a:spcBef>
              <a:spcAft>
                <a:spcPts val="1200"/>
              </a:spcAft>
              <a:buNone/>
            </a:pPr>
            <a:r>
              <a:t/>
            </a:r>
            <a:endParaRPr sz="1700">
              <a:solidFill>
                <a:srgbClr val="000000"/>
              </a:solidFill>
            </a:endParaRPr>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623400" y="423275"/>
            <a:ext cx="4404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000000"/>
                </a:solidFill>
              </a:rPr>
              <a:t>Collected data</a:t>
            </a:r>
            <a:endParaRPr sz="4200">
              <a:solidFill>
                <a:srgbClr val="000000"/>
              </a:solidFill>
            </a:endParaRPr>
          </a:p>
        </p:txBody>
      </p:sp>
      <p:sp>
        <p:nvSpPr>
          <p:cNvPr id="89" name="Google Shape;89;p16"/>
          <p:cNvSpPr txBox="1"/>
          <p:nvPr>
            <p:ph idx="1" type="body"/>
          </p:nvPr>
        </p:nvSpPr>
        <p:spPr>
          <a:xfrm>
            <a:off x="664800" y="1130675"/>
            <a:ext cx="78144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highlight>
                  <a:srgbClr val="FFFFFF"/>
                </a:highlight>
                <a:latin typeface="Arial"/>
                <a:ea typeface="Arial"/>
                <a:cs typeface="Arial"/>
                <a:sym typeface="Arial"/>
              </a:rPr>
              <a:t>To construct a viable solution for our study using Kubernetes managed edge computing, our research methodology used on a thorough analysis of existing literature and their key insights that align with our problem statement. The collected data spans a wide array of interrelated domains, including the technical intricacies of Kubernetes, the application of edge computing in agriculture, and the operational specifics of drip irrigation systems.</a:t>
            </a:r>
            <a:endParaRPr sz="1200">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000000"/>
                </a:solidFill>
                <a:highlight>
                  <a:srgbClr val="FFFFFF"/>
                </a:highlight>
                <a:latin typeface="Arial"/>
                <a:ea typeface="Arial"/>
                <a:cs typeface="Arial"/>
                <a:sym typeface="Arial"/>
              </a:rPr>
              <a:t>we examined Ferrández-Pastor et al. (2018) for an understanding of precision agriculture within the context of distributed computing architectures.</a:t>
            </a:r>
            <a:endParaRPr sz="1200">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000000"/>
                </a:solidFill>
                <a:highlight>
                  <a:srgbClr val="FFFFFF"/>
                </a:highlight>
                <a:latin typeface="Arial"/>
                <a:ea typeface="Arial"/>
                <a:cs typeface="Arial"/>
                <a:sym typeface="Arial"/>
              </a:rPr>
              <a:t>the IoT-based monitoring framework outlined by Abioye et al. (2021) was instrumental in shaping our understanding of real-time data acquisition from a network of distributed sensors.</a:t>
            </a:r>
            <a:endParaRPr sz="1200">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000000"/>
                </a:solidFill>
                <a:highlight>
                  <a:srgbClr val="FFFFFF"/>
                </a:highlight>
                <a:latin typeface="Arial"/>
                <a:ea typeface="Arial"/>
                <a:cs typeface="Arial"/>
                <a:sym typeface="Arial"/>
              </a:rPr>
              <a:t> Zhou et al. (2021) and Abdollahi Vayghan et al. (2018), which provided a comprehensive understanding of Kubernetes' resource management, scalability, and resilience.</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000000"/>
              </a:solidFill>
              <a:highlight>
                <a:srgbClr val="FFFFFF"/>
              </a:highlight>
              <a:latin typeface="Arial"/>
              <a:ea typeface="Arial"/>
              <a:cs typeface="Arial"/>
              <a:sym typeface="Arial"/>
            </a:endParaRPr>
          </a:p>
        </p:txBody>
      </p:sp>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991825" y="296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METHODOLOGY</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p>
        </p:txBody>
      </p:sp>
      <p:sp>
        <p:nvSpPr>
          <p:cNvPr id="96" name="Google Shape;96;p17"/>
          <p:cNvSpPr txBox="1"/>
          <p:nvPr>
            <p:ph idx="1" type="body"/>
          </p:nvPr>
        </p:nvSpPr>
        <p:spPr>
          <a:xfrm>
            <a:off x="311700" y="1231725"/>
            <a:ext cx="4128000" cy="333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358"/>
              <a:buNone/>
            </a:pPr>
            <a:r>
              <a:rPr lang="en" sz="1483">
                <a:solidFill>
                  <a:srgbClr val="000000"/>
                </a:solidFill>
                <a:highlight>
                  <a:srgbClr val="FFFFFF"/>
                </a:highlight>
                <a:latin typeface="Arial"/>
                <a:ea typeface="Arial"/>
                <a:cs typeface="Arial"/>
                <a:sym typeface="Arial"/>
              </a:rPr>
              <a:t>This research focuses on developing a theoretical framework to incorporate Kubernetes into drip irrigation systems for advanced agriculture. Kubernetes an open-source platform designed to automate the deployment, scaling, and operation of application containers across clusters of hosts controlled by kubernetes Master. It is the control plane of a Kubernetes cluster, responsible for managing its state and configuration. It includes several components: the API,the etcd storage, the schedule, and the controller manager.</a:t>
            </a:r>
            <a:endParaRPr sz="1483">
              <a:solidFill>
                <a:srgbClr val="000000"/>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358"/>
              <a:buNone/>
            </a:pPr>
            <a:r>
              <a:t/>
            </a:r>
            <a:endParaRPr sz="1483">
              <a:solidFill>
                <a:srgbClr val="000000"/>
              </a:solidFill>
              <a:highlight>
                <a:srgbClr val="FFFFFF"/>
              </a:highlight>
              <a:latin typeface="Arial"/>
              <a:ea typeface="Arial"/>
              <a:cs typeface="Arial"/>
              <a:sym typeface="Arial"/>
            </a:endParaRPr>
          </a:p>
          <a:p>
            <a:pPr indent="0" lvl="0" marL="0" rtl="0" algn="l">
              <a:spcBef>
                <a:spcPts val="800"/>
              </a:spcBef>
              <a:spcAft>
                <a:spcPts val="1200"/>
              </a:spcAft>
              <a:buSzPts val="358"/>
              <a:buNone/>
            </a:pPr>
            <a:r>
              <a:t/>
            </a:r>
            <a:endParaRPr sz="585"/>
          </a:p>
        </p:txBody>
      </p:sp>
      <p:pic>
        <p:nvPicPr>
          <p:cNvPr id="97" name="Google Shape;97;p17"/>
          <p:cNvPicPr preferRelativeResize="0"/>
          <p:nvPr/>
        </p:nvPicPr>
        <p:blipFill>
          <a:blip r:embed="rId3">
            <a:alphaModFix/>
          </a:blip>
          <a:stretch>
            <a:fillRect/>
          </a:stretch>
        </p:blipFill>
        <p:spPr>
          <a:xfrm>
            <a:off x="4592100" y="1272200"/>
            <a:ext cx="4399500" cy="2162882"/>
          </a:xfrm>
          <a:prstGeom prst="rect">
            <a:avLst/>
          </a:prstGeom>
          <a:noFill/>
          <a:ln>
            <a:noFill/>
          </a:ln>
        </p:spPr>
      </p:pic>
      <p:sp>
        <p:nvSpPr>
          <p:cNvPr id="98" name="Google Shape;9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703175" y="466775"/>
            <a:ext cx="8520600" cy="73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Kubernetes Managed Edge Computing for Irrigation</a:t>
            </a:r>
            <a:endParaRPr>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18"/>
          <p:cNvSpPr txBox="1"/>
          <p:nvPr>
            <p:ph idx="1" type="body"/>
          </p:nvPr>
        </p:nvSpPr>
        <p:spPr>
          <a:xfrm>
            <a:off x="311700" y="1280075"/>
            <a:ext cx="3248100" cy="32889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1600">
                <a:solidFill>
                  <a:srgbClr val="222222"/>
                </a:solidFill>
                <a:highlight>
                  <a:srgbClr val="FFFFFF"/>
                </a:highlight>
                <a:latin typeface="Arial"/>
                <a:ea typeface="Arial"/>
                <a:cs typeface="Arial"/>
                <a:sym typeface="Arial"/>
              </a:rPr>
              <a:t>Cloud Node  is the central hub of the Kubernetes-based system. They host application pods that include both frontend and backend components, crucial for the system’s operation and user interaction.Field Node is situated in the agricultural fields and con-sist of field pods equipped with various sensors and micro-controllers. In the node they are virtual representations of the group of IoT components.</a:t>
            </a:r>
            <a:endParaRPr sz="18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7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05" name="Google Shape;105;p18"/>
          <p:cNvPicPr preferRelativeResize="0"/>
          <p:nvPr/>
        </p:nvPicPr>
        <p:blipFill>
          <a:blip r:embed="rId3">
            <a:alphaModFix/>
          </a:blip>
          <a:stretch>
            <a:fillRect/>
          </a:stretch>
        </p:blipFill>
        <p:spPr>
          <a:xfrm>
            <a:off x="4169725" y="1889150"/>
            <a:ext cx="2317270" cy="2215800"/>
          </a:xfrm>
          <a:prstGeom prst="rect">
            <a:avLst/>
          </a:prstGeom>
          <a:noFill/>
          <a:ln>
            <a:noFill/>
          </a:ln>
        </p:spPr>
      </p:pic>
      <p:pic>
        <p:nvPicPr>
          <p:cNvPr id="106" name="Google Shape;106;p18"/>
          <p:cNvPicPr preferRelativeResize="0"/>
          <p:nvPr/>
        </p:nvPicPr>
        <p:blipFill>
          <a:blip r:embed="rId4">
            <a:alphaModFix/>
          </a:blip>
          <a:stretch>
            <a:fillRect/>
          </a:stretch>
        </p:blipFill>
        <p:spPr>
          <a:xfrm>
            <a:off x="6487000" y="2957900"/>
            <a:ext cx="2599901" cy="1738584"/>
          </a:xfrm>
          <a:prstGeom prst="rect">
            <a:avLst/>
          </a:prstGeom>
          <a:noFill/>
          <a:ln>
            <a:noFill/>
          </a:ln>
        </p:spPr>
      </p:pic>
      <p:pic>
        <p:nvPicPr>
          <p:cNvPr id="107" name="Google Shape;107;p18"/>
          <p:cNvPicPr preferRelativeResize="0"/>
          <p:nvPr/>
        </p:nvPicPr>
        <p:blipFill>
          <a:blip r:embed="rId5">
            <a:alphaModFix/>
          </a:blip>
          <a:stretch>
            <a:fillRect/>
          </a:stretch>
        </p:blipFill>
        <p:spPr>
          <a:xfrm>
            <a:off x="6675187" y="1337777"/>
            <a:ext cx="2088175" cy="1482911"/>
          </a:xfrm>
          <a:prstGeom prst="rect">
            <a:avLst/>
          </a:prstGeom>
          <a:noFill/>
          <a:ln>
            <a:noFill/>
          </a:ln>
        </p:spPr>
      </p:pic>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59875" y="329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375" u="sng">
                <a:solidFill>
                  <a:srgbClr val="000000"/>
                </a:solidFill>
                <a:highlight>
                  <a:srgbClr val="FFFFFF"/>
                </a:highlight>
                <a:latin typeface="Arial"/>
                <a:ea typeface="Arial"/>
                <a:cs typeface="Arial"/>
                <a:sym typeface="Arial"/>
              </a:rPr>
              <a:t>D</a:t>
            </a:r>
            <a:r>
              <a:rPr lang="en" sz="2240" u="sng">
                <a:solidFill>
                  <a:srgbClr val="000000"/>
                </a:solidFill>
                <a:highlight>
                  <a:srgbClr val="FFFFFF"/>
                </a:highlight>
                <a:latin typeface="Arial"/>
                <a:ea typeface="Arial"/>
                <a:cs typeface="Arial"/>
                <a:sym typeface="Arial"/>
              </a:rPr>
              <a:t>ata Storage and Prometheus</a:t>
            </a:r>
            <a:endParaRPr sz="2240" u="sng">
              <a:solidFill>
                <a:srgbClr val="000000"/>
              </a:solidFill>
              <a:highlight>
                <a:srgbClr val="FFFFFF"/>
              </a:highlight>
              <a:latin typeface="Arial"/>
              <a:ea typeface="Arial"/>
              <a:cs typeface="Arial"/>
              <a:sym typeface="Arial"/>
            </a:endParaRPr>
          </a:p>
          <a:p>
            <a:pPr indent="0" lvl="0" marL="0" rtl="0" algn="l">
              <a:spcBef>
                <a:spcPts val="0"/>
              </a:spcBef>
              <a:spcAft>
                <a:spcPts val="0"/>
              </a:spcAft>
              <a:buSzPts val="990"/>
              <a:buNone/>
            </a:pPr>
            <a:r>
              <a:t/>
            </a:r>
            <a:endParaRPr sz="3240" u="sng"/>
          </a:p>
        </p:txBody>
      </p:sp>
      <p:sp>
        <p:nvSpPr>
          <p:cNvPr id="114" name="Google Shape;114;p19"/>
          <p:cNvSpPr txBox="1"/>
          <p:nvPr>
            <p:ph idx="1" type="body"/>
          </p:nvPr>
        </p:nvSpPr>
        <p:spPr>
          <a:xfrm>
            <a:off x="540300" y="1349050"/>
            <a:ext cx="2798100" cy="788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Data Flow</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Persistent Volume</a:t>
            </a:r>
            <a:endParaRPr>
              <a:solidFill>
                <a:srgbClr val="000000"/>
              </a:solidFill>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19"/>
          <p:cNvPicPr preferRelativeResize="0"/>
          <p:nvPr/>
        </p:nvPicPr>
        <p:blipFill>
          <a:blip r:embed="rId3">
            <a:alphaModFix/>
          </a:blip>
          <a:stretch>
            <a:fillRect/>
          </a:stretch>
        </p:blipFill>
        <p:spPr>
          <a:xfrm>
            <a:off x="3653100" y="1175937"/>
            <a:ext cx="4031700" cy="1519742"/>
          </a:xfrm>
          <a:prstGeom prst="rect">
            <a:avLst/>
          </a:prstGeom>
          <a:noFill/>
          <a:ln>
            <a:noFill/>
          </a:ln>
        </p:spPr>
      </p:pic>
      <p:pic>
        <p:nvPicPr>
          <p:cNvPr id="117" name="Google Shape;117;p19"/>
          <p:cNvPicPr preferRelativeResize="0"/>
          <p:nvPr/>
        </p:nvPicPr>
        <p:blipFill>
          <a:blip r:embed="rId4">
            <a:alphaModFix/>
          </a:blip>
          <a:stretch>
            <a:fillRect/>
          </a:stretch>
        </p:blipFill>
        <p:spPr>
          <a:xfrm>
            <a:off x="204675" y="2709700"/>
            <a:ext cx="4702950" cy="2153075"/>
          </a:xfrm>
          <a:prstGeom prst="rect">
            <a:avLst/>
          </a:prstGeom>
          <a:noFill/>
          <a:ln>
            <a:noFill/>
          </a:ln>
        </p:spPr>
      </p:pic>
      <p:sp>
        <p:nvSpPr>
          <p:cNvPr id="118" name="Google Shape;118;p19"/>
          <p:cNvSpPr txBox="1"/>
          <p:nvPr>
            <p:ph idx="1" type="body"/>
          </p:nvPr>
        </p:nvSpPr>
        <p:spPr>
          <a:xfrm>
            <a:off x="4785875" y="3391875"/>
            <a:ext cx="2530500" cy="788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Prometheus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Grafana</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85750" y="240125"/>
            <a:ext cx="33993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u="sng">
                <a:solidFill>
                  <a:srgbClr val="000000"/>
                </a:solidFill>
              </a:rPr>
              <a:t>Conclusion</a:t>
            </a:r>
            <a:endParaRPr sz="4200" u="sng">
              <a:solidFill>
                <a:srgbClr val="000000"/>
              </a:solidFill>
            </a:endParaRPr>
          </a:p>
        </p:txBody>
      </p:sp>
      <p:sp>
        <p:nvSpPr>
          <p:cNvPr id="124" name="Google Shape;124;p20"/>
          <p:cNvSpPr txBox="1"/>
          <p:nvPr>
            <p:ph idx="1" type="body"/>
          </p:nvPr>
        </p:nvSpPr>
        <p:spPr>
          <a:xfrm>
            <a:off x="485750" y="11306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50">
                <a:solidFill>
                  <a:srgbClr val="000000"/>
                </a:solidFill>
                <a:highlight>
                  <a:srgbClr val="FFFFFF"/>
                </a:highlight>
                <a:latin typeface="Arial"/>
                <a:ea typeface="Arial"/>
                <a:cs typeface="Arial"/>
                <a:sym typeface="Arial"/>
              </a:rPr>
              <a:t>The paper highlights the innovative use of Kubernetes in edge computing for enhancing drip irrigation systems in precision agriculture. It details how Kubernetes' architecture effectively manages distributed nodes for real-time data processing, offering better load balancing, self-healing, automated rollouts, and scalability compared to alternatives such as; Amazon ECS, Nomad etc. The system leverages Kubernetes pods for sensor data management and containerizes irrigation monitoring components, ensuring modularity and scalability. Key to this system are monitoring and computational analysis, with tools like Prometheus and Grafana used for real-time data visualization and alerting, enabling the system to respond to current conditions and predict future needs. However, challenges such as implementation complexity, high initial setup costs, and the need for technical expertise are significant. Additionally, broader adoption raises issues regarding cybersecurity, data privacy, and the need for fault-tolerant designs to adapt to the unpredictable agricultural environment.</a:t>
            </a:r>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153775" y="19811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600">
                <a:solidFill>
                  <a:srgbClr val="000000"/>
                </a:solidFill>
              </a:rPr>
              <a:t>THANK YOU</a:t>
            </a:r>
            <a:endParaRPr sz="5600">
              <a:solidFill>
                <a:srgbClr val="000000"/>
              </a:solidFill>
            </a:endParaRPr>
          </a:p>
        </p:txBody>
      </p:sp>
      <p:sp>
        <p:nvSpPr>
          <p:cNvPr id="131" name="Google Shape;13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