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353" r:id="rId4"/>
    <p:sldId id="357" r:id="rId5"/>
    <p:sldId id="355" r:id="rId6"/>
    <p:sldId id="356" r:id="rId7"/>
    <p:sldId id="358" r:id="rId8"/>
    <p:sldId id="363" r:id="rId9"/>
    <p:sldId id="360" r:id="rId10"/>
    <p:sldId id="365" r:id="rId11"/>
    <p:sldId id="366" r:id="rId12"/>
    <p:sldId id="368" r:id="rId13"/>
    <p:sldId id="374" r:id="rId14"/>
    <p:sldId id="369" r:id="rId15"/>
    <p:sldId id="371" r:id="rId16"/>
    <p:sldId id="384" r:id="rId17"/>
    <p:sldId id="378" r:id="rId18"/>
    <p:sldId id="379" r:id="rId19"/>
    <p:sldId id="380" r:id="rId20"/>
    <p:sldId id="375" r:id="rId21"/>
    <p:sldId id="381" r:id="rId22"/>
    <p:sldId id="382" r:id="rId23"/>
    <p:sldId id="385" r:id="rId24"/>
    <p:sldId id="372" r:id="rId25"/>
    <p:sldId id="386" r:id="rId26"/>
    <p:sldId id="383" r:id="rId27"/>
    <p:sldId id="387" r:id="rId28"/>
    <p:sldId id="412" r:id="rId29"/>
    <p:sldId id="413" r:id="rId30"/>
    <p:sldId id="417" r:id="rId31"/>
    <p:sldId id="418" r:id="rId32"/>
    <p:sldId id="419" r:id="rId33"/>
    <p:sldId id="420" r:id="rId34"/>
    <p:sldId id="421" r:id="rId35"/>
    <p:sldId id="422" r:id="rId36"/>
    <p:sldId id="423" r:id="rId37"/>
    <p:sldId id="424" r:id="rId38"/>
    <p:sldId id="425" r:id="rId39"/>
    <p:sldId id="317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18D6C26-6316-4501-8451-99859B1A73BB}">
          <p14:sldIdLst>
            <p14:sldId id="256"/>
          </p14:sldIdLst>
        </p14:section>
        <p14:section name="Summary" id="{22D5664D-1E96-424D-941D-40836921421E}">
          <p14:sldIdLst>
            <p14:sldId id="263"/>
            <p14:sldId id="353"/>
            <p14:sldId id="357"/>
            <p14:sldId id="355"/>
            <p14:sldId id="356"/>
            <p14:sldId id="358"/>
            <p14:sldId id="363"/>
            <p14:sldId id="360"/>
            <p14:sldId id="365"/>
            <p14:sldId id="366"/>
            <p14:sldId id="368"/>
            <p14:sldId id="374"/>
            <p14:sldId id="369"/>
            <p14:sldId id="371"/>
            <p14:sldId id="384"/>
            <p14:sldId id="378"/>
            <p14:sldId id="379"/>
            <p14:sldId id="380"/>
            <p14:sldId id="375"/>
            <p14:sldId id="381"/>
            <p14:sldId id="382"/>
            <p14:sldId id="385"/>
            <p14:sldId id="372"/>
            <p14:sldId id="386"/>
            <p14:sldId id="383"/>
          </p14:sldIdLst>
        </p14:section>
        <p14:section name="Limitations" id="{70FBA6A8-0159-4E5B-B6BE-290C928AD559}">
          <p14:sldIdLst>
            <p14:sldId id="387"/>
            <p14:sldId id="412"/>
            <p14:sldId id="413"/>
          </p14:sldIdLst>
        </p14:section>
        <p14:section name="Synthesis" id="{01541637-F4DF-4AE8-87C0-A7782B573316}">
          <p14:sldIdLst>
            <p14:sldId id="417"/>
            <p14:sldId id="418"/>
            <p14:sldId id="419"/>
            <p14:sldId id="420"/>
            <p14:sldId id="421"/>
            <p14:sldId id="422"/>
            <p14:sldId id="423"/>
            <p14:sldId id="424"/>
            <p14:sldId id="425"/>
          </p14:sldIdLst>
        </p14:section>
        <p14:section name="Reference" id="{A2922176-648F-49D8-BA1E-1849151E703F}">
          <p14:sldIdLst>
            <p14:sldId id="31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D8AD"/>
    <a:srgbClr val="EEF7E9"/>
    <a:srgbClr val="FBFDE9"/>
    <a:srgbClr val="E4A288"/>
    <a:srgbClr val="DEE3E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03" autoAdjust="0"/>
    <p:restoredTop sz="93333" autoAdjust="0"/>
  </p:normalViewPr>
  <p:slideViewPr>
    <p:cSldViewPr snapToGrid="0">
      <p:cViewPr>
        <p:scale>
          <a:sx n="50" d="100"/>
          <a:sy n="50" d="100"/>
        </p:scale>
        <p:origin x="568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464D3-9AC0-1305-2124-133D291D7B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F48EAC-675C-39D3-1759-DAD5F3222A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EB4EBA-9BBF-D47E-275F-A10853657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40AE3-1543-43DB-A7B8-996540FB7414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94570-D45A-7F36-E1CA-A8AC56A65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443AE6-9C6E-74B2-42E9-A38D6035F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F41A8-99C5-4769-92D8-CF113BC43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93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E7008-5A38-B52B-5783-6FDACFBF3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A2BA82-D311-1251-0721-DC62325317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8AD2FC-89AC-BB0C-41B6-2F78827EB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40AE3-1543-43DB-A7B8-996540FB7414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E29C87-01A8-DB1B-091B-2ED3048E9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0799B6-8DA4-E23B-4C15-E8A5D99CB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F41A8-99C5-4769-92D8-CF113BC43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731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ACE8AE-FF44-1335-44AD-2BB32DBCFB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719D66-3B03-322C-9E6E-4FF66FEEC0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09B3B-C7DF-0EA1-1ACF-95451B57B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40AE3-1543-43DB-A7B8-996540FB7414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149AC-A288-76C6-7413-58BD0AA66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68CA77-3721-A032-249C-87B559E5B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F41A8-99C5-4769-92D8-CF113BC43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316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01836-90BB-8171-44C8-F9A60FCDF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6F9E2-50B7-B2DC-38AB-B728B61E1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B12CE-F730-C3E3-97BA-B4B9E7E81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40AE3-1543-43DB-A7B8-996540FB7414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F9F72-65B8-CD71-C6BC-8C15158CB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1C519F-9E2F-292D-C592-6027DFB3B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F41A8-99C5-4769-92D8-CF113BC43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925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AAB8E-674D-A232-372D-93B37EE77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BCA72B-5F55-DFE5-230B-E0FE1E87AF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55218-0C29-A148-89A8-DEE7CF0EB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40AE3-1543-43DB-A7B8-996540FB7414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890DEF-62B5-2E26-0E08-056F6DF4D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55E21-9888-8839-7BA2-A8BF3836E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F41A8-99C5-4769-92D8-CF113BC43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032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D10F9-1B92-E561-2345-A882369A2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3C0CD-4F6E-93AC-C0E8-FE66D6690C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D7781E-BF0E-28BC-9718-9CDBD1E705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C02C-6741-E774-6F64-02638CEF4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40AE3-1543-43DB-A7B8-996540FB7414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E95472-2D3B-B0E5-DBDE-587173C80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BA792D-BC75-B535-FC12-799EA8564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F41A8-99C5-4769-92D8-CF113BC43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936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7786D-61AD-CCC6-2B8B-B50A380BD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60D886-9AE0-EFF6-15C0-AA7BDB3A1B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02A53C-D5E2-5BAE-D3D6-66D3963DE0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2C1B39-3A71-257A-9ACE-BAEC0FD174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F3AD65-099F-C6B8-3B89-B8EF75FAD4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E0C65B-E776-EDDC-F9EF-7B4E009D4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40AE3-1543-43DB-A7B8-996540FB7414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8165F6-222D-B1F8-80C7-8D0C7BC50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788EEF-8A85-5E07-D8DC-979A956E6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F41A8-99C5-4769-92D8-CF113BC43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622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0C864-93AA-BC48-A81D-B9FEC3942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A72991-677A-0BEE-4240-CC617F7D4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40AE3-1543-43DB-A7B8-996540FB7414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F511A3-76B4-8D83-19F0-35768A5EC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7A8CF2-57D9-E1AD-72C5-77AFBB6BF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F41A8-99C5-4769-92D8-CF113BC43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204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D27C7B-14DC-07F6-719B-105D63196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40AE3-1543-43DB-A7B8-996540FB7414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E471EF-B4DC-186E-F8FA-C7BED9698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E0233B-F407-4AA9-8D39-59C9C07FB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F41A8-99C5-4769-92D8-CF113BC43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975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95B9E-1622-7B29-1180-790EB331A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52DF4-6E53-3D5F-3D59-C7708DD9F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C06632-8650-C9E0-B942-BD73F7399A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1A25EB-E3BF-4F47-892F-319A8E6CC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40AE3-1543-43DB-A7B8-996540FB7414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43BAAC-2CB6-10D2-54E1-AC21A6F03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24EE2D-1471-02F8-EB46-3A3D10D60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F41A8-99C5-4769-92D8-CF113BC43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081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E994B-9041-5CAD-6091-AEA87FE7A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1D7B86-0803-23EC-3157-3D488126EE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601328-481F-1D7D-E80B-B8B08C5AF1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C2DEF9-67ED-C951-B07D-47654ADFD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40AE3-1543-43DB-A7B8-996540FB7414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273840-426B-25AD-A3D2-45325CCD7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98112B-59A5-4DAB-9849-82D9471B1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F41A8-99C5-4769-92D8-CF113BC43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725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A66893-D679-85C3-9CD3-6E3ECBA0F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F78B29-2CB4-9445-8F69-3A2B686469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0BC434-911F-060A-720C-09D706AAB1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C40AE3-1543-43DB-A7B8-996540FB7414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827AC3-6F6E-59C2-6F7C-A100F082A8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D948EF-7C29-0A79-F211-6DD65F7167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DF41A8-99C5-4769-92D8-CF113BC43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961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68F1E5F-FF94-9EDC-968F-6A8D832CAE01}"/>
              </a:ext>
            </a:extLst>
          </p:cNvPr>
          <p:cNvSpPr/>
          <p:nvPr/>
        </p:nvSpPr>
        <p:spPr>
          <a:xfrm>
            <a:off x="2094781" y="1250524"/>
            <a:ext cx="8002437" cy="435695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4EBDFA-EA0A-7B54-8960-F8FA2BA9E363}"/>
              </a:ext>
            </a:extLst>
          </p:cNvPr>
          <p:cNvSpPr/>
          <p:nvPr/>
        </p:nvSpPr>
        <p:spPr>
          <a:xfrm>
            <a:off x="2094781" y="1250524"/>
            <a:ext cx="8002437" cy="435695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2DDD9FB-5C1E-E50E-B112-F4CB81D49AC6}"/>
              </a:ext>
            </a:extLst>
          </p:cNvPr>
          <p:cNvSpPr/>
          <p:nvPr/>
        </p:nvSpPr>
        <p:spPr>
          <a:xfrm>
            <a:off x="2094781" y="1250524"/>
            <a:ext cx="8002437" cy="435695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0AA7940-4B4C-2FD6-2318-6DAC0B51BDDA}"/>
              </a:ext>
            </a:extLst>
          </p:cNvPr>
          <p:cNvSpPr/>
          <p:nvPr/>
        </p:nvSpPr>
        <p:spPr>
          <a:xfrm>
            <a:off x="2094781" y="1250524"/>
            <a:ext cx="8002437" cy="435695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6B5FF7A-9EB9-3CFC-47F1-62C94979FD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5105" y="2242843"/>
            <a:ext cx="7781788" cy="1157181"/>
          </a:xfrm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anchor="ctr">
            <a:normAutofit/>
          </a:bodyPr>
          <a:lstStyle/>
          <a:p>
            <a:r>
              <a:rPr lang="en-US" sz="2400" b="1" dirty="0">
                <a:latin typeface="Söhne"/>
              </a:rPr>
              <a:t>Paper Review: Ground-level Mapping And Navigating </a:t>
            </a:r>
            <a:br>
              <a:rPr lang="en-US" sz="2400" b="1" dirty="0">
                <a:latin typeface="Söhne"/>
              </a:rPr>
            </a:br>
            <a:r>
              <a:rPr lang="en-US" sz="2400" b="1" dirty="0">
                <a:latin typeface="Söhne"/>
              </a:rPr>
              <a:t>for Agriculture Based on IoT And Computer Vision</a:t>
            </a:r>
          </a:p>
        </p:txBody>
      </p:sp>
      <p:sp>
        <p:nvSpPr>
          <p:cNvPr id="24" name="Subtitle 2">
            <a:extLst>
              <a:ext uri="{FF2B5EF4-FFF2-40B4-BE49-F238E27FC236}">
                <a16:creationId xmlns:a16="http://schemas.microsoft.com/office/drawing/2014/main" id="{70DEF813-B73F-3078-66D5-A2F4A02A8A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78484" y="2960932"/>
            <a:ext cx="5435030" cy="1715784"/>
          </a:xfrm>
        </p:spPr>
        <p:txBody>
          <a:bodyPr anchor="ctr">
            <a:normAutofit/>
          </a:bodyPr>
          <a:lstStyle/>
          <a:p>
            <a:r>
              <a:rPr lang="en-US" sz="2000" b="1" dirty="0"/>
              <a:t>Name: </a:t>
            </a:r>
            <a:r>
              <a:rPr lang="en-US" sz="2000" dirty="0" err="1"/>
              <a:t>Tasnim</a:t>
            </a:r>
            <a:r>
              <a:rPr lang="en-US" sz="2000" dirty="0"/>
              <a:t> </a:t>
            </a:r>
            <a:r>
              <a:rPr lang="en-US" sz="2000" dirty="0" err="1"/>
              <a:t>Fuyara</a:t>
            </a:r>
            <a:r>
              <a:rPr lang="en-US" sz="2000" dirty="0"/>
              <a:t> </a:t>
            </a:r>
            <a:r>
              <a:rPr lang="en-US" sz="2000" dirty="0" err="1"/>
              <a:t>Chhoan</a:t>
            </a:r>
            <a:endParaRPr lang="en-US" sz="2000" dirty="0"/>
          </a:p>
          <a:p>
            <a:r>
              <a:rPr lang="en-US" sz="2000" b="1" dirty="0"/>
              <a:t>ID:</a:t>
            </a:r>
            <a:r>
              <a:rPr lang="en-US" sz="2000" dirty="0"/>
              <a:t> 23366035; </a:t>
            </a:r>
            <a:r>
              <a:rPr lang="en-US" sz="2000" b="1" dirty="0"/>
              <a:t>CSE 707 </a:t>
            </a:r>
            <a:r>
              <a:rPr lang="en-US" sz="2000" dirty="0"/>
              <a:t>(Fall’23)</a:t>
            </a:r>
          </a:p>
          <a:p>
            <a:r>
              <a:rPr lang="en-US" sz="2000" dirty="0"/>
              <a:t>Submitted to- </a:t>
            </a:r>
            <a:r>
              <a:rPr lang="en-US" sz="2000" dirty="0" err="1"/>
              <a:t>Annajiat</a:t>
            </a:r>
            <a:r>
              <a:rPr lang="en-US" sz="2000" dirty="0"/>
              <a:t> Alim Rasel (</a:t>
            </a:r>
            <a:r>
              <a:rPr lang="en-US" sz="2000" b="1" dirty="0"/>
              <a:t>AAR</a:t>
            </a:r>
            <a:r>
              <a:rPr lang="en-US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203620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3FBF4ED-258C-A295-7504-7D9263BCDBC2}"/>
              </a:ext>
            </a:extLst>
          </p:cNvPr>
          <p:cNvSpPr/>
          <p:nvPr/>
        </p:nvSpPr>
        <p:spPr>
          <a:xfrm>
            <a:off x="200873" y="1155117"/>
            <a:ext cx="2987390" cy="4298915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CB179A-5628-213C-798D-035CD0CCF33A}"/>
              </a:ext>
            </a:extLst>
          </p:cNvPr>
          <p:cNvSpPr txBox="1"/>
          <p:nvPr/>
        </p:nvSpPr>
        <p:spPr>
          <a:xfrm>
            <a:off x="5075529" y="300494"/>
            <a:ext cx="20409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i="0" dirty="0">
                <a:solidFill>
                  <a:schemeClr val="accent6">
                    <a:lumMod val="50000"/>
                  </a:schemeClr>
                </a:solidFill>
                <a:effectLst/>
                <a:latin typeface="Sitka Display Semibold" pitchFamily="2" charset="0"/>
              </a:rPr>
              <a:t>Summary</a:t>
            </a:r>
            <a:endParaRPr lang="en-US" sz="3600" b="1" dirty="0">
              <a:solidFill>
                <a:schemeClr val="accent6">
                  <a:lumMod val="50000"/>
                </a:schemeClr>
              </a:solidFill>
              <a:latin typeface="Sitka Display Semibold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1CF01C-3773-DB2C-4A0C-B84697331B41}"/>
              </a:ext>
            </a:extLst>
          </p:cNvPr>
          <p:cNvSpPr txBox="1"/>
          <p:nvPr/>
        </p:nvSpPr>
        <p:spPr>
          <a:xfrm>
            <a:off x="257632" y="1996084"/>
            <a:ext cx="2852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kern="0" dirty="0">
                <a:solidFill>
                  <a:srgbClr val="000000"/>
                </a:solidFill>
                <a:effectLst/>
                <a:latin typeface="Söhne"/>
                <a:ea typeface="Times New Roman" panose="02020603050405020304" pitchFamily="18" charset="0"/>
              </a:rPr>
              <a:t>Contribution</a:t>
            </a:r>
            <a:endParaRPr lang="en-US" sz="2800" dirty="0">
              <a:latin typeface="Söhne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4E4E66-459B-4DC9-FD6A-1D5E3F875B1C}"/>
              </a:ext>
            </a:extLst>
          </p:cNvPr>
          <p:cNvSpPr txBox="1"/>
          <p:nvPr/>
        </p:nvSpPr>
        <p:spPr>
          <a:xfrm>
            <a:off x="257632" y="2796812"/>
            <a:ext cx="28528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IoT-based mapping </a:t>
            </a:r>
            <a:r>
              <a:rPr lang="en-US" sz="1100" b="0" i="0" dirty="0">
                <a:effectLst/>
                <a:latin typeface="Söhne"/>
              </a:rPr>
              <a:t>(Fig. 3)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Computer vision and edge computing </a:t>
            </a:r>
            <a:r>
              <a:rPr lang="en-US" sz="1100" b="0" i="0" dirty="0">
                <a:effectLst/>
                <a:latin typeface="Söhne"/>
              </a:rPr>
              <a:t>(Fig. 4)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Advancing precision agriculture </a:t>
            </a:r>
            <a:r>
              <a:rPr lang="en-US" sz="1100" b="0" i="0" dirty="0">
                <a:effectLst/>
                <a:latin typeface="Söhne"/>
              </a:rPr>
              <a:t>(Fig. 5)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08DC6C1-2D8A-9DBC-D670-8BCFDA16BF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51"/>
          <a:stretch/>
        </p:blipFill>
        <p:spPr>
          <a:xfrm>
            <a:off x="3327292" y="1154020"/>
            <a:ext cx="7392994" cy="4298914"/>
          </a:xfrm>
          <a:prstGeom prst="rect">
            <a:avLst/>
          </a:prstGeom>
          <a:effectLst/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F7E1727-A8AE-AD13-E67A-1716DC0B45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9315" y="1154020"/>
            <a:ext cx="893940" cy="429891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6C3E556-AB58-F96F-FAEC-A981DA662B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8755" y="1154020"/>
            <a:ext cx="1043313" cy="4298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7383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814633E-0AFC-4ADF-6C47-D0E0F03C5F29}"/>
              </a:ext>
            </a:extLst>
          </p:cNvPr>
          <p:cNvSpPr/>
          <p:nvPr/>
        </p:nvSpPr>
        <p:spPr>
          <a:xfrm>
            <a:off x="5299331" y="2184062"/>
            <a:ext cx="1593338" cy="208633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0FFAC7-D876-1AD9-5148-CE993B82907F}"/>
              </a:ext>
            </a:extLst>
          </p:cNvPr>
          <p:cNvSpPr/>
          <p:nvPr/>
        </p:nvSpPr>
        <p:spPr>
          <a:xfrm>
            <a:off x="9039268" y="2184062"/>
            <a:ext cx="1593338" cy="208633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3FBF4ED-258C-A295-7504-7D9263BCDBC2}"/>
              </a:ext>
            </a:extLst>
          </p:cNvPr>
          <p:cNvSpPr/>
          <p:nvPr/>
        </p:nvSpPr>
        <p:spPr>
          <a:xfrm>
            <a:off x="200873" y="1155117"/>
            <a:ext cx="2987390" cy="4298915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CB179A-5628-213C-798D-035CD0CCF33A}"/>
              </a:ext>
            </a:extLst>
          </p:cNvPr>
          <p:cNvSpPr txBox="1"/>
          <p:nvPr/>
        </p:nvSpPr>
        <p:spPr>
          <a:xfrm>
            <a:off x="5075529" y="300494"/>
            <a:ext cx="20409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i="0" dirty="0">
                <a:solidFill>
                  <a:schemeClr val="accent6">
                    <a:lumMod val="50000"/>
                  </a:schemeClr>
                </a:solidFill>
                <a:effectLst/>
                <a:latin typeface="Sitka Display Semibold" pitchFamily="2" charset="0"/>
              </a:rPr>
              <a:t>Summary</a:t>
            </a:r>
            <a:endParaRPr lang="en-US" sz="3600" b="1" dirty="0">
              <a:solidFill>
                <a:schemeClr val="accent6">
                  <a:lumMod val="50000"/>
                </a:schemeClr>
              </a:solidFill>
              <a:latin typeface="Sitka Display Semibold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1CF01C-3773-DB2C-4A0C-B84697331B41}"/>
              </a:ext>
            </a:extLst>
          </p:cNvPr>
          <p:cNvSpPr txBox="1"/>
          <p:nvPr/>
        </p:nvSpPr>
        <p:spPr>
          <a:xfrm>
            <a:off x="257632" y="1996084"/>
            <a:ext cx="2852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kern="0" dirty="0">
                <a:solidFill>
                  <a:srgbClr val="000000"/>
                </a:solidFill>
                <a:effectLst/>
                <a:latin typeface="Söhne"/>
                <a:ea typeface="Times New Roman" panose="02020603050405020304" pitchFamily="18" charset="0"/>
              </a:rPr>
              <a:t>Contribution</a:t>
            </a:r>
            <a:endParaRPr lang="en-US" sz="2800" dirty="0">
              <a:latin typeface="Söhne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4E4E66-459B-4DC9-FD6A-1D5E3F875B1C}"/>
              </a:ext>
            </a:extLst>
          </p:cNvPr>
          <p:cNvSpPr txBox="1"/>
          <p:nvPr/>
        </p:nvSpPr>
        <p:spPr>
          <a:xfrm>
            <a:off x="257632" y="2796812"/>
            <a:ext cx="28528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IoT-based mapping </a:t>
            </a:r>
            <a:r>
              <a:rPr lang="en-US" sz="1100" b="0" i="0" dirty="0">
                <a:effectLst/>
                <a:latin typeface="Söhne"/>
              </a:rPr>
              <a:t>(Fig. 3)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Computer vision and edge computing </a:t>
            </a:r>
            <a:r>
              <a:rPr lang="en-US" sz="1100" b="0" i="0" dirty="0">
                <a:effectLst/>
                <a:latin typeface="Söhne"/>
              </a:rPr>
              <a:t>(Fig. 4)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Advancing precision agriculture </a:t>
            </a:r>
            <a:r>
              <a:rPr lang="en-US" sz="1100" b="0" i="0" dirty="0">
                <a:effectLst/>
                <a:latin typeface="Söhne"/>
              </a:rPr>
              <a:t>(Fig. 5)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08DC6C1-2D8A-9DBC-D670-8BCFDA16BF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51"/>
          <a:stretch/>
        </p:blipFill>
        <p:spPr>
          <a:xfrm>
            <a:off x="3327292" y="1154020"/>
            <a:ext cx="435504" cy="4298914"/>
          </a:xfrm>
          <a:prstGeom prst="rect">
            <a:avLst/>
          </a:prstGeom>
          <a:effectLst/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F7E1727-A8AE-AD13-E67A-1716DC0B45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1825" y="1154020"/>
            <a:ext cx="3968717" cy="429891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6C3E556-AB58-F96F-FAEC-A981DA662B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9571" y="1154020"/>
            <a:ext cx="4012497" cy="4298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8834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B2C66C76-FEDD-3B46-C549-BF3A567EC760}"/>
              </a:ext>
            </a:extLst>
          </p:cNvPr>
          <p:cNvSpPr/>
          <p:nvPr/>
        </p:nvSpPr>
        <p:spPr>
          <a:xfrm>
            <a:off x="8459881" y="2190753"/>
            <a:ext cx="1593338" cy="208633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3CF10F-33DA-DB8B-3B5E-2D8E446A309F}"/>
              </a:ext>
            </a:extLst>
          </p:cNvPr>
          <p:cNvSpPr txBox="1"/>
          <p:nvPr/>
        </p:nvSpPr>
        <p:spPr>
          <a:xfrm>
            <a:off x="8459121" y="3095419"/>
            <a:ext cx="15948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0" dirty="0">
                <a:effectLst/>
                <a:latin typeface="Söhne"/>
              </a:rPr>
              <a:t>Methodology</a:t>
            </a:r>
            <a:endParaRPr lang="en-US" sz="12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A76E063-AE6B-675E-8C25-E52E478FEA00}"/>
              </a:ext>
            </a:extLst>
          </p:cNvPr>
          <p:cNvSpPr/>
          <p:nvPr/>
        </p:nvSpPr>
        <p:spPr>
          <a:xfrm>
            <a:off x="10269991" y="2190753"/>
            <a:ext cx="1593338" cy="208633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D8DBDD-F91A-2E41-9E5E-E118AE81C4BA}"/>
              </a:ext>
            </a:extLst>
          </p:cNvPr>
          <p:cNvSpPr txBox="1"/>
          <p:nvPr/>
        </p:nvSpPr>
        <p:spPr>
          <a:xfrm>
            <a:off x="10269231" y="3095419"/>
            <a:ext cx="15948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0" dirty="0">
                <a:effectLst/>
                <a:latin typeface="Söhne"/>
              </a:rPr>
              <a:t>Conclusion</a:t>
            </a:r>
            <a:endParaRPr lang="en-US" sz="12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810DD45-BB7E-818A-7FA9-5D0CE888B34B}"/>
              </a:ext>
            </a:extLst>
          </p:cNvPr>
          <p:cNvSpPr/>
          <p:nvPr/>
        </p:nvSpPr>
        <p:spPr>
          <a:xfrm>
            <a:off x="2199704" y="1155117"/>
            <a:ext cx="6037965" cy="46569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117ACC-C8EC-BA18-9178-04CCA5C43535}"/>
              </a:ext>
            </a:extLst>
          </p:cNvPr>
          <p:cNvSpPr txBox="1"/>
          <p:nvPr/>
        </p:nvSpPr>
        <p:spPr>
          <a:xfrm>
            <a:off x="2191727" y="2951947"/>
            <a:ext cx="60539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kern="0" dirty="0">
                <a:solidFill>
                  <a:srgbClr val="000000"/>
                </a:solidFill>
                <a:effectLst/>
                <a:latin typeface="Söhne"/>
                <a:ea typeface="Times New Roman" panose="02020603050405020304" pitchFamily="18" charset="0"/>
              </a:rPr>
              <a:t>Contribution</a:t>
            </a:r>
            <a:endParaRPr lang="en-US" sz="2800" dirty="0">
              <a:latin typeface="Söhne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2C7DAB9-BF72-5E24-4430-DA46020C1C81}"/>
              </a:ext>
            </a:extLst>
          </p:cNvPr>
          <p:cNvSpPr txBox="1"/>
          <p:nvPr/>
        </p:nvSpPr>
        <p:spPr>
          <a:xfrm>
            <a:off x="5075529" y="300494"/>
            <a:ext cx="20409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i="0" dirty="0">
                <a:solidFill>
                  <a:schemeClr val="accent6">
                    <a:lumMod val="50000"/>
                  </a:schemeClr>
                </a:solidFill>
                <a:effectLst/>
                <a:latin typeface="Sitka Display Semibold" pitchFamily="2" charset="0"/>
              </a:rPr>
              <a:t>Summary</a:t>
            </a:r>
            <a:endParaRPr lang="en-US" sz="3600" b="1" dirty="0">
              <a:solidFill>
                <a:schemeClr val="accent6">
                  <a:lumMod val="50000"/>
                </a:schemeClr>
              </a:solidFill>
              <a:latin typeface="Sitka Display Semibold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7F8A94E-4E39-F39B-7626-851F794CDE99}"/>
              </a:ext>
            </a:extLst>
          </p:cNvPr>
          <p:cNvSpPr/>
          <p:nvPr/>
        </p:nvSpPr>
        <p:spPr>
          <a:xfrm>
            <a:off x="314608" y="2190753"/>
            <a:ext cx="1593338" cy="208633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CD4F26-FDCE-B4A0-2993-157E3E9399D9}"/>
              </a:ext>
            </a:extLst>
          </p:cNvPr>
          <p:cNvSpPr txBox="1"/>
          <p:nvPr/>
        </p:nvSpPr>
        <p:spPr>
          <a:xfrm>
            <a:off x="310620" y="3003086"/>
            <a:ext cx="16013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kern="0" dirty="0">
                <a:solidFill>
                  <a:srgbClr val="000000"/>
                </a:solidFill>
                <a:effectLst/>
                <a:latin typeface="Söhne"/>
                <a:ea typeface="Times New Roman" panose="02020603050405020304" pitchFamily="18" charset="0"/>
              </a:rPr>
              <a:t>Motivation/purpose/</a:t>
            </a:r>
          </a:p>
          <a:p>
            <a:pPr algn="ctr"/>
            <a:r>
              <a:rPr lang="en-US" sz="1200" b="1" kern="0" dirty="0">
                <a:solidFill>
                  <a:srgbClr val="000000"/>
                </a:solidFill>
                <a:effectLst/>
                <a:latin typeface="Söhne"/>
                <a:ea typeface="Times New Roman" panose="02020603050405020304" pitchFamily="18" charset="0"/>
              </a:rPr>
              <a:t>aims/hypothesis</a:t>
            </a:r>
            <a:endParaRPr lang="en-US" sz="1200" dirty="0"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8532752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6A76E063-AE6B-675E-8C25-E52E478FEA00}"/>
              </a:ext>
            </a:extLst>
          </p:cNvPr>
          <p:cNvSpPr/>
          <p:nvPr/>
        </p:nvSpPr>
        <p:spPr>
          <a:xfrm>
            <a:off x="10269991" y="2190753"/>
            <a:ext cx="1593338" cy="208633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D8DBDD-F91A-2E41-9E5E-E118AE81C4BA}"/>
              </a:ext>
            </a:extLst>
          </p:cNvPr>
          <p:cNvSpPr txBox="1"/>
          <p:nvPr/>
        </p:nvSpPr>
        <p:spPr>
          <a:xfrm>
            <a:off x="10269231" y="3095419"/>
            <a:ext cx="15948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0" dirty="0">
                <a:effectLst/>
                <a:latin typeface="Söhne"/>
              </a:rPr>
              <a:t>Conclusion</a:t>
            </a:r>
            <a:endParaRPr lang="en-US" sz="12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810DD45-BB7E-818A-7FA9-5D0CE888B34B}"/>
              </a:ext>
            </a:extLst>
          </p:cNvPr>
          <p:cNvSpPr/>
          <p:nvPr/>
        </p:nvSpPr>
        <p:spPr>
          <a:xfrm>
            <a:off x="3953552" y="1155117"/>
            <a:ext cx="6037965" cy="46569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117ACC-C8EC-BA18-9178-04CCA5C43535}"/>
              </a:ext>
            </a:extLst>
          </p:cNvPr>
          <p:cNvSpPr txBox="1"/>
          <p:nvPr/>
        </p:nvSpPr>
        <p:spPr>
          <a:xfrm>
            <a:off x="3945575" y="2951947"/>
            <a:ext cx="60539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kern="0" dirty="0">
                <a:solidFill>
                  <a:srgbClr val="000000"/>
                </a:solidFill>
                <a:effectLst/>
                <a:latin typeface="Söhne"/>
                <a:ea typeface="Times New Roman" panose="02020603050405020304" pitchFamily="18" charset="0"/>
              </a:rPr>
              <a:t>Methodology</a:t>
            </a:r>
            <a:endParaRPr lang="en-US" sz="2800" dirty="0">
              <a:latin typeface="Söhne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2C7DAB9-BF72-5E24-4430-DA46020C1C81}"/>
              </a:ext>
            </a:extLst>
          </p:cNvPr>
          <p:cNvSpPr txBox="1"/>
          <p:nvPr/>
        </p:nvSpPr>
        <p:spPr>
          <a:xfrm>
            <a:off x="5075529" y="300494"/>
            <a:ext cx="20409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i="0" dirty="0">
                <a:solidFill>
                  <a:schemeClr val="accent6">
                    <a:lumMod val="50000"/>
                  </a:schemeClr>
                </a:solidFill>
                <a:effectLst/>
                <a:latin typeface="Sitka Display Semibold" pitchFamily="2" charset="0"/>
              </a:rPr>
              <a:t>Summary</a:t>
            </a:r>
            <a:endParaRPr lang="en-US" sz="3600" b="1" dirty="0">
              <a:solidFill>
                <a:schemeClr val="accent6">
                  <a:lumMod val="50000"/>
                </a:schemeClr>
              </a:solidFill>
              <a:latin typeface="Sitka Display Semibold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7F8A94E-4E39-F39B-7626-851F794CDE99}"/>
              </a:ext>
            </a:extLst>
          </p:cNvPr>
          <p:cNvSpPr/>
          <p:nvPr/>
        </p:nvSpPr>
        <p:spPr>
          <a:xfrm>
            <a:off x="314608" y="2190753"/>
            <a:ext cx="1593338" cy="208633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CD4F26-FDCE-B4A0-2993-157E3E9399D9}"/>
              </a:ext>
            </a:extLst>
          </p:cNvPr>
          <p:cNvSpPr txBox="1"/>
          <p:nvPr/>
        </p:nvSpPr>
        <p:spPr>
          <a:xfrm>
            <a:off x="310620" y="3003086"/>
            <a:ext cx="16013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kern="0" dirty="0">
                <a:solidFill>
                  <a:srgbClr val="000000"/>
                </a:solidFill>
                <a:effectLst/>
                <a:latin typeface="Söhne"/>
                <a:ea typeface="Times New Roman" panose="02020603050405020304" pitchFamily="18" charset="0"/>
              </a:rPr>
              <a:t>Motivation/purpose/</a:t>
            </a:r>
          </a:p>
          <a:p>
            <a:pPr algn="ctr"/>
            <a:r>
              <a:rPr lang="en-US" sz="1200" b="1" kern="0" dirty="0">
                <a:solidFill>
                  <a:srgbClr val="000000"/>
                </a:solidFill>
                <a:effectLst/>
                <a:latin typeface="Söhne"/>
                <a:ea typeface="Times New Roman" panose="02020603050405020304" pitchFamily="18" charset="0"/>
              </a:rPr>
              <a:t>aims/hypothesis</a:t>
            </a:r>
            <a:endParaRPr lang="en-US" sz="1200" dirty="0">
              <a:latin typeface="Söhne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53E10BE-5554-7C24-948A-B6ECD121B481}"/>
              </a:ext>
            </a:extLst>
          </p:cNvPr>
          <p:cNvSpPr/>
          <p:nvPr/>
        </p:nvSpPr>
        <p:spPr>
          <a:xfrm>
            <a:off x="2134026" y="2190753"/>
            <a:ext cx="1593338" cy="208633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D3F04D-4787-EA3C-2448-1DE45DE4FC6F}"/>
              </a:ext>
            </a:extLst>
          </p:cNvPr>
          <p:cNvSpPr txBox="1"/>
          <p:nvPr/>
        </p:nvSpPr>
        <p:spPr>
          <a:xfrm>
            <a:off x="2133266" y="3095419"/>
            <a:ext cx="15948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0" dirty="0">
                <a:effectLst/>
                <a:latin typeface="Söhne"/>
              </a:rPr>
              <a:t>Contribution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2873999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6A76E063-AE6B-675E-8C25-E52E478FEA00}"/>
              </a:ext>
            </a:extLst>
          </p:cNvPr>
          <p:cNvSpPr/>
          <p:nvPr/>
        </p:nvSpPr>
        <p:spPr>
          <a:xfrm>
            <a:off x="10269991" y="2190753"/>
            <a:ext cx="1593338" cy="208633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D8DBDD-F91A-2E41-9E5E-E118AE81C4BA}"/>
              </a:ext>
            </a:extLst>
          </p:cNvPr>
          <p:cNvSpPr txBox="1"/>
          <p:nvPr/>
        </p:nvSpPr>
        <p:spPr>
          <a:xfrm>
            <a:off x="10269231" y="3095419"/>
            <a:ext cx="15948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0" dirty="0">
                <a:effectLst/>
                <a:latin typeface="Söhne"/>
              </a:rPr>
              <a:t>Conclusion</a:t>
            </a:r>
            <a:endParaRPr lang="en-US" sz="12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810DD45-BB7E-818A-7FA9-5D0CE888B34B}"/>
              </a:ext>
            </a:extLst>
          </p:cNvPr>
          <p:cNvSpPr/>
          <p:nvPr/>
        </p:nvSpPr>
        <p:spPr>
          <a:xfrm>
            <a:off x="3953552" y="1155117"/>
            <a:ext cx="6037965" cy="46569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2C7DAB9-BF72-5E24-4430-DA46020C1C81}"/>
              </a:ext>
            </a:extLst>
          </p:cNvPr>
          <p:cNvSpPr txBox="1"/>
          <p:nvPr/>
        </p:nvSpPr>
        <p:spPr>
          <a:xfrm>
            <a:off x="5075529" y="300494"/>
            <a:ext cx="20409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i="0" dirty="0">
                <a:solidFill>
                  <a:schemeClr val="accent6">
                    <a:lumMod val="50000"/>
                  </a:schemeClr>
                </a:solidFill>
                <a:effectLst/>
                <a:latin typeface="Sitka Display Semibold" pitchFamily="2" charset="0"/>
              </a:rPr>
              <a:t>Summary</a:t>
            </a:r>
            <a:endParaRPr lang="en-US" sz="3600" b="1" dirty="0">
              <a:solidFill>
                <a:schemeClr val="accent6">
                  <a:lumMod val="50000"/>
                </a:schemeClr>
              </a:solidFill>
              <a:latin typeface="Sitka Display Semibold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7F8A94E-4E39-F39B-7626-851F794CDE99}"/>
              </a:ext>
            </a:extLst>
          </p:cNvPr>
          <p:cNvSpPr/>
          <p:nvPr/>
        </p:nvSpPr>
        <p:spPr>
          <a:xfrm>
            <a:off x="314608" y="2190753"/>
            <a:ext cx="1593338" cy="208633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CD4F26-FDCE-B4A0-2993-157E3E9399D9}"/>
              </a:ext>
            </a:extLst>
          </p:cNvPr>
          <p:cNvSpPr txBox="1"/>
          <p:nvPr/>
        </p:nvSpPr>
        <p:spPr>
          <a:xfrm>
            <a:off x="310620" y="3003086"/>
            <a:ext cx="16013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kern="0" dirty="0">
                <a:solidFill>
                  <a:srgbClr val="000000"/>
                </a:solidFill>
                <a:effectLst/>
                <a:latin typeface="Söhne"/>
                <a:ea typeface="Times New Roman" panose="02020603050405020304" pitchFamily="18" charset="0"/>
              </a:rPr>
              <a:t>Motivation/purpose/</a:t>
            </a:r>
          </a:p>
          <a:p>
            <a:pPr algn="ctr"/>
            <a:r>
              <a:rPr lang="en-US" sz="1200" b="1" kern="0" dirty="0">
                <a:solidFill>
                  <a:srgbClr val="000000"/>
                </a:solidFill>
                <a:effectLst/>
                <a:latin typeface="Söhne"/>
                <a:ea typeface="Times New Roman" panose="02020603050405020304" pitchFamily="18" charset="0"/>
              </a:rPr>
              <a:t>aims/hypothesis</a:t>
            </a:r>
            <a:endParaRPr lang="en-US" sz="1200" dirty="0">
              <a:latin typeface="Söhne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53E10BE-5554-7C24-948A-B6ECD121B481}"/>
              </a:ext>
            </a:extLst>
          </p:cNvPr>
          <p:cNvSpPr/>
          <p:nvPr/>
        </p:nvSpPr>
        <p:spPr>
          <a:xfrm>
            <a:off x="2134026" y="2190753"/>
            <a:ext cx="1593338" cy="208633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D3F04D-4787-EA3C-2448-1DE45DE4FC6F}"/>
              </a:ext>
            </a:extLst>
          </p:cNvPr>
          <p:cNvSpPr txBox="1"/>
          <p:nvPr/>
        </p:nvSpPr>
        <p:spPr>
          <a:xfrm>
            <a:off x="2133266" y="3095419"/>
            <a:ext cx="15948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0" dirty="0">
                <a:effectLst/>
                <a:latin typeface="Söhne"/>
              </a:rPr>
              <a:t>Contribution</a:t>
            </a:r>
            <a:endParaRPr 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806AAA-5232-70F2-B3DB-1F81560137F6}"/>
              </a:ext>
            </a:extLst>
          </p:cNvPr>
          <p:cNvSpPr txBox="1"/>
          <p:nvPr/>
        </p:nvSpPr>
        <p:spPr>
          <a:xfrm>
            <a:off x="4132389" y="2051053"/>
            <a:ext cx="5766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kern="0" dirty="0">
                <a:solidFill>
                  <a:srgbClr val="000000"/>
                </a:solidFill>
                <a:effectLst/>
                <a:latin typeface="Söhne"/>
                <a:ea typeface="Times New Roman" panose="02020603050405020304" pitchFamily="18" charset="0"/>
              </a:rPr>
              <a:t>Methodology</a:t>
            </a:r>
            <a:endParaRPr lang="en-US" sz="2800" dirty="0">
              <a:latin typeface="Söhne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08FE3A-A1D7-BA50-E1EB-8E37F5DA1793}"/>
              </a:ext>
            </a:extLst>
          </p:cNvPr>
          <p:cNvSpPr txBox="1"/>
          <p:nvPr/>
        </p:nvSpPr>
        <p:spPr>
          <a:xfrm>
            <a:off x="3949454" y="2851781"/>
            <a:ext cx="60420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Söhne"/>
              </a:rPr>
              <a:t>Monocular cameras, SLAM, mesh maps </a:t>
            </a:r>
            <a:r>
              <a:rPr lang="en-US" sz="1100" b="0" i="0" dirty="0">
                <a:effectLst/>
                <a:latin typeface="Söhne"/>
              </a:rPr>
              <a:t>(Figs. 2, 5)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Söhne"/>
              </a:rPr>
              <a:t>Accuracy, CPU usage, localization 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Söhne"/>
              </a:rPr>
              <a:t>experiments </a:t>
            </a:r>
            <a:r>
              <a:rPr lang="en-US" sz="1100" b="0" i="0" dirty="0">
                <a:effectLst/>
                <a:latin typeface="Söhne"/>
              </a:rPr>
              <a:t>(Figs. 9, 12)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Söhne"/>
              </a:rPr>
              <a:t>Real-time mapping for precision agriculture</a:t>
            </a:r>
            <a:r>
              <a:rPr lang="en-US" sz="1100" b="0" i="0" dirty="0">
                <a:effectLst/>
                <a:latin typeface="Söhne"/>
              </a:rPr>
              <a:t>(Fig. 8)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3FC90D8E-4C4A-6249-A846-A71BADD701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6292" y="1155118"/>
            <a:ext cx="3506982" cy="1727783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26DBE421-DB0A-D95F-0188-A2D9EDCD40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0518" y="3091193"/>
            <a:ext cx="2600999" cy="2720883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EBACA5FB-7381-2962-B860-7856B5BAE8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0518" y="1155117"/>
            <a:ext cx="2600999" cy="193804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17886CBC-E34F-30F5-9296-7279B75DD7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7052" y="2714175"/>
            <a:ext cx="3452706" cy="3099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4927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3FBF4ED-258C-A295-7504-7D9263BCDBC2}"/>
              </a:ext>
            </a:extLst>
          </p:cNvPr>
          <p:cNvSpPr/>
          <p:nvPr/>
        </p:nvSpPr>
        <p:spPr>
          <a:xfrm>
            <a:off x="200872" y="1155117"/>
            <a:ext cx="6037965" cy="46569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2C66C76-FEDD-3B46-C549-BF3A567EC760}"/>
              </a:ext>
            </a:extLst>
          </p:cNvPr>
          <p:cNvSpPr/>
          <p:nvPr/>
        </p:nvSpPr>
        <p:spPr>
          <a:xfrm>
            <a:off x="8459881" y="2190753"/>
            <a:ext cx="1593338" cy="208633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A76E063-AE6B-675E-8C25-E52E478FEA00}"/>
              </a:ext>
            </a:extLst>
          </p:cNvPr>
          <p:cNvSpPr/>
          <p:nvPr/>
        </p:nvSpPr>
        <p:spPr>
          <a:xfrm>
            <a:off x="10269991" y="2190753"/>
            <a:ext cx="1593338" cy="208633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CB179A-5628-213C-798D-035CD0CCF33A}"/>
              </a:ext>
            </a:extLst>
          </p:cNvPr>
          <p:cNvSpPr txBox="1"/>
          <p:nvPr/>
        </p:nvSpPr>
        <p:spPr>
          <a:xfrm>
            <a:off x="5075529" y="300494"/>
            <a:ext cx="20409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i="0" dirty="0">
                <a:solidFill>
                  <a:schemeClr val="accent6">
                    <a:lumMod val="50000"/>
                  </a:schemeClr>
                </a:solidFill>
                <a:effectLst/>
                <a:latin typeface="Sitka Display Semibold" pitchFamily="2" charset="0"/>
              </a:rPr>
              <a:t>Summary</a:t>
            </a:r>
            <a:endParaRPr lang="en-US" sz="3600" b="1" dirty="0">
              <a:solidFill>
                <a:schemeClr val="accent6">
                  <a:lumMod val="50000"/>
                </a:schemeClr>
              </a:solidFill>
              <a:latin typeface="Sitka Display Semibold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2165C2-F881-93D8-6BDB-6A52FFABCB84}"/>
              </a:ext>
            </a:extLst>
          </p:cNvPr>
          <p:cNvSpPr txBox="1"/>
          <p:nvPr/>
        </p:nvSpPr>
        <p:spPr>
          <a:xfrm>
            <a:off x="386518" y="1931483"/>
            <a:ext cx="5210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kern="0" dirty="0">
                <a:solidFill>
                  <a:srgbClr val="000000"/>
                </a:solidFill>
                <a:effectLst/>
                <a:latin typeface="Söhne"/>
                <a:ea typeface="Times New Roman" panose="02020603050405020304" pitchFamily="18" charset="0"/>
              </a:rPr>
              <a:t>Methodology</a:t>
            </a:r>
            <a:endParaRPr lang="en-US" sz="2800" dirty="0">
              <a:latin typeface="Söhne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43F383-D7BD-32E2-EB1D-5E92410D60F2}"/>
              </a:ext>
            </a:extLst>
          </p:cNvPr>
          <p:cNvSpPr txBox="1"/>
          <p:nvPr/>
        </p:nvSpPr>
        <p:spPr>
          <a:xfrm>
            <a:off x="200873" y="2732211"/>
            <a:ext cx="5460314" cy="21082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Söhne"/>
              </a:rPr>
              <a:t>Monocular cameras, SLAM, mesh maps </a:t>
            </a:r>
            <a:r>
              <a:rPr lang="en-US" sz="1100" b="0" i="0" dirty="0">
                <a:effectLst/>
                <a:latin typeface="Söhne"/>
              </a:rPr>
              <a:t>(Figs. 2, 5)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Söhne"/>
              </a:rPr>
              <a:t>Accuracy, CPU usage, localization 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Söhne"/>
              </a:rPr>
              <a:t>experiments </a:t>
            </a:r>
            <a:r>
              <a:rPr lang="en-US" sz="1100" b="0" i="0" dirty="0">
                <a:effectLst/>
                <a:latin typeface="Söhne"/>
              </a:rPr>
              <a:t>(Figs. 9, 12)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Söhne"/>
              </a:rPr>
              <a:t>Real-time mapping for precision agriculture</a:t>
            </a:r>
            <a:r>
              <a:rPr lang="en-US" sz="1100" b="0" i="0" dirty="0">
                <a:effectLst/>
                <a:latin typeface="Söhne"/>
              </a:rPr>
              <a:t>(Fig. 8)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2E53AFA-8A78-6DAE-765F-E25993C3E3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7225" y="1155117"/>
            <a:ext cx="4071541" cy="172778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224BEFB-7750-D135-88D8-5C9CBA32B3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1184" y="3091192"/>
            <a:ext cx="3002815" cy="272088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A0E1D23-EAF8-B21A-66CC-B62E57A379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1184" y="1155116"/>
            <a:ext cx="3002815" cy="193804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F1887A0-9855-A8F0-1883-3983544F36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17717" y="2714174"/>
            <a:ext cx="3453467" cy="3099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0913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3FBF4ED-258C-A295-7504-7D9263BCDBC2}"/>
              </a:ext>
            </a:extLst>
          </p:cNvPr>
          <p:cNvSpPr/>
          <p:nvPr/>
        </p:nvSpPr>
        <p:spPr>
          <a:xfrm>
            <a:off x="200873" y="1155117"/>
            <a:ext cx="3291627" cy="46569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CB179A-5628-213C-798D-035CD0CCF33A}"/>
              </a:ext>
            </a:extLst>
          </p:cNvPr>
          <p:cNvSpPr txBox="1"/>
          <p:nvPr/>
        </p:nvSpPr>
        <p:spPr>
          <a:xfrm>
            <a:off x="5075529" y="300494"/>
            <a:ext cx="20409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i="0" dirty="0">
                <a:solidFill>
                  <a:schemeClr val="accent6">
                    <a:lumMod val="50000"/>
                  </a:schemeClr>
                </a:solidFill>
                <a:effectLst/>
                <a:latin typeface="Sitka Display Semibold" pitchFamily="2" charset="0"/>
              </a:rPr>
              <a:t>Summary</a:t>
            </a:r>
            <a:endParaRPr lang="en-US" sz="3600" b="1" dirty="0">
              <a:solidFill>
                <a:schemeClr val="accent6">
                  <a:lumMod val="50000"/>
                </a:schemeClr>
              </a:solidFill>
              <a:latin typeface="Sitka Display Semibold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2165C2-F881-93D8-6BDB-6A52FFABCB84}"/>
              </a:ext>
            </a:extLst>
          </p:cNvPr>
          <p:cNvSpPr txBox="1"/>
          <p:nvPr/>
        </p:nvSpPr>
        <p:spPr>
          <a:xfrm>
            <a:off x="200872" y="1918783"/>
            <a:ext cx="32916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kern="0" dirty="0">
                <a:solidFill>
                  <a:srgbClr val="000000"/>
                </a:solidFill>
                <a:effectLst/>
                <a:latin typeface="Söhne"/>
                <a:ea typeface="Times New Roman" panose="02020603050405020304" pitchFamily="18" charset="0"/>
              </a:rPr>
              <a:t>Methodology</a:t>
            </a:r>
            <a:endParaRPr lang="en-US" sz="2800" dirty="0">
              <a:latin typeface="Söhne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43F383-D7BD-32E2-EB1D-5E92410D60F2}"/>
              </a:ext>
            </a:extLst>
          </p:cNvPr>
          <p:cNvSpPr txBox="1"/>
          <p:nvPr/>
        </p:nvSpPr>
        <p:spPr>
          <a:xfrm>
            <a:off x="200873" y="2719511"/>
            <a:ext cx="329162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Monocular cameras, SLAM, mesh maps </a:t>
            </a:r>
            <a:r>
              <a:rPr lang="en-US" sz="1000" b="0" i="0" dirty="0">
                <a:effectLst/>
                <a:latin typeface="Söhne"/>
              </a:rPr>
              <a:t>(Figs. 2, 5)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Accuracy, CPU usage, localization 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experiments </a:t>
            </a:r>
            <a:r>
              <a:rPr lang="en-US" sz="1000" b="0" i="0" dirty="0">
                <a:effectLst/>
                <a:latin typeface="Söhne"/>
              </a:rPr>
              <a:t>(Figs. 9, 12)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Real-time mapping for precision agriculture</a:t>
            </a:r>
            <a:r>
              <a:rPr lang="en-US" sz="1000" b="0" i="0" dirty="0">
                <a:effectLst/>
                <a:latin typeface="Söhne"/>
              </a:rPr>
              <a:t>(Fig. 8)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2E53AFA-8A78-6DAE-765F-E25993C3E3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871" y="1155117"/>
            <a:ext cx="7657229" cy="465695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224BEFB-7750-D135-88D8-5C9CBA32B3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89070" y="3170397"/>
            <a:ext cx="484928" cy="10333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A0E1D23-EAF8-B21A-66CC-B62E57A379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89071" y="1155117"/>
            <a:ext cx="484928" cy="193804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F1887A0-9855-A8F0-1883-3983544F36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89070" y="4309910"/>
            <a:ext cx="484928" cy="1479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0977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3FBF4ED-258C-A295-7504-7D9263BCDBC2}"/>
              </a:ext>
            </a:extLst>
          </p:cNvPr>
          <p:cNvSpPr/>
          <p:nvPr/>
        </p:nvSpPr>
        <p:spPr>
          <a:xfrm>
            <a:off x="200873" y="1155117"/>
            <a:ext cx="3291627" cy="46569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CB179A-5628-213C-798D-035CD0CCF33A}"/>
              </a:ext>
            </a:extLst>
          </p:cNvPr>
          <p:cNvSpPr txBox="1"/>
          <p:nvPr/>
        </p:nvSpPr>
        <p:spPr>
          <a:xfrm>
            <a:off x="5075529" y="300494"/>
            <a:ext cx="20409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i="0" dirty="0">
                <a:solidFill>
                  <a:schemeClr val="accent6">
                    <a:lumMod val="50000"/>
                  </a:schemeClr>
                </a:solidFill>
                <a:effectLst/>
                <a:latin typeface="Sitka Display Semibold" pitchFamily="2" charset="0"/>
              </a:rPr>
              <a:t>Summary</a:t>
            </a:r>
            <a:endParaRPr lang="en-US" sz="3600" b="1" dirty="0">
              <a:solidFill>
                <a:schemeClr val="accent6">
                  <a:lumMod val="50000"/>
                </a:schemeClr>
              </a:solidFill>
              <a:latin typeface="Sitka Display Semibold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2165C2-F881-93D8-6BDB-6A52FFABCB84}"/>
              </a:ext>
            </a:extLst>
          </p:cNvPr>
          <p:cNvSpPr txBox="1"/>
          <p:nvPr/>
        </p:nvSpPr>
        <p:spPr>
          <a:xfrm>
            <a:off x="200872" y="1918783"/>
            <a:ext cx="32916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kern="0" dirty="0">
                <a:solidFill>
                  <a:srgbClr val="000000"/>
                </a:solidFill>
                <a:effectLst/>
                <a:latin typeface="Söhne"/>
                <a:ea typeface="Times New Roman" panose="02020603050405020304" pitchFamily="18" charset="0"/>
              </a:rPr>
              <a:t>Methodology</a:t>
            </a:r>
            <a:endParaRPr lang="en-US" sz="2800" dirty="0">
              <a:latin typeface="Söhne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43F383-D7BD-32E2-EB1D-5E92410D60F2}"/>
              </a:ext>
            </a:extLst>
          </p:cNvPr>
          <p:cNvSpPr txBox="1"/>
          <p:nvPr/>
        </p:nvSpPr>
        <p:spPr>
          <a:xfrm>
            <a:off x="200873" y="2719511"/>
            <a:ext cx="329162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Monocular cameras, SLAM, mesh maps </a:t>
            </a:r>
            <a:r>
              <a:rPr lang="en-US" sz="1100" b="0" i="0" dirty="0">
                <a:effectLst/>
                <a:latin typeface="Söhne"/>
              </a:rPr>
              <a:t>(Figs. 2, 5)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Accuracy, CPU usage, localization 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experiments </a:t>
            </a:r>
            <a:r>
              <a:rPr lang="en-US" sz="1100" b="0" i="0" dirty="0">
                <a:effectLst/>
                <a:latin typeface="Söhne"/>
              </a:rPr>
              <a:t>(Figs. 9, 12)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Real-time mapping for precision agriculture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2E53AFA-8A78-6DAE-765F-E25993C3E3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871" y="1155117"/>
            <a:ext cx="265829" cy="465695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224BEFB-7750-D135-88D8-5C9CBA32B3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4468" y="3302000"/>
            <a:ext cx="2219530" cy="251007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A0E1D23-EAF8-B21A-66CC-B62E57A379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54469" y="1155117"/>
            <a:ext cx="2219530" cy="193804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F1887A0-9855-A8F0-1883-3983544F36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41070" y="1155117"/>
            <a:ext cx="5422029" cy="4656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3349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3FBF4ED-258C-A295-7504-7D9263BCDBC2}"/>
              </a:ext>
            </a:extLst>
          </p:cNvPr>
          <p:cNvSpPr/>
          <p:nvPr/>
        </p:nvSpPr>
        <p:spPr>
          <a:xfrm>
            <a:off x="200873" y="1155117"/>
            <a:ext cx="3291627" cy="46569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CB179A-5628-213C-798D-035CD0CCF33A}"/>
              </a:ext>
            </a:extLst>
          </p:cNvPr>
          <p:cNvSpPr txBox="1"/>
          <p:nvPr/>
        </p:nvSpPr>
        <p:spPr>
          <a:xfrm>
            <a:off x="5075529" y="300494"/>
            <a:ext cx="20409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i="0" dirty="0">
                <a:solidFill>
                  <a:schemeClr val="accent6">
                    <a:lumMod val="50000"/>
                  </a:schemeClr>
                </a:solidFill>
                <a:effectLst/>
                <a:latin typeface="Sitka Display Semibold" pitchFamily="2" charset="0"/>
              </a:rPr>
              <a:t>Summary</a:t>
            </a:r>
            <a:endParaRPr lang="en-US" sz="3600" b="1" dirty="0">
              <a:solidFill>
                <a:schemeClr val="accent6">
                  <a:lumMod val="50000"/>
                </a:schemeClr>
              </a:solidFill>
              <a:latin typeface="Sitka Display Semibold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2165C2-F881-93D8-6BDB-6A52FFABCB84}"/>
              </a:ext>
            </a:extLst>
          </p:cNvPr>
          <p:cNvSpPr txBox="1"/>
          <p:nvPr/>
        </p:nvSpPr>
        <p:spPr>
          <a:xfrm>
            <a:off x="200872" y="1918783"/>
            <a:ext cx="32916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kern="0" dirty="0">
                <a:solidFill>
                  <a:srgbClr val="000000"/>
                </a:solidFill>
                <a:effectLst/>
                <a:latin typeface="Söhne"/>
                <a:ea typeface="Times New Roman" panose="02020603050405020304" pitchFamily="18" charset="0"/>
              </a:rPr>
              <a:t>Methodology</a:t>
            </a:r>
            <a:endParaRPr lang="en-US" sz="2800" dirty="0">
              <a:latin typeface="Söhne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43F383-D7BD-32E2-EB1D-5E92410D60F2}"/>
              </a:ext>
            </a:extLst>
          </p:cNvPr>
          <p:cNvSpPr txBox="1"/>
          <p:nvPr/>
        </p:nvSpPr>
        <p:spPr>
          <a:xfrm>
            <a:off x="200873" y="2719511"/>
            <a:ext cx="329162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Monocular cameras, SLAM, mesh maps </a:t>
            </a:r>
            <a:r>
              <a:rPr lang="en-US" sz="1100" b="0" i="0" dirty="0">
                <a:effectLst/>
                <a:latin typeface="Söhne"/>
              </a:rPr>
              <a:t>(Figs. 2, 5)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Accuracy, CPU usage, localization 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experiments </a:t>
            </a:r>
            <a:r>
              <a:rPr lang="en-US" sz="1100" b="0" i="0" dirty="0">
                <a:effectLst/>
                <a:latin typeface="Söhne"/>
              </a:rPr>
              <a:t>(Figs. 9, 12)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Real-time mapping for precision agriculture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2E53AFA-8A78-6DAE-765F-E25993C3E3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871" y="1155117"/>
            <a:ext cx="265829" cy="465695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224BEFB-7750-D135-88D8-5C9CBA32B3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8271" y="1155117"/>
            <a:ext cx="5041030" cy="465695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F1887A0-9855-A8F0-1883-3983544F36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1071" y="1155117"/>
            <a:ext cx="265829" cy="465695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15A75A7-CA79-4488-17E2-C4B91271ED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30672" y="2719511"/>
            <a:ext cx="2219530" cy="1938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9620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3FBF4ED-258C-A295-7504-7D9263BCDBC2}"/>
              </a:ext>
            </a:extLst>
          </p:cNvPr>
          <p:cNvSpPr/>
          <p:nvPr/>
        </p:nvSpPr>
        <p:spPr>
          <a:xfrm>
            <a:off x="200873" y="1155117"/>
            <a:ext cx="3291627" cy="46569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CB179A-5628-213C-798D-035CD0CCF33A}"/>
              </a:ext>
            </a:extLst>
          </p:cNvPr>
          <p:cNvSpPr txBox="1"/>
          <p:nvPr/>
        </p:nvSpPr>
        <p:spPr>
          <a:xfrm>
            <a:off x="5075529" y="300494"/>
            <a:ext cx="20409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i="0" dirty="0">
                <a:solidFill>
                  <a:schemeClr val="accent6">
                    <a:lumMod val="50000"/>
                  </a:schemeClr>
                </a:solidFill>
                <a:effectLst/>
                <a:latin typeface="Sitka Display Semibold" pitchFamily="2" charset="0"/>
              </a:rPr>
              <a:t>Summary</a:t>
            </a:r>
            <a:endParaRPr lang="en-US" sz="3600" b="1" dirty="0">
              <a:solidFill>
                <a:schemeClr val="accent6">
                  <a:lumMod val="50000"/>
                </a:schemeClr>
              </a:solidFill>
              <a:latin typeface="Sitka Display Semibold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2165C2-F881-93D8-6BDB-6A52FFABCB84}"/>
              </a:ext>
            </a:extLst>
          </p:cNvPr>
          <p:cNvSpPr txBox="1"/>
          <p:nvPr/>
        </p:nvSpPr>
        <p:spPr>
          <a:xfrm>
            <a:off x="200872" y="1918783"/>
            <a:ext cx="32916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kern="0" dirty="0">
                <a:solidFill>
                  <a:srgbClr val="000000"/>
                </a:solidFill>
                <a:effectLst/>
                <a:latin typeface="Söhne"/>
                <a:ea typeface="Times New Roman" panose="02020603050405020304" pitchFamily="18" charset="0"/>
              </a:rPr>
              <a:t>Methodology</a:t>
            </a:r>
            <a:endParaRPr lang="en-US" sz="2800" dirty="0">
              <a:latin typeface="Söhne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43F383-D7BD-32E2-EB1D-5E92410D60F2}"/>
              </a:ext>
            </a:extLst>
          </p:cNvPr>
          <p:cNvSpPr txBox="1"/>
          <p:nvPr/>
        </p:nvSpPr>
        <p:spPr>
          <a:xfrm>
            <a:off x="200873" y="2719511"/>
            <a:ext cx="329162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Monocular cameras, SLAM, mesh maps </a:t>
            </a:r>
            <a:r>
              <a:rPr lang="en-US" sz="1100" b="0" i="0" dirty="0">
                <a:effectLst/>
                <a:latin typeface="Söhne"/>
              </a:rPr>
              <a:t>(Figs. 2, 5)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Accuracy, CPU usage, localization 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experiments </a:t>
            </a:r>
            <a:r>
              <a:rPr lang="en-US" sz="1100" b="0" i="0" dirty="0">
                <a:effectLst/>
                <a:latin typeface="Söhne"/>
              </a:rPr>
              <a:t>(Figs. 9, 12)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Real-time mapping for precision agriculture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2E53AFA-8A78-6DAE-765F-E25993C3E3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871" y="1155117"/>
            <a:ext cx="265829" cy="465695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224BEFB-7750-D135-88D8-5C9CBA32B3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8271" y="1155115"/>
            <a:ext cx="265829" cy="465695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F1887A0-9855-A8F0-1883-3983544F36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1071" y="1155117"/>
            <a:ext cx="265829" cy="465695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15A75A7-CA79-4488-17E2-C4B91271ED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5529" y="1155115"/>
            <a:ext cx="6915598" cy="4656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3872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A3AC31A-2B34-9B9E-FED6-DD7132943A5B}"/>
              </a:ext>
            </a:extLst>
          </p:cNvPr>
          <p:cNvSpPr txBox="1"/>
          <p:nvPr/>
        </p:nvSpPr>
        <p:spPr>
          <a:xfrm>
            <a:off x="5075529" y="310768"/>
            <a:ext cx="20409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i="0" dirty="0">
                <a:solidFill>
                  <a:schemeClr val="accent6">
                    <a:lumMod val="50000"/>
                  </a:schemeClr>
                </a:solidFill>
                <a:effectLst/>
                <a:latin typeface="Sitka Display Semibold" pitchFamily="2" charset="0"/>
              </a:rPr>
              <a:t>Summary</a:t>
            </a:r>
            <a:endParaRPr lang="en-US" sz="3600" b="1" dirty="0">
              <a:solidFill>
                <a:schemeClr val="accent6">
                  <a:lumMod val="50000"/>
                </a:schemeClr>
              </a:solidFill>
              <a:latin typeface="Sitka Display Semibold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EA54D6F-F122-095C-EF65-D75882F2261C}"/>
              </a:ext>
            </a:extLst>
          </p:cNvPr>
          <p:cNvSpPr/>
          <p:nvPr/>
        </p:nvSpPr>
        <p:spPr>
          <a:xfrm>
            <a:off x="6341246" y="4058426"/>
            <a:ext cx="3316318" cy="241752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DFCFD9-234E-4D7F-0AC0-9D40717A3AD0}"/>
              </a:ext>
            </a:extLst>
          </p:cNvPr>
          <p:cNvSpPr txBox="1"/>
          <p:nvPr/>
        </p:nvSpPr>
        <p:spPr>
          <a:xfrm>
            <a:off x="6594053" y="5082524"/>
            <a:ext cx="2810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0" dirty="0">
                <a:effectLst/>
                <a:latin typeface="Söhne"/>
              </a:rPr>
              <a:t>Conclusion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F4A9AC-6033-7563-D143-9480D03BB5DB}"/>
              </a:ext>
            </a:extLst>
          </p:cNvPr>
          <p:cNvSpPr/>
          <p:nvPr/>
        </p:nvSpPr>
        <p:spPr>
          <a:xfrm>
            <a:off x="2417520" y="4058427"/>
            <a:ext cx="3538035" cy="241613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A17D25-7BF6-A801-09D0-85FA8FBEE1B0}"/>
              </a:ext>
            </a:extLst>
          </p:cNvPr>
          <p:cNvSpPr txBox="1"/>
          <p:nvPr/>
        </p:nvSpPr>
        <p:spPr>
          <a:xfrm>
            <a:off x="3132427" y="5081830"/>
            <a:ext cx="2108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0" dirty="0">
                <a:effectLst/>
                <a:latin typeface="Söhne"/>
              </a:rPr>
              <a:t>Methodology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5CBC64E-4459-21BE-F321-48E9B1AE2256}"/>
              </a:ext>
            </a:extLst>
          </p:cNvPr>
          <p:cNvSpPr/>
          <p:nvPr/>
        </p:nvSpPr>
        <p:spPr>
          <a:xfrm>
            <a:off x="6349481" y="1256447"/>
            <a:ext cx="3316318" cy="241752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0CB98A-9323-24CE-4B3F-83E04759DC51}"/>
              </a:ext>
            </a:extLst>
          </p:cNvPr>
          <p:cNvSpPr txBox="1"/>
          <p:nvPr/>
        </p:nvSpPr>
        <p:spPr>
          <a:xfrm>
            <a:off x="6602288" y="2280545"/>
            <a:ext cx="2810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0" dirty="0">
                <a:effectLst/>
                <a:latin typeface="Söhne"/>
              </a:rPr>
              <a:t>Contribution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BCBB915-BB5F-16F4-24A2-DDA2A5FF4BEE}"/>
              </a:ext>
            </a:extLst>
          </p:cNvPr>
          <p:cNvSpPr/>
          <p:nvPr/>
        </p:nvSpPr>
        <p:spPr>
          <a:xfrm>
            <a:off x="2425755" y="1256448"/>
            <a:ext cx="3538035" cy="241613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43E6F9-342A-6931-00D7-5D475712E39A}"/>
              </a:ext>
            </a:extLst>
          </p:cNvPr>
          <p:cNvSpPr txBox="1"/>
          <p:nvPr/>
        </p:nvSpPr>
        <p:spPr>
          <a:xfrm>
            <a:off x="3042452" y="2141352"/>
            <a:ext cx="23046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kern="0" dirty="0">
                <a:solidFill>
                  <a:srgbClr val="000000"/>
                </a:solidFill>
                <a:effectLst/>
                <a:latin typeface="Söhne"/>
                <a:ea typeface="Times New Roman" panose="02020603050405020304" pitchFamily="18" charset="0"/>
              </a:rPr>
              <a:t>Motivation/purpose/aims/hypothesis</a:t>
            </a:r>
            <a:endParaRPr lang="en-US" dirty="0"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9191396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6A76E063-AE6B-675E-8C25-E52E478FEA00}"/>
              </a:ext>
            </a:extLst>
          </p:cNvPr>
          <p:cNvSpPr/>
          <p:nvPr/>
        </p:nvSpPr>
        <p:spPr>
          <a:xfrm>
            <a:off x="10269991" y="2190753"/>
            <a:ext cx="1593338" cy="208633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D8DBDD-F91A-2E41-9E5E-E118AE81C4BA}"/>
              </a:ext>
            </a:extLst>
          </p:cNvPr>
          <p:cNvSpPr txBox="1"/>
          <p:nvPr/>
        </p:nvSpPr>
        <p:spPr>
          <a:xfrm>
            <a:off x="10269231" y="3095419"/>
            <a:ext cx="15948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0" dirty="0">
                <a:effectLst/>
                <a:latin typeface="Söhne"/>
              </a:rPr>
              <a:t>Conclusion</a:t>
            </a:r>
            <a:endParaRPr lang="en-US" sz="12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810DD45-BB7E-818A-7FA9-5D0CE888B34B}"/>
              </a:ext>
            </a:extLst>
          </p:cNvPr>
          <p:cNvSpPr/>
          <p:nvPr/>
        </p:nvSpPr>
        <p:spPr>
          <a:xfrm>
            <a:off x="3953552" y="1155117"/>
            <a:ext cx="6037965" cy="46569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2C7DAB9-BF72-5E24-4430-DA46020C1C81}"/>
              </a:ext>
            </a:extLst>
          </p:cNvPr>
          <p:cNvSpPr txBox="1"/>
          <p:nvPr/>
        </p:nvSpPr>
        <p:spPr>
          <a:xfrm>
            <a:off x="5075529" y="300494"/>
            <a:ext cx="20409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i="0" dirty="0">
                <a:solidFill>
                  <a:schemeClr val="accent6">
                    <a:lumMod val="50000"/>
                  </a:schemeClr>
                </a:solidFill>
                <a:effectLst/>
                <a:latin typeface="Sitka Display Semibold" pitchFamily="2" charset="0"/>
              </a:rPr>
              <a:t>Summary</a:t>
            </a:r>
            <a:endParaRPr lang="en-US" sz="3600" b="1" dirty="0">
              <a:solidFill>
                <a:schemeClr val="accent6">
                  <a:lumMod val="50000"/>
                </a:schemeClr>
              </a:solidFill>
              <a:latin typeface="Sitka Display Semibold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7F8A94E-4E39-F39B-7626-851F794CDE99}"/>
              </a:ext>
            </a:extLst>
          </p:cNvPr>
          <p:cNvSpPr/>
          <p:nvPr/>
        </p:nvSpPr>
        <p:spPr>
          <a:xfrm>
            <a:off x="314608" y="2190753"/>
            <a:ext cx="1593338" cy="208633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CD4F26-FDCE-B4A0-2993-157E3E9399D9}"/>
              </a:ext>
            </a:extLst>
          </p:cNvPr>
          <p:cNvSpPr txBox="1"/>
          <p:nvPr/>
        </p:nvSpPr>
        <p:spPr>
          <a:xfrm>
            <a:off x="310620" y="3003086"/>
            <a:ext cx="16013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kern="0" dirty="0">
                <a:solidFill>
                  <a:srgbClr val="000000"/>
                </a:solidFill>
                <a:effectLst/>
                <a:latin typeface="Söhne"/>
                <a:ea typeface="Times New Roman" panose="02020603050405020304" pitchFamily="18" charset="0"/>
              </a:rPr>
              <a:t>Motivation/purpose/</a:t>
            </a:r>
          </a:p>
          <a:p>
            <a:pPr algn="ctr"/>
            <a:r>
              <a:rPr lang="en-US" sz="1200" b="1" kern="0" dirty="0">
                <a:solidFill>
                  <a:srgbClr val="000000"/>
                </a:solidFill>
                <a:effectLst/>
                <a:latin typeface="Söhne"/>
                <a:ea typeface="Times New Roman" panose="02020603050405020304" pitchFamily="18" charset="0"/>
              </a:rPr>
              <a:t>aims/hypothesis</a:t>
            </a:r>
            <a:endParaRPr lang="en-US" sz="1200" dirty="0">
              <a:latin typeface="Söhne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53E10BE-5554-7C24-948A-B6ECD121B481}"/>
              </a:ext>
            </a:extLst>
          </p:cNvPr>
          <p:cNvSpPr/>
          <p:nvPr/>
        </p:nvSpPr>
        <p:spPr>
          <a:xfrm>
            <a:off x="2134026" y="2190753"/>
            <a:ext cx="1593338" cy="208633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D3F04D-4787-EA3C-2448-1DE45DE4FC6F}"/>
              </a:ext>
            </a:extLst>
          </p:cNvPr>
          <p:cNvSpPr txBox="1"/>
          <p:nvPr/>
        </p:nvSpPr>
        <p:spPr>
          <a:xfrm>
            <a:off x="2133266" y="3095419"/>
            <a:ext cx="15948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0" dirty="0">
                <a:effectLst/>
                <a:latin typeface="Söhne"/>
              </a:rPr>
              <a:t>Contribution</a:t>
            </a:r>
            <a:endParaRPr 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806AAA-5232-70F2-B3DB-1F81560137F6}"/>
              </a:ext>
            </a:extLst>
          </p:cNvPr>
          <p:cNvSpPr txBox="1"/>
          <p:nvPr/>
        </p:nvSpPr>
        <p:spPr>
          <a:xfrm>
            <a:off x="4089476" y="3221986"/>
            <a:ext cx="5766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kern="0" dirty="0">
                <a:solidFill>
                  <a:srgbClr val="000000"/>
                </a:solidFill>
                <a:effectLst/>
                <a:latin typeface="Söhne"/>
                <a:ea typeface="Times New Roman" panose="02020603050405020304" pitchFamily="18" charset="0"/>
              </a:rPr>
              <a:t>Methodology</a:t>
            </a:r>
            <a:endParaRPr lang="en-US" sz="2800" dirty="0"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156790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810DD45-BB7E-818A-7FA9-5D0CE888B34B}"/>
              </a:ext>
            </a:extLst>
          </p:cNvPr>
          <p:cNvSpPr/>
          <p:nvPr/>
        </p:nvSpPr>
        <p:spPr>
          <a:xfrm>
            <a:off x="5871252" y="1155117"/>
            <a:ext cx="6037965" cy="46569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2C7DAB9-BF72-5E24-4430-DA46020C1C81}"/>
              </a:ext>
            </a:extLst>
          </p:cNvPr>
          <p:cNvSpPr txBox="1"/>
          <p:nvPr/>
        </p:nvSpPr>
        <p:spPr>
          <a:xfrm>
            <a:off x="5075529" y="300494"/>
            <a:ext cx="20409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i="0" dirty="0">
                <a:solidFill>
                  <a:schemeClr val="accent6">
                    <a:lumMod val="50000"/>
                  </a:schemeClr>
                </a:solidFill>
                <a:effectLst/>
                <a:latin typeface="Sitka Display Semibold" pitchFamily="2" charset="0"/>
              </a:rPr>
              <a:t>Summary</a:t>
            </a:r>
            <a:endParaRPr lang="en-US" sz="3600" b="1" dirty="0">
              <a:solidFill>
                <a:schemeClr val="accent6">
                  <a:lumMod val="50000"/>
                </a:schemeClr>
              </a:solidFill>
              <a:latin typeface="Sitka Display Semibold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7F8A94E-4E39-F39B-7626-851F794CDE99}"/>
              </a:ext>
            </a:extLst>
          </p:cNvPr>
          <p:cNvSpPr/>
          <p:nvPr/>
        </p:nvSpPr>
        <p:spPr>
          <a:xfrm>
            <a:off x="314608" y="2190753"/>
            <a:ext cx="1593338" cy="208633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CD4F26-FDCE-B4A0-2993-157E3E9399D9}"/>
              </a:ext>
            </a:extLst>
          </p:cNvPr>
          <p:cNvSpPr txBox="1"/>
          <p:nvPr/>
        </p:nvSpPr>
        <p:spPr>
          <a:xfrm>
            <a:off x="310620" y="3003086"/>
            <a:ext cx="16013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kern="0" dirty="0">
                <a:solidFill>
                  <a:srgbClr val="000000"/>
                </a:solidFill>
                <a:effectLst/>
                <a:latin typeface="Söhne"/>
                <a:ea typeface="Times New Roman" panose="02020603050405020304" pitchFamily="18" charset="0"/>
              </a:rPr>
              <a:t>Motivation/purpose/</a:t>
            </a:r>
          </a:p>
          <a:p>
            <a:pPr algn="ctr"/>
            <a:r>
              <a:rPr lang="en-US" sz="1200" b="1" kern="0" dirty="0">
                <a:solidFill>
                  <a:srgbClr val="000000"/>
                </a:solidFill>
                <a:effectLst/>
                <a:latin typeface="Söhne"/>
                <a:ea typeface="Times New Roman" panose="02020603050405020304" pitchFamily="18" charset="0"/>
              </a:rPr>
              <a:t>aims/hypothesis</a:t>
            </a:r>
            <a:endParaRPr lang="en-US" sz="1200" dirty="0">
              <a:latin typeface="Söhne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53E10BE-5554-7C24-948A-B6ECD121B481}"/>
              </a:ext>
            </a:extLst>
          </p:cNvPr>
          <p:cNvSpPr/>
          <p:nvPr/>
        </p:nvSpPr>
        <p:spPr>
          <a:xfrm>
            <a:off x="2134026" y="2190753"/>
            <a:ext cx="1593338" cy="208633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D3F04D-4787-EA3C-2448-1DE45DE4FC6F}"/>
              </a:ext>
            </a:extLst>
          </p:cNvPr>
          <p:cNvSpPr txBox="1"/>
          <p:nvPr/>
        </p:nvSpPr>
        <p:spPr>
          <a:xfrm>
            <a:off x="2133266" y="3095419"/>
            <a:ext cx="15948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0" dirty="0">
                <a:effectLst/>
                <a:latin typeface="Söhne"/>
              </a:rPr>
              <a:t>Contribution</a:t>
            </a:r>
            <a:endParaRPr 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806AAA-5232-70F2-B3DB-1F81560137F6}"/>
              </a:ext>
            </a:extLst>
          </p:cNvPr>
          <p:cNvSpPr txBox="1"/>
          <p:nvPr/>
        </p:nvSpPr>
        <p:spPr>
          <a:xfrm>
            <a:off x="6007176" y="3221986"/>
            <a:ext cx="5766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kern="0" dirty="0">
                <a:solidFill>
                  <a:srgbClr val="000000"/>
                </a:solidFill>
                <a:effectLst/>
                <a:latin typeface="Söhne"/>
                <a:ea typeface="Times New Roman" panose="02020603050405020304" pitchFamily="18" charset="0"/>
              </a:rPr>
              <a:t>Conclusion</a:t>
            </a:r>
            <a:endParaRPr lang="en-US" sz="2800" dirty="0">
              <a:latin typeface="Söhne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D5945E-E24B-056C-BC03-5AA724B30046}"/>
              </a:ext>
            </a:extLst>
          </p:cNvPr>
          <p:cNvSpPr/>
          <p:nvPr/>
        </p:nvSpPr>
        <p:spPr>
          <a:xfrm>
            <a:off x="3983491" y="2190753"/>
            <a:ext cx="1593338" cy="208633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7FF7AC-B856-452D-EBE3-5CF42B7DF07B}"/>
              </a:ext>
            </a:extLst>
          </p:cNvPr>
          <p:cNvSpPr txBox="1"/>
          <p:nvPr/>
        </p:nvSpPr>
        <p:spPr>
          <a:xfrm>
            <a:off x="3982731" y="3095419"/>
            <a:ext cx="15948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0" dirty="0">
                <a:effectLst/>
                <a:latin typeface="Söhne"/>
              </a:rPr>
              <a:t>Methodology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6890857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810DD45-BB7E-818A-7FA9-5D0CE888B34B}"/>
              </a:ext>
            </a:extLst>
          </p:cNvPr>
          <p:cNvSpPr/>
          <p:nvPr/>
        </p:nvSpPr>
        <p:spPr>
          <a:xfrm>
            <a:off x="5871252" y="1155117"/>
            <a:ext cx="6037965" cy="46569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2C7DAB9-BF72-5E24-4430-DA46020C1C81}"/>
              </a:ext>
            </a:extLst>
          </p:cNvPr>
          <p:cNvSpPr txBox="1"/>
          <p:nvPr/>
        </p:nvSpPr>
        <p:spPr>
          <a:xfrm>
            <a:off x="5075529" y="300494"/>
            <a:ext cx="20409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i="0" dirty="0">
                <a:solidFill>
                  <a:schemeClr val="accent6">
                    <a:lumMod val="50000"/>
                  </a:schemeClr>
                </a:solidFill>
                <a:effectLst/>
                <a:latin typeface="Sitka Display Semibold" pitchFamily="2" charset="0"/>
              </a:rPr>
              <a:t>Summary</a:t>
            </a:r>
            <a:endParaRPr lang="en-US" sz="3600" b="1" dirty="0">
              <a:solidFill>
                <a:schemeClr val="accent6">
                  <a:lumMod val="50000"/>
                </a:schemeClr>
              </a:solidFill>
              <a:latin typeface="Sitka Display Semibold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7F8A94E-4E39-F39B-7626-851F794CDE99}"/>
              </a:ext>
            </a:extLst>
          </p:cNvPr>
          <p:cNvSpPr/>
          <p:nvPr/>
        </p:nvSpPr>
        <p:spPr>
          <a:xfrm>
            <a:off x="314608" y="2190753"/>
            <a:ext cx="1593338" cy="208633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CD4F26-FDCE-B4A0-2993-157E3E9399D9}"/>
              </a:ext>
            </a:extLst>
          </p:cNvPr>
          <p:cNvSpPr txBox="1"/>
          <p:nvPr/>
        </p:nvSpPr>
        <p:spPr>
          <a:xfrm>
            <a:off x="310620" y="3003086"/>
            <a:ext cx="16013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kern="0" dirty="0">
                <a:solidFill>
                  <a:srgbClr val="000000"/>
                </a:solidFill>
                <a:effectLst/>
                <a:latin typeface="Söhne"/>
                <a:ea typeface="Times New Roman" panose="02020603050405020304" pitchFamily="18" charset="0"/>
              </a:rPr>
              <a:t>Motivation/purpose/</a:t>
            </a:r>
          </a:p>
          <a:p>
            <a:pPr algn="ctr"/>
            <a:r>
              <a:rPr lang="en-US" sz="1200" b="1" kern="0" dirty="0">
                <a:solidFill>
                  <a:srgbClr val="000000"/>
                </a:solidFill>
                <a:effectLst/>
                <a:latin typeface="Söhne"/>
                <a:ea typeface="Times New Roman" panose="02020603050405020304" pitchFamily="18" charset="0"/>
              </a:rPr>
              <a:t>aims/hypothesis</a:t>
            </a:r>
            <a:endParaRPr lang="en-US" sz="1200" dirty="0">
              <a:latin typeface="Söhne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53E10BE-5554-7C24-948A-B6ECD121B481}"/>
              </a:ext>
            </a:extLst>
          </p:cNvPr>
          <p:cNvSpPr/>
          <p:nvPr/>
        </p:nvSpPr>
        <p:spPr>
          <a:xfrm>
            <a:off x="2134026" y="2190753"/>
            <a:ext cx="1593338" cy="208633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D3F04D-4787-EA3C-2448-1DE45DE4FC6F}"/>
              </a:ext>
            </a:extLst>
          </p:cNvPr>
          <p:cNvSpPr txBox="1"/>
          <p:nvPr/>
        </p:nvSpPr>
        <p:spPr>
          <a:xfrm>
            <a:off x="2133266" y="3095419"/>
            <a:ext cx="15948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0" dirty="0">
                <a:effectLst/>
                <a:latin typeface="Söhne"/>
              </a:rPr>
              <a:t>Contribution</a:t>
            </a:r>
            <a:endParaRPr lang="en-US" sz="1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D5945E-E24B-056C-BC03-5AA724B30046}"/>
              </a:ext>
            </a:extLst>
          </p:cNvPr>
          <p:cNvSpPr/>
          <p:nvPr/>
        </p:nvSpPr>
        <p:spPr>
          <a:xfrm>
            <a:off x="3983491" y="2190753"/>
            <a:ext cx="1593338" cy="208633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7FF7AC-B856-452D-EBE3-5CF42B7DF07B}"/>
              </a:ext>
            </a:extLst>
          </p:cNvPr>
          <p:cNvSpPr txBox="1"/>
          <p:nvPr/>
        </p:nvSpPr>
        <p:spPr>
          <a:xfrm>
            <a:off x="3982731" y="3095419"/>
            <a:ext cx="15948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0" dirty="0">
                <a:effectLst/>
                <a:latin typeface="Söhne"/>
              </a:rPr>
              <a:t>Methodology</a:t>
            </a:r>
            <a:endParaRPr 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91C0C7-0B90-017F-73B6-3DC9ADCE1C64}"/>
              </a:ext>
            </a:extLst>
          </p:cNvPr>
          <p:cNvSpPr txBox="1"/>
          <p:nvPr/>
        </p:nvSpPr>
        <p:spPr>
          <a:xfrm>
            <a:off x="6207973" y="2121983"/>
            <a:ext cx="54603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kern="0" dirty="0">
                <a:solidFill>
                  <a:srgbClr val="000000"/>
                </a:solidFill>
                <a:effectLst/>
                <a:latin typeface="Söhne"/>
                <a:ea typeface="Times New Roman" panose="02020603050405020304" pitchFamily="18" charset="0"/>
              </a:rPr>
              <a:t>Conclusion</a:t>
            </a:r>
            <a:endParaRPr lang="en-US" sz="2800" dirty="0">
              <a:latin typeface="Söhne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CF4F0C-FDD1-D4E7-9121-54E4796DECDA}"/>
              </a:ext>
            </a:extLst>
          </p:cNvPr>
          <p:cNvSpPr txBox="1"/>
          <p:nvPr/>
        </p:nvSpPr>
        <p:spPr>
          <a:xfrm>
            <a:off x="6207973" y="2922711"/>
            <a:ext cx="54603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Söhne"/>
              </a:rPr>
              <a:t>High accuracy </a:t>
            </a:r>
            <a:r>
              <a:rPr lang="en-US" sz="1100" b="0" i="0" dirty="0">
                <a:effectLst/>
                <a:latin typeface="Söhne"/>
              </a:rPr>
              <a:t>(Table 4).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Söhne"/>
              </a:rPr>
              <a:t>Efficiency of edge computing </a:t>
            </a:r>
            <a:r>
              <a:rPr lang="en-US" sz="1100" b="0" i="0" dirty="0">
                <a:effectLst/>
                <a:latin typeface="Söhne"/>
              </a:rPr>
              <a:t>(Fig. 13).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Söhne"/>
              </a:rPr>
              <a:t>Real-time data and map updates </a:t>
            </a:r>
            <a:r>
              <a:rPr lang="en-US" sz="1100" b="0" i="0" dirty="0">
                <a:effectLst/>
                <a:latin typeface="Söhne"/>
              </a:rPr>
              <a:t>(Fig. 12).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6103B57-1785-36C8-3FAF-54528F800F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0491" y="1155117"/>
            <a:ext cx="6037965" cy="153677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CF6A3C6-6BEA-4617-044E-786606D803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7000" y="2642855"/>
            <a:ext cx="2891456" cy="316922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744B84E-5BB2-F055-B07E-CCC99A287B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9731" y="2691896"/>
            <a:ext cx="3248870" cy="312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0826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68B36958-49B2-30EA-6D72-BBFC5EC39CD2}"/>
              </a:ext>
            </a:extLst>
          </p:cNvPr>
          <p:cNvSpPr/>
          <p:nvPr/>
        </p:nvSpPr>
        <p:spPr>
          <a:xfrm>
            <a:off x="5877772" y="1155117"/>
            <a:ext cx="6037965" cy="46569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BDBF00F-BB2A-497A-D4B6-E942A10387A4}"/>
              </a:ext>
            </a:extLst>
          </p:cNvPr>
          <p:cNvSpPr txBox="1"/>
          <p:nvPr/>
        </p:nvSpPr>
        <p:spPr>
          <a:xfrm>
            <a:off x="5979373" y="2121983"/>
            <a:ext cx="54603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kern="0" dirty="0">
                <a:solidFill>
                  <a:srgbClr val="000000"/>
                </a:solidFill>
                <a:effectLst/>
                <a:latin typeface="Söhne"/>
                <a:ea typeface="Times New Roman" panose="02020603050405020304" pitchFamily="18" charset="0"/>
              </a:rPr>
              <a:t>Conclusion</a:t>
            </a:r>
            <a:endParaRPr lang="en-US" sz="2800" dirty="0">
              <a:latin typeface="Söhne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D37FB62-8386-724A-7947-B5BA8AD27825}"/>
              </a:ext>
            </a:extLst>
          </p:cNvPr>
          <p:cNvSpPr txBox="1"/>
          <p:nvPr/>
        </p:nvSpPr>
        <p:spPr>
          <a:xfrm>
            <a:off x="5979373" y="2922711"/>
            <a:ext cx="54603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Söhne"/>
              </a:rPr>
              <a:t>High accuracy </a:t>
            </a:r>
            <a:r>
              <a:rPr lang="en-US" sz="1100" b="0" i="0" dirty="0">
                <a:effectLst/>
                <a:latin typeface="Söhne"/>
              </a:rPr>
              <a:t>(Table 4).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Söhne"/>
              </a:rPr>
              <a:t>Efficiency of edge computing </a:t>
            </a:r>
            <a:r>
              <a:rPr lang="en-US" sz="1100" b="0" i="0" dirty="0">
                <a:effectLst/>
                <a:latin typeface="Söhne"/>
              </a:rPr>
              <a:t>(Fig. 13).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Söhne"/>
              </a:rPr>
              <a:t>Real-time data and map updates </a:t>
            </a:r>
            <a:r>
              <a:rPr lang="en-US" sz="1100" b="0" i="0" dirty="0">
                <a:effectLst/>
                <a:latin typeface="Söhne"/>
              </a:rPr>
              <a:t>(Fig. 12).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2C66C76-FEDD-3B46-C549-BF3A567EC760}"/>
              </a:ext>
            </a:extLst>
          </p:cNvPr>
          <p:cNvSpPr/>
          <p:nvPr/>
        </p:nvSpPr>
        <p:spPr>
          <a:xfrm>
            <a:off x="1322481" y="2385835"/>
            <a:ext cx="1593338" cy="208633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A76E063-AE6B-675E-8C25-E52E478FEA00}"/>
              </a:ext>
            </a:extLst>
          </p:cNvPr>
          <p:cNvSpPr/>
          <p:nvPr/>
        </p:nvSpPr>
        <p:spPr>
          <a:xfrm>
            <a:off x="3132591" y="2385835"/>
            <a:ext cx="1593338" cy="208633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CB179A-5628-213C-798D-035CD0CCF33A}"/>
              </a:ext>
            </a:extLst>
          </p:cNvPr>
          <p:cNvSpPr txBox="1"/>
          <p:nvPr/>
        </p:nvSpPr>
        <p:spPr>
          <a:xfrm>
            <a:off x="5075529" y="300494"/>
            <a:ext cx="20409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i="0" dirty="0">
                <a:solidFill>
                  <a:schemeClr val="accent6">
                    <a:lumMod val="50000"/>
                  </a:schemeClr>
                </a:solidFill>
                <a:effectLst/>
                <a:latin typeface="Sitka Display Semibold" pitchFamily="2" charset="0"/>
              </a:rPr>
              <a:t>Summary</a:t>
            </a:r>
            <a:endParaRPr lang="en-US" sz="3600" b="1" dirty="0">
              <a:solidFill>
                <a:schemeClr val="accent6">
                  <a:lumMod val="50000"/>
                </a:schemeClr>
              </a:solidFill>
              <a:latin typeface="Sitka Display Semibold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58CD3B-AE0B-9ED9-FF3E-76DE754D4D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091" y="1155117"/>
            <a:ext cx="6037965" cy="153677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8C455E0-E89C-8A12-5E63-2B60CB2AF7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3600" y="2642855"/>
            <a:ext cx="2891456" cy="31692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461F69D-E338-F3C9-F9A1-D61A01A21D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331" y="2691896"/>
            <a:ext cx="3248870" cy="312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5189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AECB179A-5628-213C-798D-035CD0CCF33A}"/>
              </a:ext>
            </a:extLst>
          </p:cNvPr>
          <p:cNvSpPr txBox="1"/>
          <p:nvPr/>
        </p:nvSpPr>
        <p:spPr>
          <a:xfrm>
            <a:off x="5075529" y="300494"/>
            <a:ext cx="20409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i="0" dirty="0">
                <a:solidFill>
                  <a:schemeClr val="accent6">
                    <a:lumMod val="50000"/>
                  </a:schemeClr>
                </a:solidFill>
                <a:effectLst/>
                <a:latin typeface="Sitka Display Semibold" pitchFamily="2" charset="0"/>
              </a:rPr>
              <a:t>Summary</a:t>
            </a:r>
            <a:endParaRPr lang="en-US" sz="3600" b="1" dirty="0">
              <a:solidFill>
                <a:schemeClr val="accent6">
                  <a:lumMod val="50000"/>
                </a:schemeClr>
              </a:solidFill>
              <a:latin typeface="Sitka Display Semibold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E8EC50-E5B1-4447-349C-FCB9461139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891" y="1155116"/>
            <a:ext cx="8406673" cy="335338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86190FA-AB37-DFB8-45F4-D4D80EFA0E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7310" y="4633103"/>
            <a:ext cx="4217253" cy="82092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D6A6293-DCDF-4076-EA27-A1A22A1D36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890" y="4633103"/>
            <a:ext cx="3997409" cy="820929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8D9683E-7D46-1B7B-32CC-712CB308A65A}"/>
              </a:ext>
            </a:extLst>
          </p:cNvPr>
          <p:cNvSpPr/>
          <p:nvPr/>
        </p:nvSpPr>
        <p:spPr>
          <a:xfrm>
            <a:off x="8976573" y="1155117"/>
            <a:ext cx="2987390" cy="4298915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CFE5CFC-FF90-3F51-CBFF-641CACEC1EBA}"/>
              </a:ext>
            </a:extLst>
          </p:cNvPr>
          <p:cNvSpPr txBox="1"/>
          <p:nvPr/>
        </p:nvSpPr>
        <p:spPr>
          <a:xfrm>
            <a:off x="8976573" y="1906083"/>
            <a:ext cx="2987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kern="0" dirty="0">
                <a:solidFill>
                  <a:srgbClr val="000000"/>
                </a:solidFill>
                <a:effectLst/>
                <a:latin typeface="Söhne"/>
                <a:ea typeface="Times New Roman" panose="02020603050405020304" pitchFamily="18" charset="0"/>
              </a:rPr>
              <a:t>Conclusion</a:t>
            </a:r>
            <a:endParaRPr lang="en-US" sz="2800" dirty="0">
              <a:latin typeface="Söhne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E794DD-EFB2-B1B5-B42D-24278DAF0F10}"/>
              </a:ext>
            </a:extLst>
          </p:cNvPr>
          <p:cNvSpPr txBox="1"/>
          <p:nvPr/>
        </p:nvSpPr>
        <p:spPr>
          <a:xfrm>
            <a:off x="8976573" y="2694111"/>
            <a:ext cx="298739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Söhne"/>
              </a:rPr>
              <a:t>High accuracy </a:t>
            </a:r>
            <a:r>
              <a:rPr lang="en-US" sz="1100" b="0" i="0" dirty="0">
                <a:effectLst/>
                <a:latin typeface="Söhne"/>
              </a:rPr>
              <a:t>(Table 4).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Söhne"/>
              </a:rPr>
              <a:t>Efficiency of edge computing </a:t>
            </a:r>
            <a:r>
              <a:rPr lang="en-US" sz="1100" b="0" i="0" dirty="0">
                <a:effectLst/>
                <a:latin typeface="Söhne"/>
              </a:rPr>
              <a:t>(Fig. 13).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Söhne"/>
              </a:rPr>
              <a:t>Real-time data and map updates </a:t>
            </a:r>
            <a:r>
              <a:rPr lang="en-US" sz="1100" b="0" i="0" dirty="0">
                <a:effectLst/>
                <a:latin typeface="Söhne"/>
              </a:rPr>
              <a:t>(Fig. 12).</a:t>
            </a:r>
          </a:p>
        </p:txBody>
      </p:sp>
    </p:spTree>
    <p:extLst>
      <p:ext uri="{BB962C8B-B14F-4D97-AF65-F5344CB8AC3E}">
        <p14:creationId xmlns:p14="http://schemas.microsoft.com/office/powerpoint/2010/main" val="41508539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AECB179A-5628-213C-798D-035CD0CCF33A}"/>
              </a:ext>
            </a:extLst>
          </p:cNvPr>
          <p:cNvSpPr txBox="1"/>
          <p:nvPr/>
        </p:nvSpPr>
        <p:spPr>
          <a:xfrm>
            <a:off x="5075529" y="300494"/>
            <a:ext cx="20409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i="0" dirty="0">
                <a:solidFill>
                  <a:schemeClr val="accent6">
                    <a:lumMod val="50000"/>
                  </a:schemeClr>
                </a:solidFill>
                <a:effectLst/>
                <a:latin typeface="Sitka Display Semibold" pitchFamily="2" charset="0"/>
              </a:rPr>
              <a:t>Summary</a:t>
            </a:r>
            <a:endParaRPr lang="en-US" sz="3600" b="1" dirty="0">
              <a:solidFill>
                <a:schemeClr val="accent6">
                  <a:lumMod val="50000"/>
                </a:schemeClr>
              </a:solidFill>
              <a:latin typeface="Sitka Display Semibold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E8EC50-E5B1-4447-349C-FCB9461139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491" y="1155116"/>
            <a:ext cx="8406673" cy="39428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86190FA-AB37-DFB8-45F4-D4D80EFA0E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1910" y="1663701"/>
            <a:ext cx="4217253" cy="379033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D6A6293-DCDF-4076-EA27-A1A22A1D36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490" y="1663701"/>
            <a:ext cx="3997409" cy="379033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C27F9CC-E207-829B-04B5-C97F7E717374}"/>
              </a:ext>
            </a:extLst>
          </p:cNvPr>
          <p:cNvSpPr/>
          <p:nvPr/>
        </p:nvSpPr>
        <p:spPr>
          <a:xfrm>
            <a:off x="8976573" y="1155117"/>
            <a:ext cx="2987390" cy="4298915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56B931-812D-8D5A-E967-DAA6D98AFF41}"/>
              </a:ext>
            </a:extLst>
          </p:cNvPr>
          <p:cNvSpPr txBox="1"/>
          <p:nvPr/>
        </p:nvSpPr>
        <p:spPr>
          <a:xfrm>
            <a:off x="8976573" y="1906083"/>
            <a:ext cx="2987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kern="0" dirty="0">
                <a:solidFill>
                  <a:srgbClr val="000000"/>
                </a:solidFill>
                <a:effectLst/>
                <a:latin typeface="Söhne"/>
                <a:ea typeface="Times New Roman" panose="02020603050405020304" pitchFamily="18" charset="0"/>
              </a:rPr>
              <a:t>Conclusion</a:t>
            </a:r>
            <a:endParaRPr lang="en-US" sz="2800" dirty="0">
              <a:latin typeface="Söhne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67398B-18C2-A8BA-4501-3BEE44E2CAC4}"/>
              </a:ext>
            </a:extLst>
          </p:cNvPr>
          <p:cNvSpPr txBox="1"/>
          <p:nvPr/>
        </p:nvSpPr>
        <p:spPr>
          <a:xfrm>
            <a:off x="8976573" y="2694111"/>
            <a:ext cx="298739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Söhne"/>
              </a:rPr>
              <a:t>High accuracy </a:t>
            </a:r>
            <a:r>
              <a:rPr lang="en-US" sz="1100" b="0" i="0" dirty="0">
                <a:effectLst/>
                <a:latin typeface="Söhne"/>
              </a:rPr>
              <a:t>(Table 4).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Söhne"/>
              </a:rPr>
              <a:t>Efficiency of edge computing </a:t>
            </a:r>
            <a:r>
              <a:rPr lang="en-US" sz="1100" b="0" i="0" dirty="0">
                <a:effectLst/>
                <a:latin typeface="Söhne"/>
              </a:rPr>
              <a:t>(Fig. 13).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Söhne"/>
              </a:rPr>
              <a:t>Real-time data and map updates </a:t>
            </a:r>
            <a:r>
              <a:rPr lang="en-US" sz="1100" b="0" i="0" dirty="0">
                <a:effectLst/>
                <a:latin typeface="Söhne"/>
              </a:rPr>
              <a:t>(Fig. 12).</a:t>
            </a:r>
          </a:p>
        </p:txBody>
      </p:sp>
    </p:spTree>
    <p:extLst>
      <p:ext uri="{BB962C8B-B14F-4D97-AF65-F5344CB8AC3E}">
        <p14:creationId xmlns:p14="http://schemas.microsoft.com/office/powerpoint/2010/main" val="28934984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810DD45-BB7E-818A-7FA9-5D0CE888B34B}"/>
              </a:ext>
            </a:extLst>
          </p:cNvPr>
          <p:cNvSpPr/>
          <p:nvPr/>
        </p:nvSpPr>
        <p:spPr>
          <a:xfrm>
            <a:off x="5871252" y="1155117"/>
            <a:ext cx="6037965" cy="46569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2C7DAB9-BF72-5E24-4430-DA46020C1C81}"/>
              </a:ext>
            </a:extLst>
          </p:cNvPr>
          <p:cNvSpPr txBox="1"/>
          <p:nvPr/>
        </p:nvSpPr>
        <p:spPr>
          <a:xfrm>
            <a:off x="5075529" y="300494"/>
            <a:ext cx="20409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i="0" dirty="0">
                <a:solidFill>
                  <a:schemeClr val="accent6">
                    <a:lumMod val="50000"/>
                  </a:schemeClr>
                </a:solidFill>
                <a:effectLst/>
                <a:latin typeface="Sitka Display Semibold" pitchFamily="2" charset="0"/>
              </a:rPr>
              <a:t>Summary</a:t>
            </a:r>
            <a:endParaRPr lang="en-US" sz="3600" b="1" dirty="0">
              <a:solidFill>
                <a:schemeClr val="accent6">
                  <a:lumMod val="50000"/>
                </a:schemeClr>
              </a:solidFill>
              <a:latin typeface="Sitka Display Semibold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7F8A94E-4E39-F39B-7626-851F794CDE99}"/>
              </a:ext>
            </a:extLst>
          </p:cNvPr>
          <p:cNvSpPr/>
          <p:nvPr/>
        </p:nvSpPr>
        <p:spPr>
          <a:xfrm>
            <a:off x="314608" y="2190753"/>
            <a:ext cx="1593338" cy="208633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CD4F26-FDCE-B4A0-2993-157E3E9399D9}"/>
              </a:ext>
            </a:extLst>
          </p:cNvPr>
          <p:cNvSpPr txBox="1"/>
          <p:nvPr/>
        </p:nvSpPr>
        <p:spPr>
          <a:xfrm>
            <a:off x="310620" y="3003086"/>
            <a:ext cx="16013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kern="0" dirty="0">
                <a:solidFill>
                  <a:srgbClr val="000000"/>
                </a:solidFill>
                <a:effectLst/>
                <a:latin typeface="Söhne"/>
                <a:ea typeface="Times New Roman" panose="02020603050405020304" pitchFamily="18" charset="0"/>
              </a:rPr>
              <a:t>Motivation/purpose/</a:t>
            </a:r>
          </a:p>
          <a:p>
            <a:pPr algn="ctr"/>
            <a:r>
              <a:rPr lang="en-US" sz="1200" b="1" kern="0" dirty="0">
                <a:solidFill>
                  <a:srgbClr val="000000"/>
                </a:solidFill>
                <a:effectLst/>
                <a:latin typeface="Söhne"/>
                <a:ea typeface="Times New Roman" panose="02020603050405020304" pitchFamily="18" charset="0"/>
              </a:rPr>
              <a:t>aims/hypothesis</a:t>
            </a:r>
            <a:endParaRPr lang="en-US" sz="1200" dirty="0">
              <a:latin typeface="Söhne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53E10BE-5554-7C24-948A-B6ECD121B481}"/>
              </a:ext>
            </a:extLst>
          </p:cNvPr>
          <p:cNvSpPr/>
          <p:nvPr/>
        </p:nvSpPr>
        <p:spPr>
          <a:xfrm>
            <a:off x="2134026" y="2190753"/>
            <a:ext cx="1593338" cy="208633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D3F04D-4787-EA3C-2448-1DE45DE4FC6F}"/>
              </a:ext>
            </a:extLst>
          </p:cNvPr>
          <p:cNvSpPr txBox="1"/>
          <p:nvPr/>
        </p:nvSpPr>
        <p:spPr>
          <a:xfrm>
            <a:off x="2133266" y="3095419"/>
            <a:ext cx="15948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0" dirty="0">
                <a:effectLst/>
                <a:latin typeface="Söhne"/>
              </a:rPr>
              <a:t>Contribution</a:t>
            </a:r>
            <a:endParaRPr lang="en-US" sz="1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D5945E-E24B-056C-BC03-5AA724B30046}"/>
              </a:ext>
            </a:extLst>
          </p:cNvPr>
          <p:cNvSpPr/>
          <p:nvPr/>
        </p:nvSpPr>
        <p:spPr>
          <a:xfrm>
            <a:off x="3983491" y="2190753"/>
            <a:ext cx="1593338" cy="208633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7FF7AC-B856-452D-EBE3-5CF42B7DF07B}"/>
              </a:ext>
            </a:extLst>
          </p:cNvPr>
          <p:cNvSpPr txBox="1"/>
          <p:nvPr/>
        </p:nvSpPr>
        <p:spPr>
          <a:xfrm>
            <a:off x="3982731" y="3095419"/>
            <a:ext cx="15948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0" dirty="0">
                <a:effectLst/>
                <a:latin typeface="Söhne"/>
              </a:rPr>
              <a:t>Methodology</a:t>
            </a:r>
            <a:endParaRPr 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91C0C7-0B90-017F-73B6-3DC9ADCE1C64}"/>
              </a:ext>
            </a:extLst>
          </p:cNvPr>
          <p:cNvSpPr txBox="1"/>
          <p:nvPr/>
        </p:nvSpPr>
        <p:spPr>
          <a:xfrm>
            <a:off x="6207973" y="3221986"/>
            <a:ext cx="54603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kern="0" dirty="0">
                <a:solidFill>
                  <a:srgbClr val="000000"/>
                </a:solidFill>
                <a:effectLst/>
                <a:latin typeface="Söhne"/>
                <a:ea typeface="Times New Roman" panose="02020603050405020304" pitchFamily="18" charset="0"/>
              </a:rPr>
              <a:t>Conclusion</a:t>
            </a:r>
            <a:endParaRPr lang="en-US" sz="2800" dirty="0"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781269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A3AC31A-2B34-9B9E-FED6-DD7132943A5B}"/>
              </a:ext>
            </a:extLst>
          </p:cNvPr>
          <p:cNvSpPr txBox="1"/>
          <p:nvPr/>
        </p:nvSpPr>
        <p:spPr>
          <a:xfrm>
            <a:off x="5050129" y="689696"/>
            <a:ext cx="23711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i="0" dirty="0">
                <a:solidFill>
                  <a:schemeClr val="accent6">
                    <a:lumMod val="50000"/>
                  </a:schemeClr>
                </a:solidFill>
                <a:effectLst/>
                <a:latin typeface="Sitka Display Semibold" pitchFamily="2" charset="0"/>
              </a:rPr>
              <a:t>Limitations</a:t>
            </a:r>
            <a:endParaRPr lang="en-US" sz="3600" b="1" dirty="0">
              <a:solidFill>
                <a:schemeClr val="accent6">
                  <a:lumMod val="50000"/>
                </a:schemeClr>
              </a:solidFill>
              <a:latin typeface="Sitka Display Semibold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5CBC64E-4459-21BE-F321-48E9B1AE2256}"/>
              </a:ext>
            </a:extLst>
          </p:cNvPr>
          <p:cNvSpPr/>
          <p:nvPr/>
        </p:nvSpPr>
        <p:spPr>
          <a:xfrm>
            <a:off x="6481691" y="2220930"/>
            <a:ext cx="3316318" cy="241752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0CB98A-9323-24CE-4B3F-83E04759DC51}"/>
              </a:ext>
            </a:extLst>
          </p:cNvPr>
          <p:cNvSpPr txBox="1"/>
          <p:nvPr/>
        </p:nvSpPr>
        <p:spPr>
          <a:xfrm>
            <a:off x="6734498" y="3245028"/>
            <a:ext cx="2810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0" dirty="0">
                <a:effectLst/>
                <a:latin typeface="Söhne"/>
              </a:rPr>
              <a:t>Limitation 2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BCBB915-BB5F-16F4-24A2-DDA2A5FF4BEE}"/>
              </a:ext>
            </a:extLst>
          </p:cNvPr>
          <p:cNvSpPr/>
          <p:nvPr/>
        </p:nvSpPr>
        <p:spPr>
          <a:xfrm>
            <a:off x="2557965" y="2220931"/>
            <a:ext cx="3538035" cy="241613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43E6F9-342A-6931-00D7-5D475712E39A}"/>
              </a:ext>
            </a:extLst>
          </p:cNvPr>
          <p:cNvSpPr txBox="1"/>
          <p:nvPr/>
        </p:nvSpPr>
        <p:spPr>
          <a:xfrm>
            <a:off x="3174662" y="3105835"/>
            <a:ext cx="2304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kern="0" dirty="0">
                <a:solidFill>
                  <a:srgbClr val="000000"/>
                </a:solidFill>
                <a:latin typeface="Söhne"/>
              </a:rPr>
              <a:t>Limitation 1</a:t>
            </a:r>
            <a:endParaRPr lang="en-US" dirty="0"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5542992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A3AC31A-2B34-9B9E-FED6-DD7132943A5B}"/>
              </a:ext>
            </a:extLst>
          </p:cNvPr>
          <p:cNvSpPr txBox="1"/>
          <p:nvPr/>
        </p:nvSpPr>
        <p:spPr>
          <a:xfrm>
            <a:off x="5050129" y="689696"/>
            <a:ext cx="23711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i="0" dirty="0">
                <a:solidFill>
                  <a:schemeClr val="accent6">
                    <a:lumMod val="50000"/>
                  </a:schemeClr>
                </a:solidFill>
                <a:effectLst/>
                <a:latin typeface="Sitka Display Semibold" pitchFamily="2" charset="0"/>
              </a:rPr>
              <a:t>Limitations</a:t>
            </a:r>
            <a:endParaRPr lang="en-US" sz="3600" b="1" dirty="0">
              <a:solidFill>
                <a:schemeClr val="accent6">
                  <a:lumMod val="50000"/>
                </a:schemeClr>
              </a:solidFill>
              <a:latin typeface="Sitka Display Semibold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5CBC64E-4459-21BE-F321-48E9B1AE2256}"/>
              </a:ext>
            </a:extLst>
          </p:cNvPr>
          <p:cNvSpPr/>
          <p:nvPr/>
        </p:nvSpPr>
        <p:spPr>
          <a:xfrm>
            <a:off x="6337300" y="1890730"/>
            <a:ext cx="5422899" cy="394737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0CB98A-9323-24CE-4B3F-83E04759DC51}"/>
              </a:ext>
            </a:extLst>
          </p:cNvPr>
          <p:cNvSpPr txBox="1"/>
          <p:nvPr/>
        </p:nvSpPr>
        <p:spPr>
          <a:xfrm>
            <a:off x="7421291" y="2927187"/>
            <a:ext cx="30943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0" dirty="0">
                <a:effectLst/>
                <a:latin typeface="Söhne"/>
              </a:rPr>
              <a:t>Limitation 2</a:t>
            </a:r>
          </a:p>
          <a:p>
            <a:pPr algn="ctr"/>
            <a:endParaRPr lang="en-US" sz="2400" b="1" dirty="0">
              <a:latin typeface="Söhne"/>
            </a:endParaRPr>
          </a:p>
          <a:p>
            <a:pPr algn="ctr"/>
            <a:r>
              <a:rPr lang="en-US" sz="2400" b="0" i="0" dirty="0">
                <a:effectLst/>
                <a:latin typeface="Söhne"/>
              </a:rPr>
              <a:t>SLAM technology limitations</a:t>
            </a:r>
            <a:endParaRPr lang="en-US" sz="24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BCBB915-BB5F-16F4-24A2-DDA2A5FF4BEE}"/>
              </a:ext>
            </a:extLst>
          </p:cNvPr>
          <p:cNvSpPr/>
          <p:nvPr/>
        </p:nvSpPr>
        <p:spPr>
          <a:xfrm>
            <a:off x="431801" y="1891866"/>
            <a:ext cx="5422899" cy="394510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43E6F9-342A-6931-00D7-5D475712E39A}"/>
              </a:ext>
            </a:extLst>
          </p:cNvPr>
          <p:cNvSpPr txBox="1"/>
          <p:nvPr/>
        </p:nvSpPr>
        <p:spPr>
          <a:xfrm>
            <a:off x="1891626" y="2927187"/>
            <a:ext cx="250324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kern="0" dirty="0">
                <a:solidFill>
                  <a:srgbClr val="000000"/>
                </a:solidFill>
                <a:latin typeface="Söhne"/>
              </a:rPr>
              <a:t>Limitation 1</a:t>
            </a:r>
          </a:p>
          <a:p>
            <a:pPr algn="ctr"/>
            <a:endParaRPr lang="en-US" sz="2400" b="1" kern="0" dirty="0">
              <a:latin typeface="Söhne"/>
            </a:endParaRPr>
          </a:p>
          <a:p>
            <a:pPr algn="ctr"/>
            <a:r>
              <a:rPr lang="en-US" sz="2400" b="0" i="0" dirty="0">
                <a:effectLst/>
                <a:latin typeface="Söhne"/>
              </a:rPr>
              <a:t>Planar terrain assumption</a:t>
            </a:r>
            <a:endParaRPr lang="en-US" sz="2400" dirty="0"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2775585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A3AC31A-2B34-9B9E-FED6-DD7132943A5B}"/>
              </a:ext>
            </a:extLst>
          </p:cNvPr>
          <p:cNvSpPr txBox="1"/>
          <p:nvPr/>
        </p:nvSpPr>
        <p:spPr>
          <a:xfrm>
            <a:off x="5050129" y="689696"/>
            <a:ext cx="23711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i="0" dirty="0">
                <a:solidFill>
                  <a:schemeClr val="accent6">
                    <a:lumMod val="50000"/>
                  </a:schemeClr>
                </a:solidFill>
                <a:effectLst/>
                <a:latin typeface="Sitka Display Semibold" pitchFamily="2" charset="0"/>
              </a:rPr>
              <a:t>Limitations</a:t>
            </a:r>
            <a:endParaRPr lang="en-US" sz="3600" b="1" dirty="0">
              <a:solidFill>
                <a:schemeClr val="accent6">
                  <a:lumMod val="50000"/>
                </a:schemeClr>
              </a:solidFill>
              <a:latin typeface="Sitka Display Semibold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5CBC64E-4459-21BE-F321-48E9B1AE2256}"/>
              </a:ext>
            </a:extLst>
          </p:cNvPr>
          <p:cNvSpPr/>
          <p:nvPr/>
        </p:nvSpPr>
        <p:spPr>
          <a:xfrm>
            <a:off x="6210299" y="1587066"/>
            <a:ext cx="5816600" cy="4524237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0CB98A-9323-24CE-4B3F-83E04759DC51}"/>
              </a:ext>
            </a:extLst>
          </p:cNvPr>
          <p:cNvSpPr txBox="1"/>
          <p:nvPr/>
        </p:nvSpPr>
        <p:spPr>
          <a:xfrm>
            <a:off x="6210299" y="1587067"/>
            <a:ext cx="581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0" dirty="0">
                <a:effectLst/>
                <a:latin typeface="Söhne"/>
              </a:rPr>
              <a:t>Limitation 2</a:t>
            </a:r>
            <a:endParaRPr lang="en-US" b="1" dirty="0">
              <a:latin typeface="Söhne"/>
            </a:endParaRPr>
          </a:p>
          <a:p>
            <a:pPr algn="ctr"/>
            <a:r>
              <a:rPr lang="en-US" b="0" i="0" dirty="0">
                <a:effectLst/>
                <a:latin typeface="Söhne"/>
              </a:rPr>
              <a:t>SLAM technology limitations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BCBB915-BB5F-16F4-24A2-DDA2A5FF4BEE}"/>
              </a:ext>
            </a:extLst>
          </p:cNvPr>
          <p:cNvSpPr/>
          <p:nvPr/>
        </p:nvSpPr>
        <p:spPr>
          <a:xfrm>
            <a:off x="165101" y="1587066"/>
            <a:ext cx="5816600" cy="452163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43E6F9-342A-6931-00D7-5D475712E39A}"/>
              </a:ext>
            </a:extLst>
          </p:cNvPr>
          <p:cNvSpPr txBox="1"/>
          <p:nvPr/>
        </p:nvSpPr>
        <p:spPr>
          <a:xfrm>
            <a:off x="165101" y="1587066"/>
            <a:ext cx="5816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kern="0" dirty="0">
                <a:solidFill>
                  <a:srgbClr val="000000"/>
                </a:solidFill>
                <a:latin typeface="Söhne"/>
              </a:rPr>
              <a:t>Limitation 1</a:t>
            </a:r>
            <a:endParaRPr lang="en-US" b="1" kern="0" dirty="0">
              <a:latin typeface="Söhne"/>
            </a:endParaRPr>
          </a:p>
          <a:p>
            <a:pPr algn="ctr"/>
            <a:r>
              <a:rPr lang="en-US" b="0" i="0" dirty="0">
                <a:effectLst/>
                <a:latin typeface="Söhne"/>
              </a:rPr>
              <a:t>Planar terrain assumption</a:t>
            </a:r>
            <a:endParaRPr lang="en-US" dirty="0">
              <a:latin typeface="Söhne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49B6B5-9AD6-8177-D9A3-24D7C2C426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0299" y="2233398"/>
            <a:ext cx="5816600" cy="38753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AD602FE-90E0-76CE-75BD-FECCFF8CA7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1" y="2484436"/>
            <a:ext cx="5791199" cy="349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3515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B2C66C76-FEDD-3B46-C549-BF3A567EC760}"/>
              </a:ext>
            </a:extLst>
          </p:cNvPr>
          <p:cNvSpPr/>
          <p:nvPr/>
        </p:nvSpPr>
        <p:spPr>
          <a:xfrm>
            <a:off x="8459881" y="2190753"/>
            <a:ext cx="1593338" cy="208633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3CF10F-33DA-DB8B-3B5E-2D8E446A309F}"/>
              </a:ext>
            </a:extLst>
          </p:cNvPr>
          <p:cNvSpPr txBox="1"/>
          <p:nvPr/>
        </p:nvSpPr>
        <p:spPr>
          <a:xfrm>
            <a:off x="8459121" y="3095419"/>
            <a:ext cx="15948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0" dirty="0">
                <a:effectLst/>
                <a:latin typeface="Söhne"/>
              </a:rPr>
              <a:t>Methodology</a:t>
            </a:r>
            <a:endParaRPr lang="en-US" sz="12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8197860-8382-4271-EB89-54AEE18ED294}"/>
              </a:ext>
            </a:extLst>
          </p:cNvPr>
          <p:cNvSpPr/>
          <p:nvPr/>
        </p:nvSpPr>
        <p:spPr>
          <a:xfrm>
            <a:off x="6647492" y="2190753"/>
            <a:ext cx="1593338" cy="208633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A76E063-AE6B-675E-8C25-E52E478FEA00}"/>
              </a:ext>
            </a:extLst>
          </p:cNvPr>
          <p:cNvSpPr/>
          <p:nvPr/>
        </p:nvSpPr>
        <p:spPr>
          <a:xfrm>
            <a:off x="10269991" y="2190753"/>
            <a:ext cx="1593338" cy="208633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D8DBDD-F91A-2E41-9E5E-E118AE81C4BA}"/>
              </a:ext>
            </a:extLst>
          </p:cNvPr>
          <p:cNvSpPr txBox="1"/>
          <p:nvPr/>
        </p:nvSpPr>
        <p:spPr>
          <a:xfrm>
            <a:off x="10269231" y="3095419"/>
            <a:ext cx="15948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0" dirty="0">
                <a:effectLst/>
                <a:latin typeface="Söhne"/>
              </a:rPr>
              <a:t>Conclusion</a:t>
            </a:r>
            <a:endParaRPr lang="en-US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78D9CAC-B936-AE08-0E2C-B2683E9D592F}"/>
              </a:ext>
            </a:extLst>
          </p:cNvPr>
          <p:cNvSpPr txBox="1"/>
          <p:nvPr/>
        </p:nvSpPr>
        <p:spPr>
          <a:xfrm>
            <a:off x="6610898" y="3095419"/>
            <a:ext cx="1691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0" dirty="0">
                <a:effectLst/>
                <a:latin typeface="Söhne"/>
              </a:rPr>
              <a:t>Contribution</a:t>
            </a:r>
            <a:endParaRPr lang="en-US" sz="12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810DD45-BB7E-818A-7FA9-5D0CE888B34B}"/>
              </a:ext>
            </a:extLst>
          </p:cNvPr>
          <p:cNvSpPr/>
          <p:nvPr/>
        </p:nvSpPr>
        <p:spPr>
          <a:xfrm>
            <a:off x="309258" y="1155117"/>
            <a:ext cx="6037965" cy="46569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117ACC-C8EC-BA18-9178-04CCA5C43535}"/>
              </a:ext>
            </a:extLst>
          </p:cNvPr>
          <p:cNvSpPr txBox="1"/>
          <p:nvPr/>
        </p:nvSpPr>
        <p:spPr>
          <a:xfrm>
            <a:off x="301281" y="2951947"/>
            <a:ext cx="60539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kern="0" dirty="0">
                <a:solidFill>
                  <a:srgbClr val="000000"/>
                </a:solidFill>
                <a:effectLst/>
                <a:latin typeface="Söhne"/>
                <a:ea typeface="Times New Roman" panose="02020603050405020304" pitchFamily="18" charset="0"/>
              </a:rPr>
              <a:t>Motivation/purpose/</a:t>
            </a:r>
          </a:p>
          <a:p>
            <a:pPr algn="ctr"/>
            <a:r>
              <a:rPr lang="en-US" sz="2800" b="1" kern="0" dirty="0">
                <a:solidFill>
                  <a:srgbClr val="000000"/>
                </a:solidFill>
                <a:effectLst/>
                <a:latin typeface="Söhne"/>
                <a:ea typeface="Times New Roman" panose="02020603050405020304" pitchFamily="18" charset="0"/>
              </a:rPr>
              <a:t>aims/hypothesis</a:t>
            </a:r>
            <a:endParaRPr lang="en-US" sz="2800" dirty="0">
              <a:latin typeface="Söhne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2C7DAB9-BF72-5E24-4430-DA46020C1C81}"/>
              </a:ext>
            </a:extLst>
          </p:cNvPr>
          <p:cNvSpPr txBox="1"/>
          <p:nvPr/>
        </p:nvSpPr>
        <p:spPr>
          <a:xfrm>
            <a:off x="5075529" y="300494"/>
            <a:ext cx="20409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i="0" dirty="0">
                <a:solidFill>
                  <a:schemeClr val="accent6">
                    <a:lumMod val="50000"/>
                  </a:schemeClr>
                </a:solidFill>
                <a:effectLst/>
                <a:latin typeface="Sitka Display Semibold" pitchFamily="2" charset="0"/>
              </a:rPr>
              <a:t>Summary</a:t>
            </a:r>
            <a:endParaRPr lang="en-US" sz="3600" b="1" dirty="0">
              <a:solidFill>
                <a:schemeClr val="accent6">
                  <a:lumMod val="50000"/>
                </a:schemeClr>
              </a:solidFill>
              <a:latin typeface="Sitka Display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60167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A3AC31A-2B34-9B9E-FED6-DD7132943A5B}"/>
              </a:ext>
            </a:extLst>
          </p:cNvPr>
          <p:cNvSpPr txBox="1"/>
          <p:nvPr/>
        </p:nvSpPr>
        <p:spPr>
          <a:xfrm>
            <a:off x="5075529" y="310768"/>
            <a:ext cx="20056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i="0" dirty="0">
                <a:solidFill>
                  <a:schemeClr val="accent6">
                    <a:lumMod val="50000"/>
                  </a:schemeClr>
                </a:solidFill>
                <a:effectLst/>
                <a:latin typeface="Sitka Display Semibold" pitchFamily="2" charset="0"/>
              </a:rPr>
              <a:t>Synthesis</a:t>
            </a:r>
            <a:endParaRPr lang="en-US" sz="3600" b="1" dirty="0">
              <a:solidFill>
                <a:schemeClr val="accent6">
                  <a:lumMod val="50000"/>
                </a:schemeClr>
              </a:solidFill>
              <a:latin typeface="Sitka Display Semibold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5CBC64E-4459-21BE-F321-48E9B1AE2256}"/>
              </a:ext>
            </a:extLst>
          </p:cNvPr>
          <p:cNvSpPr/>
          <p:nvPr/>
        </p:nvSpPr>
        <p:spPr>
          <a:xfrm>
            <a:off x="3298272" y="1142842"/>
            <a:ext cx="2707165" cy="241752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0CB98A-9323-24CE-4B3F-83E04759DC51}"/>
              </a:ext>
            </a:extLst>
          </p:cNvPr>
          <p:cNvSpPr txBox="1"/>
          <p:nvPr/>
        </p:nvSpPr>
        <p:spPr>
          <a:xfrm>
            <a:off x="3519056" y="2028441"/>
            <a:ext cx="2294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0" dirty="0">
                <a:effectLst/>
                <a:latin typeface="Söhne"/>
              </a:rPr>
              <a:t>Environmental Monitoring</a:t>
            </a:r>
            <a:endParaRPr lang="en-US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BCBB915-BB5F-16F4-24A2-DDA2A5FF4BEE}"/>
              </a:ext>
            </a:extLst>
          </p:cNvPr>
          <p:cNvSpPr/>
          <p:nvPr/>
        </p:nvSpPr>
        <p:spPr>
          <a:xfrm>
            <a:off x="205773" y="1143537"/>
            <a:ext cx="2888157" cy="241613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43E6F9-342A-6931-00D7-5D475712E39A}"/>
              </a:ext>
            </a:extLst>
          </p:cNvPr>
          <p:cNvSpPr txBox="1"/>
          <p:nvPr/>
        </p:nvSpPr>
        <p:spPr>
          <a:xfrm>
            <a:off x="744353" y="2028441"/>
            <a:ext cx="1881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0" dirty="0">
                <a:effectLst/>
                <a:latin typeface="Söhne"/>
              </a:rPr>
              <a:t>Future Applications</a:t>
            </a:r>
            <a:endParaRPr lang="en-US" b="1" dirty="0">
              <a:latin typeface="Söhne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6898956-BE0B-B2DC-5A33-5A16B452636E}"/>
              </a:ext>
            </a:extLst>
          </p:cNvPr>
          <p:cNvSpPr/>
          <p:nvPr/>
        </p:nvSpPr>
        <p:spPr>
          <a:xfrm>
            <a:off x="9283680" y="1142842"/>
            <a:ext cx="2707165" cy="241752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6A2E55-1171-0722-13FE-FFB3149085A1}"/>
              </a:ext>
            </a:extLst>
          </p:cNvPr>
          <p:cNvSpPr txBox="1"/>
          <p:nvPr/>
        </p:nvSpPr>
        <p:spPr>
          <a:xfrm>
            <a:off x="9504464" y="2028441"/>
            <a:ext cx="2294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0" dirty="0">
                <a:effectLst/>
                <a:latin typeface="Söhne"/>
              </a:rPr>
              <a:t>Disaster </a:t>
            </a:r>
          </a:p>
          <a:p>
            <a:pPr algn="ctr"/>
            <a:r>
              <a:rPr lang="en-US" b="1" i="0" dirty="0">
                <a:effectLst/>
                <a:latin typeface="Söhne"/>
              </a:rPr>
              <a:t>Response</a:t>
            </a:r>
            <a:endParaRPr lang="en-US" b="1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E95E3C8-B78F-A50B-39F2-66F1A912A8E0}"/>
              </a:ext>
            </a:extLst>
          </p:cNvPr>
          <p:cNvSpPr/>
          <p:nvPr/>
        </p:nvSpPr>
        <p:spPr>
          <a:xfrm>
            <a:off x="6200480" y="1143537"/>
            <a:ext cx="2888157" cy="241613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084A656-54CA-96C6-8330-2DDAE9BEB381}"/>
              </a:ext>
            </a:extLst>
          </p:cNvPr>
          <p:cNvSpPr txBox="1"/>
          <p:nvPr/>
        </p:nvSpPr>
        <p:spPr>
          <a:xfrm>
            <a:off x="6739060" y="2028441"/>
            <a:ext cx="1881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0" dirty="0">
                <a:effectLst/>
                <a:latin typeface="Söhne"/>
              </a:rPr>
              <a:t>Smart </a:t>
            </a:r>
          </a:p>
          <a:p>
            <a:pPr algn="ctr"/>
            <a:r>
              <a:rPr lang="en-US" b="1" i="0" dirty="0">
                <a:effectLst/>
                <a:latin typeface="Söhne"/>
              </a:rPr>
              <a:t>Cities</a:t>
            </a:r>
            <a:endParaRPr lang="en-US" b="1" dirty="0">
              <a:latin typeface="Söhne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161E828-3FBC-3031-6CDE-FEAC81439808}"/>
              </a:ext>
            </a:extLst>
          </p:cNvPr>
          <p:cNvSpPr/>
          <p:nvPr/>
        </p:nvSpPr>
        <p:spPr>
          <a:xfrm>
            <a:off x="3288973" y="3744723"/>
            <a:ext cx="2707165" cy="241752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B699132-DEB8-696D-7F9D-5DCC9331F1C4}"/>
              </a:ext>
            </a:extLst>
          </p:cNvPr>
          <p:cNvSpPr txBox="1"/>
          <p:nvPr/>
        </p:nvSpPr>
        <p:spPr>
          <a:xfrm>
            <a:off x="3509757" y="4630322"/>
            <a:ext cx="2294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0" dirty="0">
                <a:effectLst/>
                <a:latin typeface="Söhne"/>
              </a:rPr>
              <a:t>Versatile </a:t>
            </a:r>
          </a:p>
          <a:p>
            <a:pPr algn="ctr"/>
            <a:r>
              <a:rPr lang="en-US" b="1" i="0" dirty="0">
                <a:effectLst/>
                <a:latin typeface="Söhne"/>
              </a:rPr>
              <a:t>Industries</a:t>
            </a:r>
            <a:endParaRPr lang="en-US" b="1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889B3C6-DB9D-2764-F109-64429001B58D}"/>
              </a:ext>
            </a:extLst>
          </p:cNvPr>
          <p:cNvSpPr/>
          <p:nvPr/>
        </p:nvSpPr>
        <p:spPr>
          <a:xfrm>
            <a:off x="196474" y="3744723"/>
            <a:ext cx="2888157" cy="241613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68F9608-55EA-7D84-CCBF-9BA1C6928811}"/>
              </a:ext>
            </a:extLst>
          </p:cNvPr>
          <p:cNvSpPr txBox="1"/>
          <p:nvPr/>
        </p:nvSpPr>
        <p:spPr>
          <a:xfrm>
            <a:off x="735054" y="4629627"/>
            <a:ext cx="1881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0" dirty="0">
                <a:effectLst/>
                <a:latin typeface="Söhne"/>
              </a:rPr>
              <a:t>Exploration &amp; Mapping</a:t>
            </a:r>
            <a:endParaRPr lang="en-US" b="1" dirty="0">
              <a:latin typeface="Söhne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48CAE61-908C-6C3F-FD93-0B982745E9A0}"/>
              </a:ext>
            </a:extLst>
          </p:cNvPr>
          <p:cNvSpPr/>
          <p:nvPr/>
        </p:nvSpPr>
        <p:spPr>
          <a:xfrm>
            <a:off x="9283680" y="3744723"/>
            <a:ext cx="2707165" cy="241752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A74F3B8-97F2-5F3F-31C5-DB8322D5BEBC}"/>
              </a:ext>
            </a:extLst>
          </p:cNvPr>
          <p:cNvSpPr txBox="1"/>
          <p:nvPr/>
        </p:nvSpPr>
        <p:spPr>
          <a:xfrm>
            <a:off x="9504464" y="4630322"/>
            <a:ext cx="2294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0" dirty="0">
                <a:effectLst/>
                <a:latin typeface="Söhne"/>
              </a:rPr>
              <a:t>Enhancing Adaptability</a:t>
            </a:r>
            <a:endParaRPr lang="en-US" b="1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8DC9923-05AA-6EA6-D99F-D40354E96652}"/>
              </a:ext>
            </a:extLst>
          </p:cNvPr>
          <p:cNvSpPr/>
          <p:nvPr/>
        </p:nvSpPr>
        <p:spPr>
          <a:xfrm>
            <a:off x="6200480" y="3744723"/>
            <a:ext cx="2888157" cy="241613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C2C5433-AD28-F8C7-E01E-044B329ECABF}"/>
              </a:ext>
            </a:extLst>
          </p:cNvPr>
          <p:cNvSpPr txBox="1"/>
          <p:nvPr/>
        </p:nvSpPr>
        <p:spPr>
          <a:xfrm>
            <a:off x="6739060" y="4629627"/>
            <a:ext cx="1881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0" dirty="0">
                <a:effectLst/>
                <a:latin typeface="Söhne"/>
              </a:rPr>
              <a:t>Overcoming Limitations</a:t>
            </a:r>
            <a:endParaRPr lang="en-US" b="1" dirty="0"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2846510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A3AC31A-2B34-9B9E-FED6-DD7132943A5B}"/>
              </a:ext>
            </a:extLst>
          </p:cNvPr>
          <p:cNvSpPr txBox="1"/>
          <p:nvPr/>
        </p:nvSpPr>
        <p:spPr>
          <a:xfrm>
            <a:off x="5075529" y="310768"/>
            <a:ext cx="20056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i="0" dirty="0">
                <a:solidFill>
                  <a:schemeClr val="accent6">
                    <a:lumMod val="50000"/>
                  </a:schemeClr>
                </a:solidFill>
                <a:effectLst/>
                <a:latin typeface="Sitka Display Semibold" pitchFamily="2" charset="0"/>
              </a:rPr>
              <a:t>Synthesis</a:t>
            </a:r>
            <a:endParaRPr lang="en-US" sz="3600" b="1" dirty="0">
              <a:solidFill>
                <a:schemeClr val="accent6">
                  <a:lumMod val="50000"/>
                </a:schemeClr>
              </a:solidFill>
              <a:latin typeface="Sitka Display Semibold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5CBC64E-4459-21BE-F321-48E9B1AE2256}"/>
              </a:ext>
            </a:extLst>
          </p:cNvPr>
          <p:cNvSpPr/>
          <p:nvPr/>
        </p:nvSpPr>
        <p:spPr>
          <a:xfrm>
            <a:off x="3298272" y="1142842"/>
            <a:ext cx="2707165" cy="241752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0CB98A-9323-24CE-4B3F-83E04759DC51}"/>
              </a:ext>
            </a:extLst>
          </p:cNvPr>
          <p:cNvSpPr txBox="1"/>
          <p:nvPr/>
        </p:nvSpPr>
        <p:spPr>
          <a:xfrm>
            <a:off x="3519056" y="2028441"/>
            <a:ext cx="2294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0" dirty="0">
                <a:effectLst/>
                <a:latin typeface="Söhne"/>
              </a:rPr>
              <a:t>Environmental Monitoring</a:t>
            </a:r>
            <a:endParaRPr lang="en-US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BCBB915-BB5F-16F4-24A2-DDA2A5FF4BEE}"/>
              </a:ext>
            </a:extLst>
          </p:cNvPr>
          <p:cNvSpPr/>
          <p:nvPr/>
        </p:nvSpPr>
        <p:spPr>
          <a:xfrm>
            <a:off x="205773" y="1143537"/>
            <a:ext cx="2888157" cy="24161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43E6F9-342A-6931-00D7-5D475712E39A}"/>
              </a:ext>
            </a:extLst>
          </p:cNvPr>
          <p:cNvSpPr txBox="1"/>
          <p:nvPr/>
        </p:nvSpPr>
        <p:spPr>
          <a:xfrm>
            <a:off x="744353" y="2028441"/>
            <a:ext cx="1881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0" dirty="0">
                <a:effectLst/>
                <a:latin typeface="Söhne"/>
              </a:rPr>
              <a:t>Future Applications</a:t>
            </a:r>
            <a:endParaRPr lang="en-US" b="1" dirty="0">
              <a:latin typeface="Söhne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6898956-BE0B-B2DC-5A33-5A16B452636E}"/>
              </a:ext>
            </a:extLst>
          </p:cNvPr>
          <p:cNvSpPr/>
          <p:nvPr/>
        </p:nvSpPr>
        <p:spPr>
          <a:xfrm>
            <a:off x="9283680" y="1142842"/>
            <a:ext cx="2707165" cy="241752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6A2E55-1171-0722-13FE-FFB3149085A1}"/>
              </a:ext>
            </a:extLst>
          </p:cNvPr>
          <p:cNvSpPr txBox="1"/>
          <p:nvPr/>
        </p:nvSpPr>
        <p:spPr>
          <a:xfrm>
            <a:off x="9504464" y="2028441"/>
            <a:ext cx="2294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0" dirty="0">
                <a:effectLst/>
                <a:latin typeface="Söhne"/>
              </a:rPr>
              <a:t>Disaster </a:t>
            </a:r>
          </a:p>
          <a:p>
            <a:pPr algn="ctr"/>
            <a:r>
              <a:rPr lang="en-US" b="1" i="0" dirty="0">
                <a:effectLst/>
                <a:latin typeface="Söhne"/>
              </a:rPr>
              <a:t>Response</a:t>
            </a:r>
            <a:endParaRPr lang="en-US" b="1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E95E3C8-B78F-A50B-39F2-66F1A912A8E0}"/>
              </a:ext>
            </a:extLst>
          </p:cNvPr>
          <p:cNvSpPr/>
          <p:nvPr/>
        </p:nvSpPr>
        <p:spPr>
          <a:xfrm>
            <a:off x="6200480" y="1143537"/>
            <a:ext cx="2888157" cy="241613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084A656-54CA-96C6-8330-2DDAE9BEB381}"/>
              </a:ext>
            </a:extLst>
          </p:cNvPr>
          <p:cNvSpPr txBox="1"/>
          <p:nvPr/>
        </p:nvSpPr>
        <p:spPr>
          <a:xfrm>
            <a:off x="6739060" y="2028441"/>
            <a:ext cx="1881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0" dirty="0">
                <a:effectLst/>
                <a:latin typeface="Söhne"/>
              </a:rPr>
              <a:t>Smart </a:t>
            </a:r>
          </a:p>
          <a:p>
            <a:pPr algn="ctr"/>
            <a:r>
              <a:rPr lang="en-US" b="1" i="0" dirty="0">
                <a:effectLst/>
                <a:latin typeface="Söhne"/>
              </a:rPr>
              <a:t>Cities</a:t>
            </a:r>
            <a:endParaRPr lang="en-US" b="1" dirty="0">
              <a:latin typeface="Söhne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161E828-3FBC-3031-6CDE-FEAC81439808}"/>
              </a:ext>
            </a:extLst>
          </p:cNvPr>
          <p:cNvSpPr/>
          <p:nvPr/>
        </p:nvSpPr>
        <p:spPr>
          <a:xfrm>
            <a:off x="3288973" y="3744723"/>
            <a:ext cx="2707165" cy="241752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B699132-DEB8-696D-7F9D-5DCC9331F1C4}"/>
              </a:ext>
            </a:extLst>
          </p:cNvPr>
          <p:cNvSpPr txBox="1"/>
          <p:nvPr/>
        </p:nvSpPr>
        <p:spPr>
          <a:xfrm>
            <a:off x="3509757" y="4630322"/>
            <a:ext cx="2294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0" dirty="0">
                <a:effectLst/>
                <a:latin typeface="Söhne"/>
              </a:rPr>
              <a:t>Versatile </a:t>
            </a:r>
          </a:p>
          <a:p>
            <a:pPr algn="ctr"/>
            <a:r>
              <a:rPr lang="en-US" b="1" i="0" dirty="0">
                <a:effectLst/>
                <a:latin typeface="Söhne"/>
              </a:rPr>
              <a:t>Industries</a:t>
            </a:r>
            <a:endParaRPr lang="en-US" b="1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889B3C6-DB9D-2764-F109-64429001B58D}"/>
              </a:ext>
            </a:extLst>
          </p:cNvPr>
          <p:cNvSpPr/>
          <p:nvPr/>
        </p:nvSpPr>
        <p:spPr>
          <a:xfrm>
            <a:off x="196474" y="3744723"/>
            <a:ext cx="2888157" cy="241613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68F9608-55EA-7D84-CCBF-9BA1C6928811}"/>
              </a:ext>
            </a:extLst>
          </p:cNvPr>
          <p:cNvSpPr txBox="1"/>
          <p:nvPr/>
        </p:nvSpPr>
        <p:spPr>
          <a:xfrm>
            <a:off x="735054" y="4629627"/>
            <a:ext cx="1881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0" dirty="0">
                <a:effectLst/>
                <a:latin typeface="Söhne"/>
              </a:rPr>
              <a:t>Exploration &amp; Mapping</a:t>
            </a:r>
            <a:endParaRPr lang="en-US" b="1" dirty="0">
              <a:latin typeface="Söhne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48CAE61-908C-6C3F-FD93-0B982745E9A0}"/>
              </a:ext>
            </a:extLst>
          </p:cNvPr>
          <p:cNvSpPr/>
          <p:nvPr/>
        </p:nvSpPr>
        <p:spPr>
          <a:xfrm>
            <a:off x="9283680" y="3744723"/>
            <a:ext cx="2707165" cy="241752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A74F3B8-97F2-5F3F-31C5-DB8322D5BEBC}"/>
              </a:ext>
            </a:extLst>
          </p:cNvPr>
          <p:cNvSpPr txBox="1"/>
          <p:nvPr/>
        </p:nvSpPr>
        <p:spPr>
          <a:xfrm>
            <a:off x="9504464" y="4630322"/>
            <a:ext cx="2294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0" dirty="0">
                <a:effectLst/>
                <a:latin typeface="Söhne"/>
              </a:rPr>
              <a:t>Enhancing Adaptability</a:t>
            </a:r>
            <a:endParaRPr lang="en-US" b="1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8DC9923-05AA-6EA6-D99F-D40354E96652}"/>
              </a:ext>
            </a:extLst>
          </p:cNvPr>
          <p:cNvSpPr/>
          <p:nvPr/>
        </p:nvSpPr>
        <p:spPr>
          <a:xfrm>
            <a:off x="6200480" y="3744723"/>
            <a:ext cx="2888157" cy="241613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C2C5433-AD28-F8C7-E01E-044B329ECABF}"/>
              </a:ext>
            </a:extLst>
          </p:cNvPr>
          <p:cNvSpPr txBox="1"/>
          <p:nvPr/>
        </p:nvSpPr>
        <p:spPr>
          <a:xfrm>
            <a:off x="6739060" y="4629627"/>
            <a:ext cx="1881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0" dirty="0">
                <a:effectLst/>
                <a:latin typeface="Söhne"/>
              </a:rPr>
              <a:t>Overcoming Limitations</a:t>
            </a:r>
            <a:endParaRPr lang="en-US" b="1" dirty="0"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2687352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A3AC31A-2B34-9B9E-FED6-DD7132943A5B}"/>
              </a:ext>
            </a:extLst>
          </p:cNvPr>
          <p:cNvSpPr txBox="1"/>
          <p:nvPr/>
        </p:nvSpPr>
        <p:spPr>
          <a:xfrm>
            <a:off x="5075529" y="310768"/>
            <a:ext cx="20056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i="0" dirty="0">
                <a:solidFill>
                  <a:schemeClr val="accent6">
                    <a:lumMod val="50000"/>
                  </a:schemeClr>
                </a:solidFill>
                <a:effectLst/>
                <a:latin typeface="Sitka Display Semibold" pitchFamily="2" charset="0"/>
              </a:rPr>
              <a:t>Synthesis</a:t>
            </a:r>
            <a:endParaRPr lang="en-US" sz="3600" b="1" dirty="0">
              <a:solidFill>
                <a:schemeClr val="accent6">
                  <a:lumMod val="50000"/>
                </a:schemeClr>
              </a:solidFill>
              <a:latin typeface="Sitka Display Semibold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5CBC64E-4459-21BE-F321-48E9B1AE2256}"/>
              </a:ext>
            </a:extLst>
          </p:cNvPr>
          <p:cNvSpPr/>
          <p:nvPr/>
        </p:nvSpPr>
        <p:spPr>
          <a:xfrm>
            <a:off x="3298272" y="1142842"/>
            <a:ext cx="2707165" cy="24175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0CB98A-9323-24CE-4B3F-83E04759DC51}"/>
              </a:ext>
            </a:extLst>
          </p:cNvPr>
          <p:cNvSpPr txBox="1"/>
          <p:nvPr/>
        </p:nvSpPr>
        <p:spPr>
          <a:xfrm>
            <a:off x="3519056" y="2028441"/>
            <a:ext cx="2294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0" dirty="0">
                <a:effectLst/>
                <a:latin typeface="Söhne"/>
              </a:rPr>
              <a:t>Environmental Monitoring</a:t>
            </a:r>
            <a:endParaRPr lang="en-US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BCBB915-BB5F-16F4-24A2-DDA2A5FF4BEE}"/>
              </a:ext>
            </a:extLst>
          </p:cNvPr>
          <p:cNvSpPr/>
          <p:nvPr/>
        </p:nvSpPr>
        <p:spPr>
          <a:xfrm>
            <a:off x="205773" y="1143537"/>
            <a:ext cx="2888157" cy="241613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43E6F9-342A-6931-00D7-5D475712E39A}"/>
              </a:ext>
            </a:extLst>
          </p:cNvPr>
          <p:cNvSpPr txBox="1"/>
          <p:nvPr/>
        </p:nvSpPr>
        <p:spPr>
          <a:xfrm>
            <a:off x="744353" y="2028441"/>
            <a:ext cx="1881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0" dirty="0">
                <a:effectLst/>
                <a:latin typeface="Söhne"/>
              </a:rPr>
              <a:t>Future Applications</a:t>
            </a:r>
            <a:endParaRPr lang="en-US" b="1" dirty="0">
              <a:latin typeface="Söhne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6898956-BE0B-B2DC-5A33-5A16B452636E}"/>
              </a:ext>
            </a:extLst>
          </p:cNvPr>
          <p:cNvSpPr/>
          <p:nvPr/>
        </p:nvSpPr>
        <p:spPr>
          <a:xfrm>
            <a:off x="9283680" y="1142842"/>
            <a:ext cx="2707165" cy="241752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6A2E55-1171-0722-13FE-FFB3149085A1}"/>
              </a:ext>
            </a:extLst>
          </p:cNvPr>
          <p:cNvSpPr txBox="1"/>
          <p:nvPr/>
        </p:nvSpPr>
        <p:spPr>
          <a:xfrm>
            <a:off x="9504464" y="2028441"/>
            <a:ext cx="2294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0" dirty="0">
                <a:effectLst/>
                <a:latin typeface="Söhne"/>
              </a:rPr>
              <a:t>Disaster </a:t>
            </a:r>
          </a:p>
          <a:p>
            <a:pPr algn="ctr"/>
            <a:r>
              <a:rPr lang="en-US" b="1" i="0" dirty="0">
                <a:effectLst/>
                <a:latin typeface="Söhne"/>
              </a:rPr>
              <a:t>Response</a:t>
            </a:r>
            <a:endParaRPr lang="en-US" b="1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E95E3C8-B78F-A50B-39F2-66F1A912A8E0}"/>
              </a:ext>
            </a:extLst>
          </p:cNvPr>
          <p:cNvSpPr/>
          <p:nvPr/>
        </p:nvSpPr>
        <p:spPr>
          <a:xfrm>
            <a:off x="6200480" y="1143537"/>
            <a:ext cx="2888157" cy="241613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084A656-54CA-96C6-8330-2DDAE9BEB381}"/>
              </a:ext>
            </a:extLst>
          </p:cNvPr>
          <p:cNvSpPr txBox="1"/>
          <p:nvPr/>
        </p:nvSpPr>
        <p:spPr>
          <a:xfrm>
            <a:off x="6739060" y="2028441"/>
            <a:ext cx="1881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0" dirty="0">
                <a:effectLst/>
                <a:latin typeface="Söhne"/>
              </a:rPr>
              <a:t>Smart </a:t>
            </a:r>
          </a:p>
          <a:p>
            <a:pPr algn="ctr"/>
            <a:r>
              <a:rPr lang="en-US" b="1" i="0" dirty="0">
                <a:effectLst/>
                <a:latin typeface="Söhne"/>
              </a:rPr>
              <a:t>Cities</a:t>
            </a:r>
            <a:endParaRPr lang="en-US" b="1" dirty="0">
              <a:latin typeface="Söhne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161E828-3FBC-3031-6CDE-FEAC81439808}"/>
              </a:ext>
            </a:extLst>
          </p:cNvPr>
          <p:cNvSpPr/>
          <p:nvPr/>
        </p:nvSpPr>
        <p:spPr>
          <a:xfrm>
            <a:off x="3288973" y="3744723"/>
            <a:ext cx="2707165" cy="241752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B699132-DEB8-696D-7F9D-5DCC9331F1C4}"/>
              </a:ext>
            </a:extLst>
          </p:cNvPr>
          <p:cNvSpPr txBox="1"/>
          <p:nvPr/>
        </p:nvSpPr>
        <p:spPr>
          <a:xfrm>
            <a:off x="3509757" y="4630322"/>
            <a:ext cx="2294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0" dirty="0">
                <a:effectLst/>
                <a:latin typeface="Söhne"/>
              </a:rPr>
              <a:t>Versatile </a:t>
            </a:r>
          </a:p>
          <a:p>
            <a:pPr algn="ctr"/>
            <a:r>
              <a:rPr lang="en-US" b="1" i="0" dirty="0">
                <a:effectLst/>
                <a:latin typeface="Söhne"/>
              </a:rPr>
              <a:t>Industries</a:t>
            </a:r>
            <a:endParaRPr lang="en-US" b="1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889B3C6-DB9D-2764-F109-64429001B58D}"/>
              </a:ext>
            </a:extLst>
          </p:cNvPr>
          <p:cNvSpPr/>
          <p:nvPr/>
        </p:nvSpPr>
        <p:spPr>
          <a:xfrm>
            <a:off x="196474" y="3744723"/>
            <a:ext cx="2888157" cy="241613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68F9608-55EA-7D84-CCBF-9BA1C6928811}"/>
              </a:ext>
            </a:extLst>
          </p:cNvPr>
          <p:cNvSpPr txBox="1"/>
          <p:nvPr/>
        </p:nvSpPr>
        <p:spPr>
          <a:xfrm>
            <a:off x="735054" y="4629627"/>
            <a:ext cx="1881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0" dirty="0">
                <a:effectLst/>
                <a:latin typeface="Söhne"/>
              </a:rPr>
              <a:t>Exploration &amp; Mapping</a:t>
            </a:r>
            <a:endParaRPr lang="en-US" b="1" dirty="0">
              <a:latin typeface="Söhne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48CAE61-908C-6C3F-FD93-0B982745E9A0}"/>
              </a:ext>
            </a:extLst>
          </p:cNvPr>
          <p:cNvSpPr/>
          <p:nvPr/>
        </p:nvSpPr>
        <p:spPr>
          <a:xfrm>
            <a:off x="9283680" y="3744723"/>
            <a:ext cx="2707165" cy="241752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A74F3B8-97F2-5F3F-31C5-DB8322D5BEBC}"/>
              </a:ext>
            </a:extLst>
          </p:cNvPr>
          <p:cNvSpPr txBox="1"/>
          <p:nvPr/>
        </p:nvSpPr>
        <p:spPr>
          <a:xfrm>
            <a:off x="9504464" y="4630322"/>
            <a:ext cx="2294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0" dirty="0">
                <a:effectLst/>
                <a:latin typeface="Söhne"/>
              </a:rPr>
              <a:t>Enhancing Adaptability</a:t>
            </a:r>
            <a:endParaRPr lang="en-US" b="1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8DC9923-05AA-6EA6-D99F-D40354E96652}"/>
              </a:ext>
            </a:extLst>
          </p:cNvPr>
          <p:cNvSpPr/>
          <p:nvPr/>
        </p:nvSpPr>
        <p:spPr>
          <a:xfrm>
            <a:off x="6200480" y="3744723"/>
            <a:ext cx="2888157" cy="241613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C2C5433-AD28-F8C7-E01E-044B329ECABF}"/>
              </a:ext>
            </a:extLst>
          </p:cNvPr>
          <p:cNvSpPr txBox="1"/>
          <p:nvPr/>
        </p:nvSpPr>
        <p:spPr>
          <a:xfrm>
            <a:off x="6739060" y="4629627"/>
            <a:ext cx="1881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0" dirty="0">
                <a:effectLst/>
                <a:latin typeface="Söhne"/>
              </a:rPr>
              <a:t>Overcoming Limitations</a:t>
            </a:r>
            <a:endParaRPr lang="en-US" b="1" dirty="0"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8294230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A3AC31A-2B34-9B9E-FED6-DD7132943A5B}"/>
              </a:ext>
            </a:extLst>
          </p:cNvPr>
          <p:cNvSpPr txBox="1"/>
          <p:nvPr/>
        </p:nvSpPr>
        <p:spPr>
          <a:xfrm>
            <a:off x="5075529" y="310768"/>
            <a:ext cx="20056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i="0" dirty="0">
                <a:solidFill>
                  <a:schemeClr val="accent6">
                    <a:lumMod val="50000"/>
                  </a:schemeClr>
                </a:solidFill>
                <a:effectLst/>
                <a:latin typeface="Sitka Display Semibold" pitchFamily="2" charset="0"/>
              </a:rPr>
              <a:t>Synthesis</a:t>
            </a:r>
            <a:endParaRPr lang="en-US" sz="3600" b="1" dirty="0">
              <a:solidFill>
                <a:schemeClr val="accent6">
                  <a:lumMod val="50000"/>
                </a:schemeClr>
              </a:solidFill>
              <a:latin typeface="Sitka Display Semibold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5CBC64E-4459-21BE-F321-48E9B1AE2256}"/>
              </a:ext>
            </a:extLst>
          </p:cNvPr>
          <p:cNvSpPr/>
          <p:nvPr/>
        </p:nvSpPr>
        <p:spPr>
          <a:xfrm>
            <a:off x="3298272" y="1142842"/>
            <a:ext cx="2707165" cy="241752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0CB98A-9323-24CE-4B3F-83E04759DC51}"/>
              </a:ext>
            </a:extLst>
          </p:cNvPr>
          <p:cNvSpPr txBox="1"/>
          <p:nvPr/>
        </p:nvSpPr>
        <p:spPr>
          <a:xfrm>
            <a:off x="3519056" y="2028441"/>
            <a:ext cx="2294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0" dirty="0">
                <a:effectLst/>
                <a:latin typeface="Söhne"/>
              </a:rPr>
              <a:t>Environmental Monitoring</a:t>
            </a:r>
            <a:endParaRPr lang="en-US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BCBB915-BB5F-16F4-24A2-DDA2A5FF4BEE}"/>
              </a:ext>
            </a:extLst>
          </p:cNvPr>
          <p:cNvSpPr/>
          <p:nvPr/>
        </p:nvSpPr>
        <p:spPr>
          <a:xfrm>
            <a:off x="205773" y="1143537"/>
            <a:ext cx="2888157" cy="241613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43E6F9-342A-6931-00D7-5D475712E39A}"/>
              </a:ext>
            </a:extLst>
          </p:cNvPr>
          <p:cNvSpPr txBox="1"/>
          <p:nvPr/>
        </p:nvSpPr>
        <p:spPr>
          <a:xfrm>
            <a:off x="744353" y="2028441"/>
            <a:ext cx="1881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0" dirty="0">
                <a:effectLst/>
                <a:latin typeface="Söhne"/>
              </a:rPr>
              <a:t>Future Applications</a:t>
            </a:r>
            <a:endParaRPr lang="en-US" b="1" dirty="0">
              <a:latin typeface="Söhne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6898956-BE0B-B2DC-5A33-5A16B452636E}"/>
              </a:ext>
            </a:extLst>
          </p:cNvPr>
          <p:cNvSpPr/>
          <p:nvPr/>
        </p:nvSpPr>
        <p:spPr>
          <a:xfrm>
            <a:off x="9283680" y="1142842"/>
            <a:ext cx="2707165" cy="241752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6A2E55-1171-0722-13FE-FFB3149085A1}"/>
              </a:ext>
            </a:extLst>
          </p:cNvPr>
          <p:cNvSpPr txBox="1"/>
          <p:nvPr/>
        </p:nvSpPr>
        <p:spPr>
          <a:xfrm>
            <a:off x="9504464" y="2028441"/>
            <a:ext cx="2294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0" dirty="0">
                <a:effectLst/>
                <a:latin typeface="Söhne"/>
              </a:rPr>
              <a:t>Disaster </a:t>
            </a:r>
          </a:p>
          <a:p>
            <a:pPr algn="ctr"/>
            <a:r>
              <a:rPr lang="en-US" b="1" i="0" dirty="0">
                <a:effectLst/>
                <a:latin typeface="Söhne"/>
              </a:rPr>
              <a:t>Response</a:t>
            </a:r>
            <a:endParaRPr lang="en-US" b="1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E95E3C8-B78F-A50B-39F2-66F1A912A8E0}"/>
              </a:ext>
            </a:extLst>
          </p:cNvPr>
          <p:cNvSpPr/>
          <p:nvPr/>
        </p:nvSpPr>
        <p:spPr>
          <a:xfrm>
            <a:off x="6200480" y="1143537"/>
            <a:ext cx="2888157" cy="24161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084A656-54CA-96C6-8330-2DDAE9BEB381}"/>
              </a:ext>
            </a:extLst>
          </p:cNvPr>
          <p:cNvSpPr txBox="1"/>
          <p:nvPr/>
        </p:nvSpPr>
        <p:spPr>
          <a:xfrm>
            <a:off x="6739060" y="2028441"/>
            <a:ext cx="1881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0" dirty="0">
                <a:effectLst/>
                <a:latin typeface="Söhne"/>
              </a:rPr>
              <a:t>Smart </a:t>
            </a:r>
          </a:p>
          <a:p>
            <a:pPr algn="ctr"/>
            <a:r>
              <a:rPr lang="en-US" b="1" i="0" dirty="0">
                <a:effectLst/>
                <a:latin typeface="Söhne"/>
              </a:rPr>
              <a:t>Cities</a:t>
            </a:r>
            <a:endParaRPr lang="en-US" b="1" dirty="0">
              <a:latin typeface="Söhne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161E828-3FBC-3031-6CDE-FEAC81439808}"/>
              </a:ext>
            </a:extLst>
          </p:cNvPr>
          <p:cNvSpPr/>
          <p:nvPr/>
        </p:nvSpPr>
        <p:spPr>
          <a:xfrm>
            <a:off x="3288973" y="3744723"/>
            <a:ext cx="2707165" cy="241752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B699132-DEB8-696D-7F9D-5DCC9331F1C4}"/>
              </a:ext>
            </a:extLst>
          </p:cNvPr>
          <p:cNvSpPr txBox="1"/>
          <p:nvPr/>
        </p:nvSpPr>
        <p:spPr>
          <a:xfrm>
            <a:off x="3509757" y="4630322"/>
            <a:ext cx="2294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0" dirty="0">
                <a:effectLst/>
                <a:latin typeface="Söhne"/>
              </a:rPr>
              <a:t>Versatile </a:t>
            </a:r>
          </a:p>
          <a:p>
            <a:pPr algn="ctr"/>
            <a:r>
              <a:rPr lang="en-US" b="1" i="0" dirty="0">
                <a:effectLst/>
                <a:latin typeface="Söhne"/>
              </a:rPr>
              <a:t>Industries</a:t>
            </a:r>
            <a:endParaRPr lang="en-US" b="1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889B3C6-DB9D-2764-F109-64429001B58D}"/>
              </a:ext>
            </a:extLst>
          </p:cNvPr>
          <p:cNvSpPr/>
          <p:nvPr/>
        </p:nvSpPr>
        <p:spPr>
          <a:xfrm>
            <a:off x="196474" y="3744723"/>
            <a:ext cx="2888157" cy="241613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68F9608-55EA-7D84-CCBF-9BA1C6928811}"/>
              </a:ext>
            </a:extLst>
          </p:cNvPr>
          <p:cNvSpPr txBox="1"/>
          <p:nvPr/>
        </p:nvSpPr>
        <p:spPr>
          <a:xfrm>
            <a:off x="735054" y="4629627"/>
            <a:ext cx="1881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0" dirty="0">
                <a:effectLst/>
                <a:latin typeface="Söhne"/>
              </a:rPr>
              <a:t>Exploration &amp; Mapping</a:t>
            </a:r>
            <a:endParaRPr lang="en-US" b="1" dirty="0">
              <a:latin typeface="Söhne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48CAE61-908C-6C3F-FD93-0B982745E9A0}"/>
              </a:ext>
            </a:extLst>
          </p:cNvPr>
          <p:cNvSpPr/>
          <p:nvPr/>
        </p:nvSpPr>
        <p:spPr>
          <a:xfrm>
            <a:off x="9283680" y="3744723"/>
            <a:ext cx="2707165" cy="241752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A74F3B8-97F2-5F3F-31C5-DB8322D5BEBC}"/>
              </a:ext>
            </a:extLst>
          </p:cNvPr>
          <p:cNvSpPr txBox="1"/>
          <p:nvPr/>
        </p:nvSpPr>
        <p:spPr>
          <a:xfrm>
            <a:off x="9504464" y="4630322"/>
            <a:ext cx="2294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0" dirty="0">
                <a:effectLst/>
                <a:latin typeface="Söhne"/>
              </a:rPr>
              <a:t>Enhancing Adaptability</a:t>
            </a:r>
            <a:endParaRPr lang="en-US" b="1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8DC9923-05AA-6EA6-D99F-D40354E96652}"/>
              </a:ext>
            </a:extLst>
          </p:cNvPr>
          <p:cNvSpPr/>
          <p:nvPr/>
        </p:nvSpPr>
        <p:spPr>
          <a:xfrm>
            <a:off x="6200480" y="3744723"/>
            <a:ext cx="2888157" cy="241613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C2C5433-AD28-F8C7-E01E-044B329ECABF}"/>
              </a:ext>
            </a:extLst>
          </p:cNvPr>
          <p:cNvSpPr txBox="1"/>
          <p:nvPr/>
        </p:nvSpPr>
        <p:spPr>
          <a:xfrm>
            <a:off x="6739060" y="4629627"/>
            <a:ext cx="1881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0" dirty="0">
                <a:effectLst/>
                <a:latin typeface="Söhne"/>
              </a:rPr>
              <a:t>Overcoming Limitations</a:t>
            </a:r>
            <a:endParaRPr lang="en-US" b="1" dirty="0"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7642436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A3AC31A-2B34-9B9E-FED6-DD7132943A5B}"/>
              </a:ext>
            </a:extLst>
          </p:cNvPr>
          <p:cNvSpPr txBox="1"/>
          <p:nvPr/>
        </p:nvSpPr>
        <p:spPr>
          <a:xfrm>
            <a:off x="5075529" y="310768"/>
            <a:ext cx="20056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i="0" dirty="0">
                <a:solidFill>
                  <a:schemeClr val="accent6">
                    <a:lumMod val="50000"/>
                  </a:schemeClr>
                </a:solidFill>
                <a:effectLst/>
                <a:latin typeface="Sitka Display Semibold" pitchFamily="2" charset="0"/>
              </a:rPr>
              <a:t>Synthesis</a:t>
            </a:r>
            <a:endParaRPr lang="en-US" sz="3600" b="1" dirty="0">
              <a:solidFill>
                <a:schemeClr val="accent6">
                  <a:lumMod val="50000"/>
                </a:schemeClr>
              </a:solidFill>
              <a:latin typeface="Sitka Display Semibold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5CBC64E-4459-21BE-F321-48E9B1AE2256}"/>
              </a:ext>
            </a:extLst>
          </p:cNvPr>
          <p:cNvSpPr/>
          <p:nvPr/>
        </p:nvSpPr>
        <p:spPr>
          <a:xfrm>
            <a:off x="3298272" y="1142842"/>
            <a:ext cx="2707165" cy="241752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0CB98A-9323-24CE-4B3F-83E04759DC51}"/>
              </a:ext>
            </a:extLst>
          </p:cNvPr>
          <p:cNvSpPr txBox="1"/>
          <p:nvPr/>
        </p:nvSpPr>
        <p:spPr>
          <a:xfrm>
            <a:off x="3519056" y="2028441"/>
            <a:ext cx="2294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0" dirty="0">
                <a:effectLst/>
                <a:latin typeface="Söhne"/>
              </a:rPr>
              <a:t>Environmental Monitoring</a:t>
            </a:r>
            <a:endParaRPr lang="en-US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BCBB915-BB5F-16F4-24A2-DDA2A5FF4BEE}"/>
              </a:ext>
            </a:extLst>
          </p:cNvPr>
          <p:cNvSpPr/>
          <p:nvPr/>
        </p:nvSpPr>
        <p:spPr>
          <a:xfrm>
            <a:off x="205773" y="1143537"/>
            <a:ext cx="2888157" cy="241613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43E6F9-342A-6931-00D7-5D475712E39A}"/>
              </a:ext>
            </a:extLst>
          </p:cNvPr>
          <p:cNvSpPr txBox="1"/>
          <p:nvPr/>
        </p:nvSpPr>
        <p:spPr>
          <a:xfrm>
            <a:off x="744353" y="2028441"/>
            <a:ext cx="1881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0" dirty="0">
                <a:effectLst/>
                <a:latin typeface="Söhne"/>
              </a:rPr>
              <a:t>Future Applications</a:t>
            </a:r>
            <a:endParaRPr lang="en-US" b="1" dirty="0">
              <a:latin typeface="Söhne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6898956-BE0B-B2DC-5A33-5A16B452636E}"/>
              </a:ext>
            </a:extLst>
          </p:cNvPr>
          <p:cNvSpPr/>
          <p:nvPr/>
        </p:nvSpPr>
        <p:spPr>
          <a:xfrm>
            <a:off x="9283680" y="1142842"/>
            <a:ext cx="2707165" cy="24175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6A2E55-1171-0722-13FE-FFB3149085A1}"/>
              </a:ext>
            </a:extLst>
          </p:cNvPr>
          <p:cNvSpPr txBox="1"/>
          <p:nvPr/>
        </p:nvSpPr>
        <p:spPr>
          <a:xfrm>
            <a:off x="9504464" y="2028441"/>
            <a:ext cx="2294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0" dirty="0">
                <a:effectLst/>
                <a:latin typeface="Söhne"/>
              </a:rPr>
              <a:t>Disaster </a:t>
            </a:r>
          </a:p>
          <a:p>
            <a:pPr algn="ctr"/>
            <a:r>
              <a:rPr lang="en-US" b="1" i="0" dirty="0">
                <a:effectLst/>
                <a:latin typeface="Söhne"/>
              </a:rPr>
              <a:t>Response</a:t>
            </a:r>
            <a:endParaRPr lang="en-US" b="1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E95E3C8-B78F-A50B-39F2-66F1A912A8E0}"/>
              </a:ext>
            </a:extLst>
          </p:cNvPr>
          <p:cNvSpPr/>
          <p:nvPr/>
        </p:nvSpPr>
        <p:spPr>
          <a:xfrm>
            <a:off x="6200480" y="1143537"/>
            <a:ext cx="2888157" cy="241613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084A656-54CA-96C6-8330-2DDAE9BEB381}"/>
              </a:ext>
            </a:extLst>
          </p:cNvPr>
          <p:cNvSpPr txBox="1"/>
          <p:nvPr/>
        </p:nvSpPr>
        <p:spPr>
          <a:xfrm>
            <a:off x="6739060" y="2028441"/>
            <a:ext cx="1881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0" dirty="0">
                <a:effectLst/>
                <a:latin typeface="Söhne"/>
              </a:rPr>
              <a:t>Smart </a:t>
            </a:r>
          </a:p>
          <a:p>
            <a:pPr algn="ctr"/>
            <a:r>
              <a:rPr lang="en-US" b="1" i="0" dirty="0">
                <a:effectLst/>
                <a:latin typeface="Söhne"/>
              </a:rPr>
              <a:t>Cities</a:t>
            </a:r>
            <a:endParaRPr lang="en-US" b="1" dirty="0">
              <a:latin typeface="Söhne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161E828-3FBC-3031-6CDE-FEAC81439808}"/>
              </a:ext>
            </a:extLst>
          </p:cNvPr>
          <p:cNvSpPr/>
          <p:nvPr/>
        </p:nvSpPr>
        <p:spPr>
          <a:xfrm>
            <a:off x="3288973" y="3744723"/>
            <a:ext cx="2707165" cy="241752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B699132-DEB8-696D-7F9D-5DCC9331F1C4}"/>
              </a:ext>
            </a:extLst>
          </p:cNvPr>
          <p:cNvSpPr txBox="1"/>
          <p:nvPr/>
        </p:nvSpPr>
        <p:spPr>
          <a:xfrm>
            <a:off x="3509757" y="4630322"/>
            <a:ext cx="2294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0" dirty="0">
                <a:effectLst/>
                <a:latin typeface="Söhne"/>
              </a:rPr>
              <a:t>Versatile </a:t>
            </a:r>
          </a:p>
          <a:p>
            <a:pPr algn="ctr"/>
            <a:r>
              <a:rPr lang="en-US" b="1" i="0" dirty="0">
                <a:effectLst/>
                <a:latin typeface="Söhne"/>
              </a:rPr>
              <a:t>Industries</a:t>
            </a:r>
            <a:endParaRPr lang="en-US" b="1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889B3C6-DB9D-2764-F109-64429001B58D}"/>
              </a:ext>
            </a:extLst>
          </p:cNvPr>
          <p:cNvSpPr/>
          <p:nvPr/>
        </p:nvSpPr>
        <p:spPr>
          <a:xfrm>
            <a:off x="196474" y="3744723"/>
            <a:ext cx="2888157" cy="241613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68F9608-55EA-7D84-CCBF-9BA1C6928811}"/>
              </a:ext>
            </a:extLst>
          </p:cNvPr>
          <p:cNvSpPr txBox="1"/>
          <p:nvPr/>
        </p:nvSpPr>
        <p:spPr>
          <a:xfrm>
            <a:off x="735054" y="4629627"/>
            <a:ext cx="1881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0" dirty="0">
                <a:effectLst/>
                <a:latin typeface="Söhne"/>
              </a:rPr>
              <a:t>Exploration &amp; Mapping</a:t>
            </a:r>
            <a:endParaRPr lang="en-US" b="1" dirty="0">
              <a:latin typeface="Söhne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48CAE61-908C-6C3F-FD93-0B982745E9A0}"/>
              </a:ext>
            </a:extLst>
          </p:cNvPr>
          <p:cNvSpPr/>
          <p:nvPr/>
        </p:nvSpPr>
        <p:spPr>
          <a:xfrm>
            <a:off x="9283680" y="3744723"/>
            <a:ext cx="2707165" cy="241752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A74F3B8-97F2-5F3F-31C5-DB8322D5BEBC}"/>
              </a:ext>
            </a:extLst>
          </p:cNvPr>
          <p:cNvSpPr txBox="1"/>
          <p:nvPr/>
        </p:nvSpPr>
        <p:spPr>
          <a:xfrm>
            <a:off x="9504464" y="4630322"/>
            <a:ext cx="2294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0" dirty="0">
                <a:effectLst/>
                <a:latin typeface="Söhne"/>
              </a:rPr>
              <a:t>Enhancing Adaptability</a:t>
            </a:r>
            <a:endParaRPr lang="en-US" b="1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8DC9923-05AA-6EA6-D99F-D40354E96652}"/>
              </a:ext>
            </a:extLst>
          </p:cNvPr>
          <p:cNvSpPr/>
          <p:nvPr/>
        </p:nvSpPr>
        <p:spPr>
          <a:xfrm>
            <a:off x="6200480" y="3744723"/>
            <a:ext cx="2888157" cy="241613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C2C5433-AD28-F8C7-E01E-044B329ECABF}"/>
              </a:ext>
            </a:extLst>
          </p:cNvPr>
          <p:cNvSpPr txBox="1"/>
          <p:nvPr/>
        </p:nvSpPr>
        <p:spPr>
          <a:xfrm>
            <a:off x="6739060" y="4629627"/>
            <a:ext cx="1881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0" dirty="0">
                <a:effectLst/>
                <a:latin typeface="Söhne"/>
              </a:rPr>
              <a:t>Overcoming Limitations</a:t>
            </a:r>
            <a:endParaRPr lang="en-US" b="1" dirty="0"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5975390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A3AC31A-2B34-9B9E-FED6-DD7132943A5B}"/>
              </a:ext>
            </a:extLst>
          </p:cNvPr>
          <p:cNvSpPr txBox="1"/>
          <p:nvPr/>
        </p:nvSpPr>
        <p:spPr>
          <a:xfrm>
            <a:off x="5075529" y="310768"/>
            <a:ext cx="20056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i="0" dirty="0">
                <a:solidFill>
                  <a:schemeClr val="accent6">
                    <a:lumMod val="50000"/>
                  </a:schemeClr>
                </a:solidFill>
                <a:effectLst/>
                <a:latin typeface="Sitka Display Semibold" pitchFamily="2" charset="0"/>
              </a:rPr>
              <a:t>Synthesis</a:t>
            </a:r>
            <a:endParaRPr lang="en-US" sz="3600" b="1" dirty="0">
              <a:solidFill>
                <a:schemeClr val="accent6">
                  <a:lumMod val="50000"/>
                </a:schemeClr>
              </a:solidFill>
              <a:latin typeface="Sitka Display Semibold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5CBC64E-4459-21BE-F321-48E9B1AE2256}"/>
              </a:ext>
            </a:extLst>
          </p:cNvPr>
          <p:cNvSpPr/>
          <p:nvPr/>
        </p:nvSpPr>
        <p:spPr>
          <a:xfrm>
            <a:off x="3298272" y="1142842"/>
            <a:ext cx="2707165" cy="241752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0CB98A-9323-24CE-4B3F-83E04759DC51}"/>
              </a:ext>
            </a:extLst>
          </p:cNvPr>
          <p:cNvSpPr txBox="1"/>
          <p:nvPr/>
        </p:nvSpPr>
        <p:spPr>
          <a:xfrm>
            <a:off x="3519056" y="2028441"/>
            <a:ext cx="2294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0" dirty="0">
                <a:effectLst/>
                <a:latin typeface="Söhne"/>
              </a:rPr>
              <a:t>Environmental Monitoring</a:t>
            </a:r>
            <a:endParaRPr lang="en-US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BCBB915-BB5F-16F4-24A2-DDA2A5FF4BEE}"/>
              </a:ext>
            </a:extLst>
          </p:cNvPr>
          <p:cNvSpPr/>
          <p:nvPr/>
        </p:nvSpPr>
        <p:spPr>
          <a:xfrm>
            <a:off x="205773" y="1143537"/>
            <a:ext cx="2888157" cy="241613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43E6F9-342A-6931-00D7-5D475712E39A}"/>
              </a:ext>
            </a:extLst>
          </p:cNvPr>
          <p:cNvSpPr txBox="1"/>
          <p:nvPr/>
        </p:nvSpPr>
        <p:spPr>
          <a:xfrm>
            <a:off x="744353" y="2028441"/>
            <a:ext cx="1881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0" dirty="0">
                <a:effectLst/>
                <a:latin typeface="Söhne"/>
              </a:rPr>
              <a:t>Future Applications</a:t>
            </a:r>
            <a:endParaRPr lang="en-US" b="1" dirty="0">
              <a:latin typeface="Söhne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6898956-BE0B-B2DC-5A33-5A16B452636E}"/>
              </a:ext>
            </a:extLst>
          </p:cNvPr>
          <p:cNvSpPr/>
          <p:nvPr/>
        </p:nvSpPr>
        <p:spPr>
          <a:xfrm>
            <a:off x="9283680" y="1142842"/>
            <a:ext cx="2707165" cy="241752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6A2E55-1171-0722-13FE-FFB3149085A1}"/>
              </a:ext>
            </a:extLst>
          </p:cNvPr>
          <p:cNvSpPr txBox="1"/>
          <p:nvPr/>
        </p:nvSpPr>
        <p:spPr>
          <a:xfrm>
            <a:off x="9504464" y="2028441"/>
            <a:ext cx="2294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0" dirty="0">
                <a:effectLst/>
                <a:latin typeface="Söhne"/>
              </a:rPr>
              <a:t>Disaster </a:t>
            </a:r>
          </a:p>
          <a:p>
            <a:pPr algn="ctr"/>
            <a:r>
              <a:rPr lang="en-US" b="1" i="0" dirty="0">
                <a:effectLst/>
                <a:latin typeface="Söhne"/>
              </a:rPr>
              <a:t>Response</a:t>
            </a:r>
            <a:endParaRPr lang="en-US" b="1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E95E3C8-B78F-A50B-39F2-66F1A912A8E0}"/>
              </a:ext>
            </a:extLst>
          </p:cNvPr>
          <p:cNvSpPr/>
          <p:nvPr/>
        </p:nvSpPr>
        <p:spPr>
          <a:xfrm>
            <a:off x="6200480" y="1143537"/>
            <a:ext cx="2888157" cy="241613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084A656-54CA-96C6-8330-2DDAE9BEB381}"/>
              </a:ext>
            </a:extLst>
          </p:cNvPr>
          <p:cNvSpPr txBox="1"/>
          <p:nvPr/>
        </p:nvSpPr>
        <p:spPr>
          <a:xfrm>
            <a:off x="6739060" y="2028441"/>
            <a:ext cx="1881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0" dirty="0">
                <a:effectLst/>
                <a:latin typeface="Söhne"/>
              </a:rPr>
              <a:t>Smart </a:t>
            </a:r>
          </a:p>
          <a:p>
            <a:pPr algn="ctr"/>
            <a:r>
              <a:rPr lang="en-US" b="1" i="0" dirty="0">
                <a:effectLst/>
                <a:latin typeface="Söhne"/>
              </a:rPr>
              <a:t>Cities</a:t>
            </a:r>
            <a:endParaRPr lang="en-US" b="1" dirty="0">
              <a:latin typeface="Söhne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161E828-3FBC-3031-6CDE-FEAC81439808}"/>
              </a:ext>
            </a:extLst>
          </p:cNvPr>
          <p:cNvSpPr/>
          <p:nvPr/>
        </p:nvSpPr>
        <p:spPr>
          <a:xfrm>
            <a:off x="3288973" y="3744723"/>
            <a:ext cx="2707165" cy="241752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B699132-DEB8-696D-7F9D-5DCC9331F1C4}"/>
              </a:ext>
            </a:extLst>
          </p:cNvPr>
          <p:cNvSpPr txBox="1"/>
          <p:nvPr/>
        </p:nvSpPr>
        <p:spPr>
          <a:xfrm>
            <a:off x="3509757" y="4630322"/>
            <a:ext cx="2294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0" dirty="0">
                <a:effectLst/>
                <a:latin typeface="Söhne"/>
              </a:rPr>
              <a:t>Versatile </a:t>
            </a:r>
          </a:p>
          <a:p>
            <a:pPr algn="ctr"/>
            <a:r>
              <a:rPr lang="en-US" b="1" i="0" dirty="0">
                <a:effectLst/>
                <a:latin typeface="Söhne"/>
              </a:rPr>
              <a:t>Industries</a:t>
            </a:r>
            <a:endParaRPr lang="en-US" b="1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889B3C6-DB9D-2764-F109-64429001B58D}"/>
              </a:ext>
            </a:extLst>
          </p:cNvPr>
          <p:cNvSpPr/>
          <p:nvPr/>
        </p:nvSpPr>
        <p:spPr>
          <a:xfrm>
            <a:off x="196474" y="3744723"/>
            <a:ext cx="2888157" cy="24161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68F9608-55EA-7D84-CCBF-9BA1C6928811}"/>
              </a:ext>
            </a:extLst>
          </p:cNvPr>
          <p:cNvSpPr txBox="1"/>
          <p:nvPr/>
        </p:nvSpPr>
        <p:spPr>
          <a:xfrm>
            <a:off x="735054" y="4629627"/>
            <a:ext cx="1881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0" dirty="0">
                <a:effectLst/>
                <a:latin typeface="Söhne"/>
              </a:rPr>
              <a:t>Exploration &amp; Mapping</a:t>
            </a:r>
            <a:endParaRPr lang="en-US" b="1" dirty="0">
              <a:latin typeface="Söhne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48CAE61-908C-6C3F-FD93-0B982745E9A0}"/>
              </a:ext>
            </a:extLst>
          </p:cNvPr>
          <p:cNvSpPr/>
          <p:nvPr/>
        </p:nvSpPr>
        <p:spPr>
          <a:xfrm>
            <a:off x="9283680" y="3744723"/>
            <a:ext cx="2707165" cy="241752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A74F3B8-97F2-5F3F-31C5-DB8322D5BEBC}"/>
              </a:ext>
            </a:extLst>
          </p:cNvPr>
          <p:cNvSpPr txBox="1"/>
          <p:nvPr/>
        </p:nvSpPr>
        <p:spPr>
          <a:xfrm>
            <a:off x="9504464" y="4630322"/>
            <a:ext cx="2294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0" dirty="0">
                <a:effectLst/>
                <a:latin typeface="Söhne"/>
              </a:rPr>
              <a:t>Enhancing Adaptability</a:t>
            </a:r>
            <a:endParaRPr lang="en-US" b="1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8DC9923-05AA-6EA6-D99F-D40354E96652}"/>
              </a:ext>
            </a:extLst>
          </p:cNvPr>
          <p:cNvSpPr/>
          <p:nvPr/>
        </p:nvSpPr>
        <p:spPr>
          <a:xfrm>
            <a:off x="6200480" y="3744723"/>
            <a:ext cx="2888157" cy="241613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C2C5433-AD28-F8C7-E01E-044B329ECABF}"/>
              </a:ext>
            </a:extLst>
          </p:cNvPr>
          <p:cNvSpPr txBox="1"/>
          <p:nvPr/>
        </p:nvSpPr>
        <p:spPr>
          <a:xfrm>
            <a:off x="6739060" y="4629627"/>
            <a:ext cx="1881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0" dirty="0">
                <a:effectLst/>
                <a:latin typeface="Söhne"/>
              </a:rPr>
              <a:t>Overcoming Limitations</a:t>
            </a:r>
            <a:endParaRPr lang="en-US" b="1" dirty="0"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0331519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A3AC31A-2B34-9B9E-FED6-DD7132943A5B}"/>
              </a:ext>
            </a:extLst>
          </p:cNvPr>
          <p:cNvSpPr txBox="1"/>
          <p:nvPr/>
        </p:nvSpPr>
        <p:spPr>
          <a:xfrm>
            <a:off x="5075529" y="310768"/>
            <a:ext cx="20056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i="0" dirty="0">
                <a:solidFill>
                  <a:schemeClr val="accent6">
                    <a:lumMod val="50000"/>
                  </a:schemeClr>
                </a:solidFill>
                <a:effectLst/>
                <a:latin typeface="Sitka Display Semibold" pitchFamily="2" charset="0"/>
              </a:rPr>
              <a:t>Synthesis</a:t>
            </a:r>
            <a:endParaRPr lang="en-US" sz="3600" b="1" dirty="0">
              <a:solidFill>
                <a:schemeClr val="accent6">
                  <a:lumMod val="50000"/>
                </a:schemeClr>
              </a:solidFill>
              <a:latin typeface="Sitka Display Semibold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5CBC64E-4459-21BE-F321-48E9B1AE2256}"/>
              </a:ext>
            </a:extLst>
          </p:cNvPr>
          <p:cNvSpPr/>
          <p:nvPr/>
        </p:nvSpPr>
        <p:spPr>
          <a:xfrm>
            <a:off x="3298272" y="1142842"/>
            <a:ext cx="2707165" cy="241752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0CB98A-9323-24CE-4B3F-83E04759DC51}"/>
              </a:ext>
            </a:extLst>
          </p:cNvPr>
          <p:cNvSpPr txBox="1"/>
          <p:nvPr/>
        </p:nvSpPr>
        <p:spPr>
          <a:xfrm>
            <a:off x="3519056" y="2028441"/>
            <a:ext cx="2294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0" dirty="0">
                <a:effectLst/>
                <a:latin typeface="Söhne"/>
              </a:rPr>
              <a:t>Environmental Monitoring</a:t>
            </a:r>
            <a:endParaRPr lang="en-US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BCBB915-BB5F-16F4-24A2-DDA2A5FF4BEE}"/>
              </a:ext>
            </a:extLst>
          </p:cNvPr>
          <p:cNvSpPr/>
          <p:nvPr/>
        </p:nvSpPr>
        <p:spPr>
          <a:xfrm>
            <a:off x="205773" y="1143537"/>
            <a:ext cx="2888157" cy="241613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43E6F9-342A-6931-00D7-5D475712E39A}"/>
              </a:ext>
            </a:extLst>
          </p:cNvPr>
          <p:cNvSpPr txBox="1"/>
          <p:nvPr/>
        </p:nvSpPr>
        <p:spPr>
          <a:xfrm>
            <a:off x="744353" y="2028441"/>
            <a:ext cx="1881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0" dirty="0">
                <a:effectLst/>
                <a:latin typeface="Söhne"/>
              </a:rPr>
              <a:t>Future Applications</a:t>
            </a:r>
            <a:endParaRPr lang="en-US" b="1" dirty="0">
              <a:latin typeface="Söhne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6898956-BE0B-B2DC-5A33-5A16B452636E}"/>
              </a:ext>
            </a:extLst>
          </p:cNvPr>
          <p:cNvSpPr/>
          <p:nvPr/>
        </p:nvSpPr>
        <p:spPr>
          <a:xfrm>
            <a:off x="9283680" y="1142842"/>
            <a:ext cx="2707165" cy="241752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6A2E55-1171-0722-13FE-FFB3149085A1}"/>
              </a:ext>
            </a:extLst>
          </p:cNvPr>
          <p:cNvSpPr txBox="1"/>
          <p:nvPr/>
        </p:nvSpPr>
        <p:spPr>
          <a:xfrm>
            <a:off x="9504464" y="2028441"/>
            <a:ext cx="2294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0" dirty="0">
                <a:effectLst/>
                <a:latin typeface="Söhne"/>
              </a:rPr>
              <a:t>Disaster </a:t>
            </a:r>
          </a:p>
          <a:p>
            <a:pPr algn="ctr"/>
            <a:r>
              <a:rPr lang="en-US" b="1" i="0" dirty="0">
                <a:effectLst/>
                <a:latin typeface="Söhne"/>
              </a:rPr>
              <a:t>Response</a:t>
            </a:r>
            <a:endParaRPr lang="en-US" b="1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E95E3C8-B78F-A50B-39F2-66F1A912A8E0}"/>
              </a:ext>
            </a:extLst>
          </p:cNvPr>
          <p:cNvSpPr/>
          <p:nvPr/>
        </p:nvSpPr>
        <p:spPr>
          <a:xfrm>
            <a:off x="6200480" y="1143537"/>
            <a:ext cx="2888157" cy="241613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084A656-54CA-96C6-8330-2DDAE9BEB381}"/>
              </a:ext>
            </a:extLst>
          </p:cNvPr>
          <p:cNvSpPr txBox="1"/>
          <p:nvPr/>
        </p:nvSpPr>
        <p:spPr>
          <a:xfrm>
            <a:off x="6739060" y="2028441"/>
            <a:ext cx="1881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0" dirty="0">
                <a:effectLst/>
                <a:latin typeface="Söhne"/>
              </a:rPr>
              <a:t>Smart </a:t>
            </a:r>
          </a:p>
          <a:p>
            <a:pPr algn="ctr"/>
            <a:r>
              <a:rPr lang="en-US" b="1" i="0" dirty="0">
                <a:effectLst/>
                <a:latin typeface="Söhne"/>
              </a:rPr>
              <a:t>Cities</a:t>
            </a:r>
            <a:endParaRPr lang="en-US" b="1" dirty="0">
              <a:latin typeface="Söhne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161E828-3FBC-3031-6CDE-FEAC81439808}"/>
              </a:ext>
            </a:extLst>
          </p:cNvPr>
          <p:cNvSpPr/>
          <p:nvPr/>
        </p:nvSpPr>
        <p:spPr>
          <a:xfrm>
            <a:off x="3288973" y="3744723"/>
            <a:ext cx="2707165" cy="24175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B699132-DEB8-696D-7F9D-5DCC9331F1C4}"/>
              </a:ext>
            </a:extLst>
          </p:cNvPr>
          <p:cNvSpPr txBox="1"/>
          <p:nvPr/>
        </p:nvSpPr>
        <p:spPr>
          <a:xfrm>
            <a:off x="3509757" y="4630322"/>
            <a:ext cx="2294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0" dirty="0">
                <a:effectLst/>
                <a:latin typeface="Söhne"/>
              </a:rPr>
              <a:t>Versatile </a:t>
            </a:r>
          </a:p>
          <a:p>
            <a:pPr algn="ctr"/>
            <a:r>
              <a:rPr lang="en-US" b="1" i="0" dirty="0">
                <a:effectLst/>
                <a:latin typeface="Söhne"/>
              </a:rPr>
              <a:t>Industries</a:t>
            </a:r>
            <a:endParaRPr lang="en-US" b="1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889B3C6-DB9D-2764-F109-64429001B58D}"/>
              </a:ext>
            </a:extLst>
          </p:cNvPr>
          <p:cNvSpPr/>
          <p:nvPr/>
        </p:nvSpPr>
        <p:spPr>
          <a:xfrm>
            <a:off x="196474" y="3744723"/>
            <a:ext cx="2888157" cy="241613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68F9608-55EA-7D84-CCBF-9BA1C6928811}"/>
              </a:ext>
            </a:extLst>
          </p:cNvPr>
          <p:cNvSpPr txBox="1"/>
          <p:nvPr/>
        </p:nvSpPr>
        <p:spPr>
          <a:xfrm>
            <a:off x="735054" y="4629627"/>
            <a:ext cx="1881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0" dirty="0">
                <a:effectLst/>
                <a:latin typeface="Söhne"/>
              </a:rPr>
              <a:t>Exploration &amp; Mapping</a:t>
            </a:r>
            <a:endParaRPr lang="en-US" b="1" dirty="0">
              <a:latin typeface="Söhne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48CAE61-908C-6C3F-FD93-0B982745E9A0}"/>
              </a:ext>
            </a:extLst>
          </p:cNvPr>
          <p:cNvSpPr/>
          <p:nvPr/>
        </p:nvSpPr>
        <p:spPr>
          <a:xfrm>
            <a:off x="9283680" y="3744723"/>
            <a:ext cx="2707165" cy="241752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A74F3B8-97F2-5F3F-31C5-DB8322D5BEBC}"/>
              </a:ext>
            </a:extLst>
          </p:cNvPr>
          <p:cNvSpPr txBox="1"/>
          <p:nvPr/>
        </p:nvSpPr>
        <p:spPr>
          <a:xfrm>
            <a:off x="9504464" y="4630322"/>
            <a:ext cx="2294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0" dirty="0">
                <a:effectLst/>
                <a:latin typeface="Söhne"/>
              </a:rPr>
              <a:t>Enhancing Adaptability</a:t>
            </a:r>
            <a:endParaRPr lang="en-US" b="1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8DC9923-05AA-6EA6-D99F-D40354E96652}"/>
              </a:ext>
            </a:extLst>
          </p:cNvPr>
          <p:cNvSpPr/>
          <p:nvPr/>
        </p:nvSpPr>
        <p:spPr>
          <a:xfrm>
            <a:off x="6200480" y="3744723"/>
            <a:ext cx="2888157" cy="241613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C2C5433-AD28-F8C7-E01E-044B329ECABF}"/>
              </a:ext>
            </a:extLst>
          </p:cNvPr>
          <p:cNvSpPr txBox="1"/>
          <p:nvPr/>
        </p:nvSpPr>
        <p:spPr>
          <a:xfrm>
            <a:off x="6739060" y="4629627"/>
            <a:ext cx="1881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0" dirty="0">
                <a:effectLst/>
                <a:latin typeface="Söhne"/>
              </a:rPr>
              <a:t>Overcoming Limitations</a:t>
            </a:r>
            <a:endParaRPr lang="en-US" b="1" dirty="0"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9448619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A3AC31A-2B34-9B9E-FED6-DD7132943A5B}"/>
              </a:ext>
            </a:extLst>
          </p:cNvPr>
          <p:cNvSpPr txBox="1"/>
          <p:nvPr/>
        </p:nvSpPr>
        <p:spPr>
          <a:xfrm>
            <a:off x="5075529" y="310768"/>
            <a:ext cx="20056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i="0" dirty="0">
                <a:solidFill>
                  <a:schemeClr val="accent6">
                    <a:lumMod val="50000"/>
                  </a:schemeClr>
                </a:solidFill>
                <a:effectLst/>
                <a:latin typeface="Sitka Display Semibold" pitchFamily="2" charset="0"/>
              </a:rPr>
              <a:t>Synthesis</a:t>
            </a:r>
            <a:endParaRPr lang="en-US" sz="3600" b="1" dirty="0">
              <a:solidFill>
                <a:schemeClr val="accent6">
                  <a:lumMod val="50000"/>
                </a:schemeClr>
              </a:solidFill>
              <a:latin typeface="Sitka Display Semibold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5CBC64E-4459-21BE-F321-48E9B1AE2256}"/>
              </a:ext>
            </a:extLst>
          </p:cNvPr>
          <p:cNvSpPr/>
          <p:nvPr/>
        </p:nvSpPr>
        <p:spPr>
          <a:xfrm>
            <a:off x="3298272" y="1142842"/>
            <a:ext cx="2707165" cy="241752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0CB98A-9323-24CE-4B3F-83E04759DC51}"/>
              </a:ext>
            </a:extLst>
          </p:cNvPr>
          <p:cNvSpPr txBox="1"/>
          <p:nvPr/>
        </p:nvSpPr>
        <p:spPr>
          <a:xfrm>
            <a:off x="3519056" y="2028441"/>
            <a:ext cx="2294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0" dirty="0">
                <a:effectLst/>
                <a:latin typeface="Söhne"/>
              </a:rPr>
              <a:t>Environmental Monitoring</a:t>
            </a:r>
            <a:endParaRPr lang="en-US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BCBB915-BB5F-16F4-24A2-DDA2A5FF4BEE}"/>
              </a:ext>
            </a:extLst>
          </p:cNvPr>
          <p:cNvSpPr/>
          <p:nvPr/>
        </p:nvSpPr>
        <p:spPr>
          <a:xfrm>
            <a:off x="205773" y="1143537"/>
            <a:ext cx="2888157" cy="241613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43E6F9-342A-6931-00D7-5D475712E39A}"/>
              </a:ext>
            </a:extLst>
          </p:cNvPr>
          <p:cNvSpPr txBox="1"/>
          <p:nvPr/>
        </p:nvSpPr>
        <p:spPr>
          <a:xfrm>
            <a:off x="744353" y="2028441"/>
            <a:ext cx="1881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0" dirty="0">
                <a:effectLst/>
                <a:latin typeface="Söhne"/>
              </a:rPr>
              <a:t>Future Applications</a:t>
            </a:r>
            <a:endParaRPr lang="en-US" b="1" dirty="0">
              <a:latin typeface="Söhne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6898956-BE0B-B2DC-5A33-5A16B452636E}"/>
              </a:ext>
            </a:extLst>
          </p:cNvPr>
          <p:cNvSpPr/>
          <p:nvPr/>
        </p:nvSpPr>
        <p:spPr>
          <a:xfrm>
            <a:off x="9283680" y="1142842"/>
            <a:ext cx="2707165" cy="241752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6A2E55-1171-0722-13FE-FFB3149085A1}"/>
              </a:ext>
            </a:extLst>
          </p:cNvPr>
          <p:cNvSpPr txBox="1"/>
          <p:nvPr/>
        </p:nvSpPr>
        <p:spPr>
          <a:xfrm>
            <a:off x="9504464" y="2028441"/>
            <a:ext cx="2294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0" dirty="0">
                <a:effectLst/>
                <a:latin typeface="Söhne"/>
              </a:rPr>
              <a:t>Disaster </a:t>
            </a:r>
          </a:p>
          <a:p>
            <a:pPr algn="ctr"/>
            <a:r>
              <a:rPr lang="en-US" b="1" i="0" dirty="0">
                <a:effectLst/>
                <a:latin typeface="Söhne"/>
              </a:rPr>
              <a:t>Response</a:t>
            </a:r>
            <a:endParaRPr lang="en-US" b="1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E95E3C8-B78F-A50B-39F2-66F1A912A8E0}"/>
              </a:ext>
            </a:extLst>
          </p:cNvPr>
          <p:cNvSpPr/>
          <p:nvPr/>
        </p:nvSpPr>
        <p:spPr>
          <a:xfrm>
            <a:off x="6200480" y="1143537"/>
            <a:ext cx="2888157" cy="241613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084A656-54CA-96C6-8330-2DDAE9BEB381}"/>
              </a:ext>
            </a:extLst>
          </p:cNvPr>
          <p:cNvSpPr txBox="1"/>
          <p:nvPr/>
        </p:nvSpPr>
        <p:spPr>
          <a:xfrm>
            <a:off x="6739060" y="2028441"/>
            <a:ext cx="1881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0" dirty="0">
                <a:effectLst/>
                <a:latin typeface="Söhne"/>
              </a:rPr>
              <a:t>Smart </a:t>
            </a:r>
          </a:p>
          <a:p>
            <a:pPr algn="ctr"/>
            <a:r>
              <a:rPr lang="en-US" b="1" i="0" dirty="0">
                <a:effectLst/>
                <a:latin typeface="Söhne"/>
              </a:rPr>
              <a:t>Cities</a:t>
            </a:r>
            <a:endParaRPr lang="en-US" b="1" dirty="0">
              <a:latin typeface="Söhne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161E828-3FBC-3031-6CDE-FEAC81439808}"/>
              </a:ext>
            </a:extLst>
          </p:cNvPr>
          <p:cNvSpPr/>
          <p:nvPr/>
        </p:nvSpPr>
        <p:spPr>
          <a:xfrm>
            <a:off x="3288973" y="3744723"/>
            <a:ext cx="2707165" cy="241752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B699132-DEB8-696D-7F9D-5DCC9331F1C4}"/>
              </a:ext>
            </a:extLst>
          </p:cNvPr>
          <p:cNvSpPr txBox="1"/>
          <p:nvPr/>
        </p:nvSpPr>
        <p:spPr>
          <a:xfrm>
            <a:off x="3509757" y="4630322"/>
            <a:ext cx="2294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0" dirty="0">
                <a:effectLst/>
                <a:latin typeface="Söhne"/>
              </a:rPr>
              <a:t>Versatile </a:t>
            </a:r>
          </a:p>
          <a:p>
            <a:pPr algn="ctr"/>
            <a:r>
              <a:rPr lang="en-US" b="1" i="0" dirty="0">
                <a:effectLst/>
                <a:latin typeface="Söhne"/>
              </a:rPr>
              <a:t>Industries</a:t>
            </a:r>
            <a:endParaRPr lang="en-US" b="1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889B3C6-DB9D-2764-F109-64429001B58D}"/>
              </a:ext>
            </a:extLst>
          </p:cNvPr>
          <p:cNvSpPr/>
          <p:nvPr/>
        </p:nvSpPr>
        <p:spPr>
          <a:xfrm>
            <a:off x="196474" y="3744723"/>
            <a:ext cx="2888157" cy="241613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68F9608-55EA-7D84-CCBF-9BA1C6928811}"/>
              </a:ext>
            </a:extLst>
          </p:cNvPr>
          <p:cNvSpPr txBox="1"/>
          <p:nvPr/>
        </p:nvSpPr>
        <p:spPr>
          <a:xfrm>
            <a:off x="735054" y="4629627"/>
            <a:ext cx="1881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0" dirty="0">
                <a:effectLst/>
                <a:latin typeface="Söhne"/>
              </a:rPr>
              <a:t>Exploration &amp; Mapping</a:t>
            </a:r>
            <a:endParaRPr lang="en-US" b="1" dirty="0">
              <a:latin typeface="Söhne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48CAE61-908C-6C3F-FD93-0B982745E9A0}"/>
              </a:ext>
            </a:extLst>
          </p:cNvPr>
          <p:cNvSpPr/>
          <p:nvPr/>
        </p:nvSpPr>
        <p:spPr>
          <a:xfrm>
            <a:off x="9283680" y="3744723"/>
            <a:ext cx="2707165" cy="241752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A74F3B8-97F2-5F3F-31C5-DB8322D5BEBC}"/>
              </a:ext>
            </a:extLst>
          </p:cNvPr>
          <p:cNvSpPr txBox="1"/>
          <p:nvPr/>
        </p:nvSpPr>
        <p:spPr>
          <a:xfrm>
            <a:off x="9504464" y="4630322"/>
            <a:ext cx="2294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0" dirty="0">
                <a:effectLst/>
                <a:latin typeface="Söhne"/>
              </a:rPr>
              <a:t>Enhancing Adaptability</a:t>
            </a:r>
            <a:endParaRPr lang="en-US" b="1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8DC9923-05AA-6EA6-D99F-D40354E96652}"/>
              </a:ext>
            </a:extLst>
          </p:cNvPr>
          <p:cNvSpPr/>
          <p:nvPr/>
        </p:nvSpPr>
        <p:spPr>
          <a:xfrm>
            <a:off x="6200480" y="3744723"/>
            <a:ext cx="2888157" cy="24161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C2C5433-AD28-F8C7-E01E-044B329ECABF}"/>
              </a:ext>
            </a:extLst>
          </p:cNvPr>
          <p:cNvSpPr txBox="1"/>
          <p:nvPr/>
        </p:nvSpPr>
        <p:spPr>
          <a:xfrm>
            <a:off x="6739060" y="4629627"/>
            <a:ext cx="1881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0" dirty="0">
                <a:effectLst/>
                <a:latin typeface="Söhne"/>
              </a:rPr>
              <a:t>Overcoming Limitations</a:t>
            </a:r>
            <a:endParaRPr lang="en-US" b="1" dirty="0"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6754106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A3AC31A-2B34-9B9E-FED6-DD7132943A5B}"/>
              </a:ext>
            </a:extLst>
          </p:cNvPr>
          <p:cNvSpPr txBox="1"/>
          <p:nvPr/>
        </p:nvSpPr>
        <p:spPr>
          <a:xfrm>
            <a:off x="5075529" y="310768"/>
            <a:ext cx="20056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i="0" dirty="0">
                <a:solidFill>
                  <a:schemeClr val="accent6">
                    <a:lumMod val="50000"/>
                  </a:schemeClr>
                </a:solidFill>
                <a:effectLst/>
                <a:latin typeface="Sitka Display Semibold" pitchFamily="2" charset="0"/>
              </a:rPr>
              <a:t>Synthesis</a:t>
            </a:r>
            <a:endParaRPr lang="en-US" sz="3600" b="1" dirty="0">
              <a:solidFill>
                <a:schemeClr val="accent6">
                  <a:lumMod val="50000"/>
                </a:schemeClr>
              </a:solidFill>
              <a:latin typeface="Sitka Display Semibold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5CBC64E-4459-21BE-F321-48E9B1AE2256}"/>
              </a:ext>
            </a:extLst>
          </p:cNvPr>
          <p:cNvSpPr/>
          <p:nvPr/>
        </p:nvSpPr>
        <p:spPr>
          <a:xfrm>
            <a:off x="3298272" y="1142842"/>
            <a:ext cx="2707165" cy="241752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0CB98A-9323-24CE-4B3F-83E04759DC51}"/>
              </a:ext>
            </a:extLst>
          </p:cNvPr>
          <p:cNvSpPr txBox="1"/>
          <p:nvPr/>
        </p:nvSpPr>
        <p:spPr>
          <a:xfrm>
            <a:off x="3519056" y="2028441"/>
            <a:ext cx="2294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0" dirty="0">
                <a:effectLst/>
                <a:latin typeface="Söhne"/>
              </a:rPr>
              <a:t>Environmental Monitoring</a:t>
            </a:r>
            <a:endParaRPr lang="en-US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BCBB915-BB5F-16F4-24A2-DDA2A5FF4BEE}"/>
              </a:ext>
            </a:extLst>
          </p:cNvPr>
          <p:cNvSpPr/>
          <p:nvPr/>
        </p:nvSpPr>
        <p:spPr>
          <a:xfrm>
            <a:off x="205773" y="1143537"/>
            <a:ext cx="2888157" cy="241613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43E6F9-342A-6931-00D7-5D475712E39A}"/>
              </a:ext>
            </a:extLst>
          </p:cNvPr>
          <p:cNvSpPr txBox="1"/>
          <p:nvPr/>
        </p:nvSpPr>
        <p:spPr>
          <a:xfrm>
            <a:off x="744353" y="2028441"/>
            <a:ext cx="1881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0" dirty="0">
                <a:effectLst/>
                <a:latin typeface="Söhne"/>
              </a:rPr>
              <a:t>Future Applications</a:t>
            </a:r>
            <a:endParaRPr lang="en-US" b="1" dirty="0">
              <a:latin typeface="Söhne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6898956-BE0B-B2DC-5A33-5A16B452636E}"/>
              </a:ext>
            </a:extLst>
          </p:cNvPr>
          <p:cNvSpPr/>
          <p:nvPr/>
        </p:nvSpPr>
        <p:spPr>
          <a:xfrm>
            <a:off x="9283680" y="1142842"/>
            <a:ext cx="2707165" cy="241752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6A2E55-1171-0722-13FE-FFB3149085A1}"/>
              </a:ext>
            </a:extLst>
          </p:cNvPr>
          <p:cNvSpPr txBox="1"/>
          <p:nvPr/>
        </p:nvSpPr>
        <p:spPr>
          <a:xfrm>
            <a:off x="9504464" y="2028441"/>
            <a:ext cx="2294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0" dirty="0">
                <a:effectLst/>
                <a:latin typeface="Söhne"/>
              </a:rPr>
              <a:t>Disaster </a:t>
            </a:r>
          </a:p>
          <a:p>
            <a:pPr algn="ctr"/>
            <a:r>
              <a:rPr lang="en-US" b="1" i="0" dirty="0">
                <a:effectLst/>
                <a:latin typeface="Söhne"/>
              </a:rPr>
              <a:t>Response</a:t>
            </a:r>
            <a:endParaRPr lang="en-US" b="1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E95E3C8-B78F-A50B-39F2-66F1A912A8E0}"/>
              </a:ext>
            </a:extLst>
          </p:cNvPr>
          <p:cNvSpPr/>
          <p:nvPr/>
        </p:nvSpPr>
        <p:spPr>
          <a:xfrm>
            <a:off x="6200480" y="1143537"/>
            <a:ext cx="2888157" cy="241613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084A656-54CA-96C6-8330-2DDAE9BEB381}"/>
              </a:ext>
            </a:extLst>
          </p:cNvPr>
          <p:cNvSpPr txBox="1"/>
          <p:nvPr/>
        </p:nvSpPr>
        <p:spPr>
          <a:xfrm>
            <a:off x="6739060" y="2028441"/>
            <a:ext cx="1881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0" dirty="0">
                <a:effectLst/>
                <a:latin typeface="Söhne"/>
              </a:rPr>
              <a:t>Smart </a:t>
            </a:r>
          </a:p>
          <a:p>
            <a:pPr algn="ctr"/>
            <a:r>
              <a:rPr lang="en-US" b="1" i="0" dirty="0">
                <a:effectLst/>
                <a:latin typeface="Söhne"/>
              </a:rPr>
              <a:t>Cities</a:t>
            </a:r>
            <a:endParaRPr lang="en-US" b="1" dirty="0">
              <a:latin typeface="Söhne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161E828-3FBC-3031-6CDE-FEAC81439808}"/>
              </a:ext>
            </a:extLst>
          </p:cNvPr>
          <p:cNvSpPr/>
          <p:nvPr/>
        </p:nvSpPr>
        <p:spPr>
          <a:xfrm>
            <a:off x="3288973" y="3744723"/>
            <a:ext cx="2707165" cy="241752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B699132-DEB8-696D-7F9D-5DCC9331F1C4}"/>
              </a:ext>
            </a:extLst>
          </p:cNvPr>
          <p:cNvSpPr txBox="1"/>
          <p:nvPr/>
        </p:nvSpPr>
        <p:spPr>
          <a:xfrm>
            <a:off x="3509757" y="4630322"/>
            <a:ext cx="2294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0" dirty="0">
                <a:effectLst/>
                <a:latin typeface="Söhne"/>
              </a:rPr>
              <a:t>Versatile </a:t>
            </a:r>
          </a:p>
          <a:p>
            <a:pPr algn="ctr"/>
            <a:r>
              <a:rPr lang="en-US" b="1" i="0" dirty="0">
                <a:effectLst/>
                <a:latin typeface="Söhne"/>
              </a:rPr>
              <a:t>Industries</a:t>
            </a:r>
            <a:endParaRPr lang="en-US" b="1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889B3C6-DB9D-2764-F109-64429001B58D}"/>
              </a:ext>
            </a:extLst>
          </p:cNvPr>
          <p:cNvSpPr/>
          <p:nvPr/>
        </p:nvSpPr>
        <p:spPr>
          <a:xfrm>
            <a:off x="196474" y="3744723"/>
            <a:ext cx="2888157" cy="241613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68F9608-55EA-7D84-CCBF-9BA1C6928811}"/>
              </a:ext>
            </a:extLst>
          </p:cNvPr>
          <p:cNvSpPr txBox="1"/>
          <p:nvPr/>
        </p:nvSpPr>
        <p:spPr>
          <a:xfrm>
            <a:off x="735054" y="4629627"/>
            <a:ext cx="1881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0" dirty="0">
                <a:effectLst/>
                <a:latin typeface="Söhne"/>
              </a:rPr>
              <a:t>Exploration &amp; Mapping</a:t>
            </a:r>
            <a:endParaRPr lang="en-US" b="1" dirty="0">
              <a:latin typeface="Söhne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48CAE61-908C-6C3F-FD93-0B982745E9A0}"/>
              </a:ext>
            </a:extLst>
          </p:cNvPr>
          <p:cNvSpPr/>
          <p:nvPr/>
        </p:nvSpPr>
        <p:spPr>
          <a:xfrm>
            <a:off x="9283680" y="3744723"/>
            <a:ext cx="2707165" cy="24175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A74F3B8-97F2-5F3F-31C5-DB8322D5BEBC}"/>
              </a:ext>
            </a:extLst>
          </p:cNvPr>
          <p:cNvSpPr txBox="1"/>
          <p:nvPr/>
        </p:nvSpPr>
        <p:spPr>
          <a:xfrm>
            <a:off x="9504464" y="4630322"/>
            <a:ext cx="2294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0" dirty="0">
                <a:effectLst/>
                <a:latin typeface="Söhne"/>
              </a:rPr>
              <a:t>Enhancing Adaptability</a:t>
            </a:r>
            <a:endParaRPr lang="en-US" b="1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8DC9923-05AA-6EA6-D99F-D40354E96652}"/>
              </a:ext>
            </a:extLst>
          </p:cNvPr>
          <p:cNvSpPr/>
          <p:nvPr/>
        </p:nvSpPr>
        <p:spPr>
          <a:xfrm>
            <a:off x="6200480" y="3744723"/>
            <a:ext cx="2888157" cy="241613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C2C5433-AD28-F8C7-E01E-044B329ECABF}"/>
              </a:ext>
            </a:extLst>
          </p:cNvPr>
          <p:cNvSpPr txBox="1"/>
          <p:nvPr/>
        </p:nvSpPr>
        <p:spPr>
          <a:xfrm>
            <a:off x="6739060" y="4629627"/>
            <a:ext cx="1881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0" dirty="0">
                <a:effectLst/>
                <a:latin typeface="Söhne"/>
              </a:rPr>
              <a:t>Overcoming Limitations</a:t>
            </a:r>
            <a:endParaRPr lang="en-US" b="1" dirty="0"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5036939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D4A4F-8DFC-E252-12B1-C57A5CFC0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Söhne"/>
              </a:rPr>
              <a:t>Reference: </a:t>
            </a:r>
            <a:r>
              <a:rPr lang="en-US" i="0" dirty="0">
                <a:effectLst/>
                <a:latin typeface="Söhne"/>
              </a:rPr>
              <a:t>Wei Zhao, Xuan Wang, </a:t>
            </a:r>
            <a:r>
              <a:rPr lang="en-US" i="0" dirty="0" err="1">
                <a:effectLst/>
                <a:latin typeface="Söhne"/>
              </a:rPr>
              <a:t>Bozhao</a:t>
            </a:r>
            <a:r>
              <a:rPr lang="en-US" i="0" dirty="0">
                <a:effectLst/>
                <a:latin typeface="Söhne"/>
              </a:rPr>
              <a:t> Qi, &amp; Troy Runge. (2020). Ground-Level Mapping and Navigating for Agriculture Based on IoT and Computer Vision. </a:t>
            </a:r>
            <a:r>
              <a:rPr lang="en-US" i="1" dirty="0">
                <a:effectLst/>
                <a:latin typeface="Söhne"/>
              </a:rPr>
              <a:t>API</a:t>
            </a:r>
            <a:r>
              <a:rPr lang="en-US" i="0" dirty="0">
                <a:effectLst/>
                <a:latin typeface="Söhne"/>
              </a:rPr>
              <a:t> (Digital Object Identifier 10.1109/ACCESS.2020.3043662).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7841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593B306-BB5B-E65E-AB27-F6B5C687F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521" y="1155116"/>
            <a:ext cx="6038725" cy="4656959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B2C66C76-FEDD-3B46-C549-BF3A567EC760}"/>
              </a:ext>
            </a:extLst>
          </p:cNvPr>
          <p:cNvSpPr/>
          <p:nvPr/>
        </p:nvSpPr>
        <p:spPr>
          <a:xfrm>
            <a:off x="8459881" y="2190753"/>
            <a:ext cx="1593338" cy="208633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3FBF4ED-258C-A295-7504-7D9263BCDBC2}"/>
              </a:ext>
            </a:extLst>
          </p:cNvPr>
          <p:cNvSpPr/>
          <p:nvPr/>
        </p:nvSpPr>
        <p:spPr>
          <a:xfrm>
            <a:off x="309258" y="1155117"/>
            <a:ext cx="6037965" cy="46569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28FC6A7-8C81-65DB-534B-920E5EAFA6C9}"/>
              </a:ext>
            </a:extLst>
          </p:cNvPr>
          <p:cNvGrpSpPr/>
          <p:nvPr/>
        </p:nvGrpSpPr>
        <p:grpSpPr>
          <a:xfrm>
            <a:off x="301281" y="1630648"/>
            <a:ext cx="6053919" cy="2453113"/>
            <a:chOff x="321829" y="1630648"/>
            <a:chExt cx="6053919" cy="245311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6A17D25-7BF6-A801-09D0-85FA8FBEE1B0}"/>
                </a:ext>
              </a:extLst>
            </p:cNvPr>
            <p:cNvSpPr txBox="1"/>
            <p:nvPr/>
          </p:nvSpPr>
          <p:spPr>
            <a:xfrm>
              <a:off x="321829" y="1630648"/>
              <a:ext cx="605391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kern="0" dirty="0">
                  <a:solidFill>
                    <a:srgbClr val="000000"/>
                  </a:solidFill>
                  <a:effectLst/>
                  <a:latin typeface="Söhne"/>
                  <a:ea typeface="Times New Roman" panose="02020603050405020304" pitchFamily="18" charset="0"/>
                </a:rPr>
                <a:t>Motivation/purpose/</a:t>
              </a:r>
            </a:p>
            <a:p>
              <a:pPr algn="ctr"/>
              <a:r>
                <a:rPr lang="en-US" sz="2800" b="1" kern="0" dirty="0">
                  <a:solidFill>
                    <a:srgbClr val="000000"/>
                  </a:solidFill>
                  <a:effectLst/>
                  <a:latin typeface="Söhne"/>
                  <a:ea typeface="Times New Roman" panose="02020603050405020304" pitchFamily="18" charset="0"/>
                </a:rPr>
                <a:t>aims/hypothesis</a:t>
              </a:r>
              <a:endParaRPr lang="en-US" sz="2800" dirty="0">
                <a:latin typeface="Söhne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5C91B77-2514-B970-2EAD-38A493DD4392}"/>
                </a:ext>
              </a:extLst>
            </p:cNvPr>
            <p:cNvSpPr txBox="1"/>
            <p:nvPr/>
          </p:nvSpPr>
          <p:spPr>
            <a:xfrm>
              <a:off x="321829" y="2883432"/>
              <a:ext cx="605391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Font typeface="Arial" panose="020B0604020202020204" pitchFamily="34" charset="0"/>
                <a:buChar char="•"/>
              </a:pPr>
              <a:r>
                <a:rPr lang="en-US" sz="2400" b="0" i="0" dirty="0">
                  <a:effectLst/>
                  <a:latin typeface="Söhne"/>
                </a:rPr>
                <a:t>Enhance agriculture mapping</a:t>
              </a:r>
            </a:p>
            <a:p>
              <a:pPr algn="ctr">
                <a:buFont typeface="Arial" panose="020B0604020202020204" pitchFamily="34" charset="0"/>
                <a:buChar char="•"/>
              </a:pPr>
              <a:r>
                <a:rPr lang="en-US" sz="2400" b="0" i="0" dirty="0">
                  <a:effectLst/>
                  <a:latin typeface="Söhne"/>
                </a:rPr>
                <a:t>Combine IoT and computer vision</a:t>
              </a:r>
            </a:p>
            <a:p>
              <a:pPr algn="ctr">
                <a:buFont typeface="Arial" panose="020B0604020202020204" pitchFamily="34" charset="0"/>
                <a:buChar char="•"/>
              </a:pPr>
              <a:r>
                <a:rPr lang="en-US" sz="2400" b="0" i="0" dirty="0">
                  <a:effectLst/>
                  <a:latin typeface="Söhne"/>
                </a:rPr>
                <a:t>IoT benefits precision agriculture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A3CF10F-33DA-DB8B-3B5E-2D8E446A309F}"/>
              </a:ext>
            </a:extLst>
          </p:cNvPr>
          <p:cNvSpPr txBox="1"/>
          <p:nvPr/>
        </p:nvSpPr>
        <p:spPr>
          <a:xfrm>
            <a:off x="8459121" y="3095419"/>
            <a:ext cx="15948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0" dirty="0">
                <a:effectLst/>
                <a:latin typeface="Söhne"/>
              </a:rPr>
              <a:t>Methodology</a:t>
            </a:r>
            <a:endParaRPr lang="en-US" sz="12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8197860-8382-4271-EB89-54AEE18ED294}"/>
              </a:ext>
            </a:extLst>
          </p:cNvPr>
          <p:cNvSpPr/>
          <p:nvPr/>
        </p:nvSpPr>
        <p:spPr>
          <a:xfrm>
            <a:off x="6647492" y="2190753"/>
            <a:ext cx="1593338" cy="208633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A76E063-AE6B-675E-8C25-E52E478FEA00}"/>
              </a:ext>
            </a:extLst>
          </p:cNvPr>
          <p:cNvSpPr/>
          <p:nvPr/>
        </p:nvSpPr>
        <p:spPr>
          <a:xfrm>
            <a:off x="10269991" y="2190753"/>
            <a:ext cx="1593338" cy="208633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D8DBDD-F91A-2E41-9E5E-E118AE81C4BA}"/>
              </a:ext>
            </a:extLst>
          </p:cNvPr>
          <p:cNvSpPr txBox="1"/>
          <p:nvPr/>
        </p:nvSpPr>
        <p:spPr>
          <a:xfrm>
            <a:off x="10269231" y="3095419"/>
            <a:ext cx="15948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0" dirty="0">
                <a:effectLst/>
                <a:latin typeface="Söhne"/>
              </a:rPr>
              <a:t>Conclusion</a:t>
            </a:r>
            <a:endParaRPr lang="en-US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78D9CAC-B936-AE08-0E2C-B2683E9D592F}"/>
              </a:ext>
            </a:extLst>
          </p:cNvPr>
          <p:cNvSpPr txBox="1"/>
          <p:nvPr/>
        </p:nvSpPr>
        <p:spPr>
          <a:xfrm>
            <a:off x="6610898" y="3095419"/>
            <a:ext cx="1691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0" dirty="0">
                <a:effectLst/>
                <a:latin typeface="Söhne"/>
              </a:rPr>
              <a:t>Contribution</a:t>
            </a:r>
            <a:endParaRPr lang="en-US" sz="12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4603FC6-CC23-5CCF-B664-07C809AA8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521" y="1156615"/>
            <a:ext cx="6038725" cy="465695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4490CAE-F0C2-1EC1-66AF-85BF71573D4E}"/>
              </a:ext>
            </a:extLst>
          </p:cNvPr>
          <p:cNvSpPr txBox="1"/>
          <p:nvPr/>
        </p:nvSpPr>
        <p:spPr>
          <a:xfrm>
            <a:off x="5075529" y="300494"/>
            <a:ext cx="20409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i="0" dirty="0">
                <a:solidFill>
                  <a:schemeClr val="accent6">
                    <a:lumMod val="50000"/>
                  </a:schemeClr>
                </a:solidFill>
                <a:effectLst/>
                <a:latin typeface="Sitka Display Semibold" pitchFamily="2" charset="0"/>
              </a:rPr>
              <a:t>Summary</a:t>
            </a:r>
            <a:endParaRPr lang="en-US" sz="3600" b="1" dirty="0">
              <a:solidFill>
                <a:schemeClr val="accent6">
                  <a:lumMod val="50000"/>
                </a:schemeClr>
              </a:solidFill>
              <a:latin typeface="Sitka Display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948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3FBF4ED-258C-A295-7504-7D9263BCDBC2}"/>
              </a:ext>
            </a:extLst>
          </p:cNvPr>
          <p:cNvSpPr/>
          <p:nvPr/>
        </p:nvSpPr>
        <p:spPr>
          <a:xfrm>
            <a:off x="309258" y="1155117"/>
            <a:ext cx="6037965" cy="46569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28FC6A7-8C81-65DB-534B-920E5EAFA6C9}"/>
              </a:ext>
            </a:extLst>
          </p:cNvPr>
          <p:cNvGrpSpPr/>
          <p:nvPr/>
        </p:nvGrpSpPr>
        <p:grpSpPr>
          <a:xfrm>
            <a:off x="301281" y="1630648"/>
            <a:ext cx="6053919" cy="2453113"/>
            <a:chOff x="321829" y="1630648"/>
            <a:chExt cx="6053919" cy="245311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6A17D25-7BF6-A801-09D0-85FA8FBEE1B0}"/>
                </a:ext>
              </a:extLst>
            </p:cNvPr>
            <p:cNvSpPr txBox="1"/>
            <p:nvPr/>
          </p:nvSpPr>
          <p:spPr>
            <a:xfrm>
              <a:off x="321829" y="1630648"/>
              <a:ext cx="605391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kern="0" dirty="0">
                  <a:solidFill>
                    <a:srgbClr val="000000"/>
                  </a:solidFill>
                  <a:effectLst/>
                  <a:latin typeface="Söhne"/>
                  <a:ea typeface="Times New Roman" panose="02020603050405020304" pitchFamily="18" charset="0"/>
                </a:rPr>
                <a:t>Motivation/purpose/</a:t>
              </a:r>
            </a:p>
            <a:p>
              <a:pPr algn="ctr"/>
              <a:r>
                <a:rPr lang="en-US" sz="2800" b="1" kern="0" dirty="0">
                  <a:solidFill>
                    <a:srgbClr val="000000"/>
                  </a:solidFill>
                  <a:effectLst/>
                  <a:latin typeface="Söhne"/>
                  <a:ea typeface="Times New Roman" panose="02020603050405020304" pitchFamily="18" charset="0"/>
                </a:rPr>
                <a:t>aims/hypothesis</a:t>
              </a:r>
              <a:endParaRPr lang="en-US" sz="2800" dirty="0">
                <a:latin typeface="Söhne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5C91B77-2514-B970-2EAD-38A493DD4392}"/>
                </a:ext>
              </a:extLst>
            </p:cNvPr>
            <p:cNvSpPr txBox="1"/>
            <p:nvPr/>
          </p:nvSpPr>
          <p:spPr>
            <a:xfrm>
              <a:off x="321829" y="2883432"/>
              <a:ext cx="605391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Font typeface="Arial" panose="020B0604020202020204" pitchFamily="34" charset="0"/>
                <a:buChar char="•"/>
              </a:pPr>
              <a:r>
                <a:rPr lang="en-US" sz="2400" b="0" i="0" dirty="0">
                  <a:effectLst/>
                  <a:latin typeface="Söhne"/>
                </a:rPr>
                <a:t>Enhance agriculture mapping</a:t>
              </a:r>
            </a:p>
            <a:p>
              <a:pPr algn="ctr">
                <a:buFont typeface="Arial" panose="020B0604020202020204" pitchFamily="34" charset="0"/>
                <a:buChar char="•"/>
              </a:pPr>
              <a:r>
                <a:rPr lang="en-US" sz="2400" b="0" i="0" dirty="0">
                  <a:effectLst/>
                  <a:latin typeface="Söhne"/>
                </a:rPr>
                <a:t>Combine IoT and computer vision</a:t>
              </a:r>
            </a:p>
            <a:p>
              <a:pPr algn="ctr">
                <a:buFont typeface="Arial" panose="020B0604020202020204" pitchFamily="34" charset="0"/>
                <a:buChar char="•"/>
              </a:pPr>
              <a:r>
                <a:rPr lang="en-US" sz="2400" b="0" i="0" dirty="0">
                  <a:effectLst/>
                  <a:latin typeface="Söhne"/>
                </a:rPr>
                <a:t>IoT benefits precision agriculture</a:t>
              </a: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B2C66C76-FEDD-3B46-C549-BF3A567EC760}"/>
              </a:ext>
            </a:extLst>
          </p:cNvPr>
          <p:cNvSpPr/>
          <p:nvPr/>
        </p:nvSpPr>
        <p:spPr>
          <a:xfrm>
            <a:off x="8459881" y="2190753"/>
            <a:ext cx="1593338" cy="208633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A76E063-AE6B-675E-8C25-E52E478FEA00}"/>
              </a:ext>
            </a:extLst>
          </p:cNvPr>
          <p:cNvSpPr/>
          <p:nvPr/>
        </p:nvSpPr>
        <p:spPr>
          <a:xfrm>
            <a:off x="10269991" y="2190753"/>
            <a:ext cx="1593338" cy="208633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9D05E93-8BC8-323A-1D02-6196A584EE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4604" y="1155116"/>
            <a:ext cx="6038725" cy="465695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ECB179A-5628-213C-798D-035CD0CCF33A}"/>
              </a:ext>
            </a:extLst>
          </p:cNvPr>
          <p:cNvSpPr txBox="1"/>
          <p:nvPr/>
        </p:nvSpPr>
        <p:spPr>
          <a:xfrm>
            <a:off x="5075529" y="300494"/>
            <a:ext cx="20409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i="0" dirty="0">
                <a:solidFill>
                  <a:schemeClr val="accent6">
                    <a:lumMod val="50000"/>
                  </a:schemeClr>
                </a:solidFill>
                <a:effectLst/>
                <a:latin typeface="Sitka Display Semibold" pitchFamily="2" charset="0"/>
              </a:rPr>
              <a:t>Summary</a:t>
            </a:r>
            <a:endParaRPr lang="en-US" sz="3600" b="1" dirty="0">
              <a:solidFill>
                <a:schemeClr val="accent6">
                  <a:lumMod val="50000"/>
                </a:schemeClr>
              </a:solidFill>
              <a:latin typeface="Sitka Display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79590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4D9C4BE-E9B5-29FB-75E3-0C7E7B72F805}"/>
              </a:ext>
            </a:extLst>
          </p:cNvPr>
          <p:cNvSpPr/>
          <p:nvPr/>
        </p:nvSpPr>
        <p:spPr>
          <a:xfrm>
            <a:off x="309258" y="1155117"/>
            <a:ext cx="6037965" cy="46569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2C66C76-FEDD-3B46-C549-BF3A567EC760}"/>
              </a:ext>
            </a:extLst>
          </p:cNvPr>
          <p:cNvSpPr/>
          <p:nvPr/>
        </p:nvSpPr>
        <p:spPr>
          <a:xfrm>
            <a:off x="8459881" y="2190753"/>
            <a:ext cx="1593338" cy="208633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3CF10F-33DA-DB8B-3B5E-2D8E446A309F}"/>
              </a:ext>
            </a:extLst>
          </p:cNvPr>
          <p:cNvSpPr txBox="1"/>
          <p:nvPr/>
        </p:nvSpPr>
        <p:spPr>
          <a:xfrm>
            <a:off x="8459121" y="3095419"/>
            <a:ext cx="15948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0" dirty="0">
                <a:effectLst/>
                <a:latin typeface="Söhne"/>
              </a:rPr>
              <a:t>Methodology</a:t>
            </a:r>
            <a:endParaRPr lang="en-US" sz="12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8197860-8382-4271-EB89-54AEE18ED294}"/>
              </a:ext>
            </a:extLst>
          </p:cNvPr>
          <p:cNvSpPr/>
          <p:nvPr/>
        </p:nvSpPr>
        <p:spPr>
          <a:xfrm>
            <a:off x="6647492" y="2190753"/>
            <a:ext cx="1593338" cy="208633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A76E063-AE6B-675E-8C25-E52E478FEA00}"/>
              </a:ext>
            </a:extLst>
          </p:cNvPr>
          <p:cNvSpPr/>
          <p:nvPr/>
        </p:nvSpPr>
        <p:spPr>
          <a:xfrm>
            <a:off x="10269991" y="2190753"/>
            <a:ext cx="1593338" cy="208633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D8DBDD-F91A-2E41-9E5E-E118AE81C4BA}"/>
              </a:ext>
            </a:extLst>
          </p:cNvPr>
          <p:cNvSpPr txBox="1"/>
          <p:nvPr/>
        </p:nvSpPr>
        <p:spPr>
          <a:xfrm>
            <a:off x="10269231" y="3095419"/>
            <a:ext cx="15948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0" dirty="0">
                <a:effectLst/>
                <a:latin typeface="Söhne"/>
              </a:rPr>
              <a:t>Conclusion</a:t>
            </a:r>
            <a:endParaRPr lang="en-US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78D9CAC-B936-AE08-0E2C-B2683E9D592F}"/>
              </a:ext>
            </a:extLst>
          </p:cNvPr>
          <p:cNvSpPr txBox="1"/>
          <p:nvPr/>
        </p:nvSpPr>
        <p:spPr>
          <a:xfrm>
            <a:off x="6610898" y="3095419"/>
            <a:ext cx="1691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0" dirty="0">
                <a:effectLst/>
                <a:latin typeface="Söhne"/>
              </a:rPr>
              <a:t>Contribution</a:t>
            </a:r>
            <a:endParaRPr lang="en-US" sz="1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C1463A-25E5-E88E-C8F2-1B7B6F9A4A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521" y="1155117"/>
            <a:ext cx="6038725" cy="4656959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7D36E49D-019E-9448-D545-A24CDF1DC17B}"/>
              </a:ext>
            </a:extLst>
          </p:cNvPr>
          <p:cNvGrpSpPr/>
          <p:nvPr/>
        </p:nvGrpSpPr>
        <p:grpSpPr>
          <a:xfrm>
            <a:off x="291784" y="1155117"/>
            <a:ext cx="6053919" cy="4656959"/>
            <a:chOff x="291784" y="1155117"/>
            <a:chExt cx="6053919" cy="465695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F32FABE-3618-A66E-B993-FAB4E876009E}"/>
                </a:ext>
              </a:extLst>
            </p:cNvPr>
            <p:cNvSpPr/>
            <p:nvPr/>
          </p:nvSpPr>
          <p:spPr>
            <a:xfrm>
              <a:off x="299761" y="1155117"/>
              <a:ext cx="6037965" cy="4656959"/>
            </a:xfrm>
            <a:prstGeom prst="rect">
              <a:avLst/>
            </a:prstGeom>
            <a:ln>
              <a:noFill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8E10A14-355F-6144-8987-159F30530A7D}"/>
                </a:ext>
              </a:extLst>
            </p:cNvPr>
            <p:cNvSpPr txBox="1"/>
            <p:nvPr/>
          </p:nvSpPr>
          <p:spPr>
            <a:xfrm>
              <a:off x="291784" y="3006543"/>
              <a:ext cx="605391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kern="0" dirty="0">
                  <a:solidFill>
                    <a:srgbClr val="000000"/>
                  </a:solidFill>
                  <a:effectLst/>
                  <a:latin typeface="Söhne"/>
                  <a:ea typeface="Times New Roman" panose="02020603050405020304" pitchFamily="18" charset="0"/>
                </a:rPr>
                <a:t>Motivation/purpose/</a:t>
              </a:r>
            </a:p>
            <a:p>
              <a:pPr algn="ctr"/>
              <a:r>
                <a:rPr lang="en-US" sz="2800" b="1" kern="0" dirty="0">
                  <a:solidFill>
                    <a:srgbClr val="000000"/>
                  </a:solidFill>
                  <a:effectLst/>
                  <a:latin typeface="Söhne"/>
                  <a:ea typeface="Times New Roman" panose="02020603050405020304" pitchFamily="18" charset="0"/>
                </a:rPr>
                <a:t>aims/hypothesis</a:t>
              </a:r>
              <a:endParaRPr lang="en-US" sz="2800" dirty="0">
                <a:latin typeface="Söhne"/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0A8F11F0-6AD0-44AB-5277-DDB26EACFCB4}"/>
              </a:ext>
            </a:extLst>
          </p:cNvPr>
          <p:cNvSpPr txBox="1"/>
          <p:nvPr/>
        </p:nvSpPr>
        <p:spPr>
          <a:xfrm>
            <a:off x="5075529" y="300494"/>
            <a:ext cx="20409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i="0" dirty="0">
                <a:solidFill>
                  <a:schemeClr val="accent6">
                    <a:lumMod val="50000"/>
                  </a:schemeClr>
                </a:solidFill>
                <a:effectLst/>
                <a:latin typeface="Sitka Display Semibold" pitchFamily="2" charset="0"/>
              </a:rPr>
              <a:t>Summary</a:t>
            </a:r>
            <a:endParaRPr lang="en-US" sz="3600" b="1" dirty="0">
              <a:solidFill>
                <a:schemeClr val="accent6">
                  <a:lumMod val="50000"/>
                </a:schemeClr>
              </a:solidFill>
              <a:latin typeface="Sitka Display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22896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B2C66C76-FEDD-3B46-C549-BF3A567EC760}"/>
              </a:ext>
            </a:extLst>
          </p:cNvPr>
          <p:cNvSpPr/>
          <p:nvPr/>
        </p:nvSpPr>
        <p:spPr>
          <a:xfrm>
            <a:off x="8459881" y="2190753"/>
            <a:ext cx="1593338" cy="208633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3CF10F-33DA-DB8B-3B5E-2D8E446A309F}"/>
              </a:ext>
            </a:extLst>
          </p:cNvPr>
          <p:cNvSpPr txBox="1"/>
          <p:nvPr/>
        </p:nvSpPr>
        <p:spPr>
          <a:xfrm>
            <a:off x="8459121" y="3095419"/>
            <a:ext cx="15948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0" dirty="0">
                <a:effectLst/>
                <a:latin typeface="Söhne"/>
              </a:rPr>
              <a:t>Methodology</a:t>
            </a:r>
            <a:endParaRPr lang="en-US" sz="12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A76E063-AE6B-675E-8C25-E52E478FEA00}"/>
              </a:ext>
            </a:extLst>
          </p:cNvPr>
          <p:cNvSpPr/>
          <p:nvPr/>
        </p:nvSpPr>
        <p:spPr>
          <a:xfrm>
            <a:off x="10269991" y="2190753"/>
            <a:ext cx="1593338" cy="208633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D8DBDD-F91A-2E41-9E5E-E118AE81C4BA}"/>
              </a:ext>
            </a:extLst>
          </p:cNvPr>
          <p:cNvSpPr txBox="1"/>
          <p:nvPr/>
        </p:nvSpPr>
        <p:spPr>
          <a:xfrm>
            <a:off x="10269231" y="3095419"/>
            <a:ext cx="15948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0" dirty="0">
                <a:effectLst/>
                <a:latin typeface="Söhne"/>
              </a:rPr>
              <a:t>Conclusion</a:t>
            </a:r>
            <a:endParaRPr lang="en-US" sz="12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810DD45-BB7E-818A-7FA9-5D0CE888B34B}"/>
              </a:ext>
            </a:extLst>
          </p:cNvPr>
          <p:cNvSpPr/>
          <p:nvPr/>
        </p:nvSpPr>
        <p:spPr>
          <a:xfrm>
            <a:off x="2199704" y="1155117"/>
            <a:ext cx="6037965" cy="46569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117ACC-C8EC-BA18-9178-04CCA5C43535}"/>
              </a:ext>
            </a:extLst>
          </p:cNvPr>
          <p:cNvSpPr txBox="1"/>
          <p:nvPr/>
        </p:nvSpPr>
        <p:spPr>
          <a:xfrm>
            <a:off x="2191727" y="2951947"/>
            <a:ext cx="60539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kern="0" dirty="0">
                <a:solidFill>
                  <a:srgbClr val="000000"/>
                </a:solidFill>
                <a:effectLst/>
                <a:latin typeface="Söhne"/>
                <a:ea typeface="Times New Roman" panose="02020603050405020304" pitchFamily="18" charset="0"/>
              </a:rPr>
              <a:t>Contribution</a:t>
            </a:r>
            <a:endParaRPr lang="en-US" sz="2800" dirty="0">
              <a:latin typeface="Söhne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2C7DAB9-BF72-5E24-4430-DA46020C1C81}"/>
              </a:ext>
            </a:extLst>
          </p:cNvPr>
          <p:cNvSpPr txBox="1"/>
          <p:nvPr/>
        </p:nvSpPr>
        <p:spPr>
          <a:xfrm>
            <a:off x="5075529" y="300494"/>
            <a:ext cx="20409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i="0" dirty="0">
                <a:solidFill>
                  <a:schemeClr val="accent6">
                    <a:lumMod val="50000"/>
                  </a:schemeClr>
                </a:solidFill>
                <a:effectLst/>
                <a:latin typeface="Sitka Display Semibold" pitchFamily="2" charset="0"/>
              </a:rPr>
              <a:t>Summary</a:t>
            </a:r>
            <a:endParaRPr lang="en-US" sz="3600" b="1" dirty="0">
              <a:solidFill>
                <a:schemeClr val="accent6">
                  <a:lumMod val="50000"/>
                </a:schemeClr>
              </a:solidFill>
              <a:latin typeface="Sitka Display Semibold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7F8A94E-4E39-F39B-7626-851F794CDE99}"/>
              </a:ext>
            </a:extLst>
          </p:cNvPr>
          <p:cNvSpPr/>
          <p:nvPr/>
        </p:nvSpPr>
        <p:spPr>
          <a:xfrm>
            <a:off x="314608" y="2190753"/>
            <a:ext cx="1593338" cy="208633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CD4F26-FDCE-B4A0-2993-157E3E9399D9}"/>
              </a:ext>
            </a:extLst>
          </p:cNvPr>
          <p:cNvSpPr txBox="1"/>
          <p:nvPr/>
        </p:nvSpPr>
        <p:spPr>
          <a:xfrm>
            <a:off x="310620" y="3003086"/>
            <a:ext cx="16013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kern="0" dirty="0">
                <a:solidFill>
                  <a:srgbClr val="000000"/>
                </a:solidFill>
                <a:effectLst/>
                <a:latin typeface="Söhne"/>
                <a:ea typeface="Times New Roman" panose="02020603050405020304" pitchFamily="18" charset="0"/>
              </a:rPr>
              <a:t>Motivation/purpose/</a:t>
            </a:r>
          </a:p>
          <a:p>
            <a:pPr algn="ctr"/>
            <a:r>
              <a:rPr lang="en-US" sz="1200" b="1" kern="0" dirty="0">
                <a:solidFill>
                  <a:srgbClr val="000000"/>
                </a:solidFill>
                <a:effectLst/>
                <a:latin typeface="Söhne"/>
                <a:ea typeface="Times New Roman" panose="02020603050405020304" pitchFamily="18" charset="0"/>
              </a:rPr>
              <a:t>aims/hypothesis</a:t>
            </a:r>
            <a:endParaRPr lang="en-US" sz="1200" dirty="0"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5424108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B2C66C76-FEDD-3B46-C549-BF3A567EC760}"/>
              </a:ext>
            </a:extLst>
          </p:cNvPr>
          <p:cNvSpPr/>
          <p:nvPr/>
        </p:nvSpPr>
        <p:spPr>
          <a:xfrm>
            <a:off x="8459881" y="2190753"/>
            <a:ext cx="1593338" cy="208633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3CF10F-33DA-DB8B-3B5E-2D8E446A309F}"/>
              </a:ext>
            </a:extLst>
          </p:cNvPr>
          <p:cNvSpPr txBox="1"/>
          <p:nvPr/>
        </p:nvSpPr>
        <p:spPr>
          <a:xfrm>
            <a:off x="8459121" y="3095419"/>
            <a:ext cx="15948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0" dirty="0">
                <a:effectLst/>
                <a:latin typeface="Söhne"/>
              </a:rPr>
              <a:t>Methodology</a:t>
            </a:r>
            <a:endParaRPr lang="en-US" sz="12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A76E063-AE6B-675E-8C25-E52E478FEA00}"/>
              </a:ext>
            </a:extLst>
          </p:cNvPr>
          <p:cNvSpPr/>
          <p:nvPr/>
        </p:nvSpPr>
        <p:spPr>
          <a:xfrm>
            <a:off x="10269991" y="2190753"/>
            <a:ext cx="1593338" cy="208633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D8DBDD-F91A-2E41-9E5E-E118AE81C4BA}"/>
              </a:ext>
            </a:extLst>
          </p:cNvPr>
          <p:cNvSpPr txBox="1"/>
          <p:nvPr/>
        </p:nvSpPr>
        <p:spPr>
          <a:xfrm>
            <a:off x="10269231" y="3095419"/>
            <a:ext cx="15948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0" dirty="0">
                <a:effectLst/>
                <a:latin typeface="Söhne"/>
              </a:rPr>
              <a:t>Conclusion</a:t>
            </a:r>
            <a:endParaRPr lang="en-US" sz="12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810DD45-BB7E-818A-7FA9-5D0CE888B34B}"/>
              </a:ext>
            </a:extLst>
          </p:cNvPr>
          <p:cNvSpPr/>
          <p:nvPr/>
        </p:nvSpPr>
        <p:spPr>
          <a:xfrm>
            <a:off x="2207681" y="1155117"/>
            <a:ext cx="6037965" cy="46569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2C7DAB9-BF72-5E24-4430-DA46020C1C81}"/>
              </a:ext>
            </a:extLst>
          </p:cNvPr>
          <p:cNvSpPr txBox="1"/>
          <p:nvPr/>
        </p:nvSpPr>
        <p:spPr>
          <a:xfrm>
            <a:off x="5075529" y="300494"/>
            <a:ext cx="20409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i="0" dirty="0">
                <a:solidFill>
                  <a:schemeClr val="accent6">
                    <a:lumMod val="50000"/>
                  </a:schemeClr>
                </a:solidFill>
                <a:effectLst/>
                <a:latin typeface="Sitka Display Semibold" pitchFamily="2" charset="0"/>
              </a:rPr>
              <a:t>Summary</a:t>
            </a:r>
            <a:endParaRPr lang="en-US" sz="3600" b="1" dirty="0">
              <a:solidFill>
                <a:schemeClr val="accent6">
                  <a:lumMod val="50000"/>
                </a:schemeClr>
              </a:solidFill>
              <a:latin typeface="Sitka Display Semibold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7F8A94E-4E39-F39B-7626-851F794CDE99}"/>
              </a:ext>
            </a:extLst>
          </p:cNvPr>
          <p:cNvSpPr/>
          <p:nvPr/>
        </p:nvSpPr>
        <p:spPr>
          <a:xfrm>
            <a:off x="314608" y="2190753"/>
            <a:ext cx="1593338" cy="208633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CD4F26-FDCE-B4A0-2993-157E3E9399D9}"/>
              </a:ext>
            </a:extLst>
          </p:cNvPr>
          <p:cNvSpPr txBox="1"/>
          <p:nvPr/>
        </p:nvSpPr>
        <p:spPr>
          <a:xfrm>
            <a:off x="310620" y="3003086"/>
            <a:ext cx="16013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kern="0" dirty="0">
                <a:solidFill>
                  <a:srgbClr val="000000"/>
                </a:solidFill>
                <a:effectLst/>
                <a:latin typeface="Söhne"/>
                <a:ea typeface="Times New Roman" panose="02020603050405020304" pitchFamily="18" charset="0"/>
              </a:rPr>
              <a:t>Motivation/purpose/</a:t>
            </a:r>
          </a:p>
          <a:p>
            <a:pPr algn="ctr"/>
            <a:r>
              <a:rPr lang="en-US" sz="1200" b="1" kern="0" dirty="0">
                <a:solidFill>
                  <a:srgbClr val="000000"/>
                </a:solidFill>
                <a:effectLst/>
                <a:latin typeface="Söhne"/>
                <a:ea typeface="Times New Roman" panose="02020603050405020304" pitchFamily="18" charset="0"/>
              </a:rPr>
              <a:t>aims/hypothesis</a:t>
            </a:r>
            <a:endParaRPr lang="en-US" sz="1200" dirty="0">
              <a:latin typeface="Söhne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4464B16-07EE-755B-F19B-18204CDF10B0}"/>
              </a:ext>
            </a:extLst>
          </p:cNvPr>
          <p:cNvGrpSpPr/>
          <p:nvPr/>
        </p:nvGrpSpPr>
        <p:grpSpPr>
          <a:xfrm>
            <a:off x="2199704" y="2253937"/>
            <a:ext cx="6053919" cy="2001057"/>
            <a:chOff x="321829" y="1630648"/>
            <a:chExt cx="6053919" cy="2001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AA8974B-12CA-DCFE-2DFE-085443820244}"/>
                </a:ext>
              </a:extLst>
            </p:cNvPr>
            <p:cNvSpPr txBox="1"/>
            <p:nvPr/>
          </p:nvSpPr>
          <p:spPr>
            <a:xfrm>
              <a:off x="321829" y="1630648"/>
              <a:ext cx="60539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kern="0" dirty="0">
                  <a:solidFill>
                    <a:srgbClr val="000000"/>
                  </a:solidFill>
                  <a:effectLst/>
                  <a:latin typeface="Söhne"/>
                  <a:ea typeface="Times New Roman" panose="02020603050405020304" pitchFamily="18" charset="0"/>
                </a:rPr>
                <a:t>Contribution</a:t>
              </a:r>
              <a:endParaRPr lang="en-US" sz="2800" dirty="0">
                <a:latin typeface="Söhne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16B6E86-5E59-D34A-C88B-D819425777C8}"/>
                </a:ext>
              </a:extLst>
            </p:cNvPr>
            <p:cNvSpPr txBox="1"/>
            <p:nvPr/>
          </p:nvSpPr>
          <p:spPr>
            <a:xfrm>
              <a:off x="321829" y="2431376"/>
              <a:ext cx="605391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Font typeface="Arial" panose="020B0604020202020204" pitchFamily="34" charset="0"/>
                <a:buChar char="•"/>
              </a:pPr>
              <a:r>
                <a:rPr lang="en-US" sz="2400" b="0" i="0" dirty="0">
                  <a:effectLst/>
                  <a:latin typeface="Söhne"/>
                </a:rPr>
                <a:t>IoT-based mapping </a:t>
              </a:r>
              <a:r>
                <a:rPr lang="en-US" sz="1100" b="0" i="0" dirty="0">
                  <a:effectLst/>
                  <a:latin typeface="Söhne"/>
                </a:rPr>
                <a:t>(Fig. 3)</a:t>
              </a:r>
            </a:p>
            <a:p>
              <a:pPr algn="ctr">
                <a:buFont typeface="Arial" panose="020B0604020202020204" pitchFamily="34" charset="0"/>
                <a:buChar char="•"/>
              </a:pPr>
              <a:r>
                <a:rPr lang="en-US" sz="2400" b="0" i="0" dirty="0">
                  <a:effectLst/>
                  <a:latin typeface="Söhne"/>
                </a:rPr>
                <a:t>Computer vision and edge computing </a:t>
              </a:r>
              <a:r>
                <a:rPr lang="en-US" sz="1100" b="0" i="0" dirty="0">
                  <a:effectLst/>
                  <a:latin typeface="Söhne"/>
                </a:rPr>
                <a:t>(Fig. 4)</a:t>
              </a:r>
            </a:p>
            <a:p>
              <a:pPr algn="ctr">
                <a:buFont typeface="Arial" panose="020B0604020202020204" pitchFamily="34" charset="0"/>
                <a:buChar char="•"/>
              </a:pPr>
              <a:r>
                <a:rPr lang="en-US" sz="2400" b="0" i="0" dirty="0">
                  <a:effectLst/>
                  <a:latin typeface="Söhne"/>
                </a:rPr>
                <a:t>Advancing precision agriculture </a:t>
              </a:r>
              <a:r>
                <a:rPr lang="en-US" sz="1100" b="0" i="0" dirty="0">
                  <a:effectLst/>
                  <a:latin typeface="Söhne"/>
                </a:rPr>
                <a:t>(Fig. 5)</a:t>
              </a:r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1B59AEBD-0D59-0683-E151-FCD8702C71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51"/>
          <a:stretch/>
        </p:blipFill>
        <p:spPr>
          <a:xfrm>
            <a:off x="2206921" y="1191034"/>
            <a:ext cx="3310301" cy="1912856"/>
          </a:xfrm>
          <a:prstGeom prst="rect">
            <a:avLst/>
          </a:prstGeom>
          <a:effectLst/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14FB9E2-27DB-922D-5904-061114CF2E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1781" y="1155117"/>
            <a:ext cx="2891842" cy="463398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711A1B8-8115-9F7B-9C30-712B57B21A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5013" y="3141079"/>
            <a:ext cx="3233675" cy="2667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7463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3FBF4ED-258C-A295-7504-7D9263BCDBC2}"/>
              </a:ext>
            </a:extLst>
          </p:cNvPr>
          <p:cNvSpPr/>
          <p:nvPr/>
        </p:nvSpPr>
        <p:spPr>
          <a:xfrm>
            <a:off x="200872" y="1155117"/>
            <a:ext cx="6037965" cy="46569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2C66C76-FEDD-3B46-C549-BF3A567EC760}"/>
              </a:ext>
            </a:extLst>
          </p:cNvPr>
          <p:cNvSpPr/>
          <p:nvPr/>
        </p:nvSpPr>
        <p:spPr>
          <a:xfrm>
            <a:off x="8459881" y="2190753"/>
            <a:ext cx="1593338" cy="208633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A76E063-AE6B-675E-8C25-E52E478FEA00}"/>
              </a:ext>
            </a:extLst>
          </p:cNvPr>
          <p:cNvSpPr/>
          <p:nvPr/>
        </p:nvSpPr>
        <p:spPr>
          <a:xfrm>
            <a:off x="10269991" y="2190753"/>
            <a:ext cx="1593338" cy="208633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CB179A-5628-213C-798D-035CD0CCF33A}"/>
              </a:ext>
            </a:extLst>
          </p:cNvPr>
          <p:cNvSpPr txBox="1"/>
          <p:nvPr/>
        </p:nvSpPr>
        <p:spPr>
          <a:xfrm>
            <a:off x="5075529" y="300494"/>
            <a:ext cx="20409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i="0" dirty="0">
                <a:solidFill>
                  <a:schemeClr val="accent6">
                    <a:lumMod val="50000"/>
                  </a:schemeClr>
                </a:solidFill>
                <a:effectLst/>
                <a:latin typeface="Sitka Display Semibold" pitchFamily="2" charset="0"/>
              </a:rPr>
              <a:t>Summary</a:t>
            </a:r>
            <a:endParaRPr lang="en-US" sz="3600" b="1" dirty="0">
              <a:solidFill>
                <a:schemeClr val="accent6">
                  <a:lumMod val="50000"/>
                </a:schemeClr>
              </a:solidFill>
              <a:latin typeface="Sitka Display Semibold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1CF01C-3773-DB2C-4A0C-B84697331B41}"/>
              </a:ext>
            </a:extLst>
          </p:cNvPr>
          <p:cNvSpPr txBox="1"/>
          <p:nvPr/>
        </p:nvSpPr>
        <p:spPr>
          <a:xfrm>
            <a:off x="192896" y="2141740"/>
            <a:ext cx="5766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kern="0" dirty="0">
                <a:solidFill>
                  <a:srgbClr val="000000"/>
                </a:solidFill>
                <a:effectLst/>
                <a:latin typeface="Söhne"/>
                <a:ea typeface="Times New Roman" panose="02020603050405020304" pitchFamily="18" charset="0"/>
              </a:rPr>
              <a:t>Contribution</a:t>
            </a:r>
            <a:endParaRPr lang="en-US" sz="2800" dirty="0">
              <a:latin typeface="Söhne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4E4E66-459B-4DC9-FD6A-1D5E3F875B1C}"/>
              </a:ext>
            </a:extLst>
          </p:cNvPr>
          <p:cNvSpPr txBox="1"/>
          <p:nvPr/>
        </p:nvSpPr>
        <p:spPr>
          <a:xfrm>
            <a:off x="192896" y="2942468"/>
            <a:ext cx="57661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Söhne"/>
              </a:rPr>
              <a:t>IoT-based mapping </a:t>
            </a:r>
            <a:r>
              <a:rPr lang="en-US" sz="1100" b="0" i="0" dirty="0">
                <a:effectLst/>
                <a:latin typeface="Söhne"/>
              </a:rPr>
              <a:t>(Fig. 3)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Söhne"/>
              </a:rPr>
              <a:t>Computer vision and edge computing </a:t>
            </a:r>
            <a:r>
              <a:rPr lang="en-US" sz="1100" b="0" i="0" dirty="0">
                <a:effectLst/>
                <a:latin typeface="Söhne"/>
              </a:rPr>
              <a:t>(Fig. 4)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Söhne"/>
              </a:rPr>
              <a:t>Advancing precision agriculture </a:t>
            </a:r>
            <a:r>
              <a:rPr lang="en-US" sz="1100" b="0" i="0" dirty="0">
                <a:effectLst/>
                <a:latin typeface="Söhne"/>
              </a:rPr>
              <a:t>(Fig. 5)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08DC6C1-2D8A-9DBC-D670-8BCFDA16BF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51"/>
          <a:stretch/>
        </p:blipFill>
        <p:spPr>
          <a:xfrm>
            <a:off x="5661186" y="1154020"/>
            <a:ext cx="3310301" cy="1924890"/>
          </a:xfrm>
          <a:prstGeom prst="rect">
            <a:avLst/>
          </a:prstGeom>
          <a:effectLst/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F7E1727-A8AE-AD13-E67A-1716DC0B45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1487" y="1154020"/>
            <a:ext cx="2891842" cy="464602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6C3E556-AB58-F96F-FAEC-A981DA662B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7812" y="3078333"/>
            <a:ext cx="3233675" cy="2721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5862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1666</TotalTime>
  <Words>879</Words>
  <Application>Microsoft Office PowerPoint</Application>
  <PresentationFormat>Widescreen</PresentationFormat>
  <Paragraphs>284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Arial</vt:lpstr>
      <vt:lpstr>Calibri</vt:lpstr>
      <vt:lpstr>Calibri Light</vt:lpstr>
      <vt:lpstr>Sitka Display Semibold</vt:lpstr>
      <vt:lpstr>Söhne</vt:lpstr>
      <vt:lpstr>Office Theme</vt:lpstr>
      <vt:lpstr>Paper Review: Ground-level Mapping And Navigating  for Agriculture Based on IoT And Computer Vision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Msi</dc:creator>
  <cp:lastModifiedBy>Msi</cp:lastModifiedBy>
  <cp:revision>27</cp:revision>
  <dcterms:created xsi:type="dcterms:W3CDTF">2023-10-20T14:25:31Z</dcterms:created>
  <dcterms:modified xsi:type="dcterms:W3CDTF">2023-11-01T17:11:32Z</dcterms:modified>
</cp:coreProperties>
</file>