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4" roundtripDataSignature="AMtx7milIJsOeOaA13JW9YPZsbWDMsBb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3e9d7237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3e9d7237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18"/>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18"/>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18"/>
          <p:cNvGrpSpPr/>
          <p:nvPr/>
        </p:nvGrpSpPr>
        <p:grpSpPr>
          <a:xfrm>
            <a:off x="1004144" y="1022025"/>
            <a:ext cx="7136668" cy="152400"/>
            <a:chOff x="1346429" y="1011300"/>
            <a:chExt cx="6452100" cy="152400"/>
          </a:xfrm>
        </p:grpSpPr>
        <p:cxnSp>
          <p:nvCxnSpPr>
            <p:cNvPr id="13" name="Google Shape;13;p18"/>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18"/>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18"/>
          <p:cNvGrpSpPr/>
          <p:nvPr/>
        </p:nvGrpSpPr>
        <p:grpSpPr>
          <a:xfrm>
            <a:off x="1004151" y="3969100"/>
            <a:ext cx="7136668" cy="152400"/>
            <a:chOff x="1346435" y="3969088"/>
            <a:chExt cx="6452100" cy="152400"/>
          </a:xfrm>
        </p:grpSpPr>
        <p:cxnSp>
          <p:nvCxnSpPr>
            <p:cNvPr id="16" name="Google Shape;16;p18"/>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18"/>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18"/>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18"/>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27"/>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7"/>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27"/>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19"/>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1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0"/>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0"/>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21"/>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1"/>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24"/>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25"/>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2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25"/>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25"/>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2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26"/>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3650" y="1470464"/>
            <a:ext cx="71367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3559"/>
              <a:t>CNN Based Federated Learning for Breast Cancer Diagnosis using Ultrasound Images</a:t>
            </a:r>
            <a:endParaRPr sz="3559"/>
          </a:p>
        </p:txBody>
      </p:sp>
      <p:sp>
        <p:nvSpPr>
          <p:cNvPr id="67" name="Google Shape;67;p1"/>
          <p:cNvSpPr txBox="1"/>
          <p:nvPr>
            <p:ph idx="1" type="subTitle"/>
          </p:nvPr>
        </p:nvSpPr>
        <p:spPr>
          <a:xfrm>
            <a:off x="2137225" y="2416675"/>
            <a:ext cx="4870500" cy="15198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40"/>
              <a:buNone/>
            </a:pPr>
            <a:r>
              <a:rPr b="1" lang="en" sz="1560"/>
              <a:t>Group 41</a:t>
            </a:r>
            <a:endParaRPr b="1" sz="1560"/>
          </a:p>
          <a:p>
            <a:pPr indent="0" lvl="0" marL="0" rtl="0" algn="ctr">
              <a:lnSpc>
                <a:spcPct val="80000"/>
              </a:lnSpc>
              <a:spcBef>
                <a:spcPts val="0"/>
              </a:spcBef>
              <a:spcAft>
                <a:spcPts val="0"/>
              </a:spcAft>
              <a:buSzPts val="440"/>
              <a:buNone/>
            </a:pPr>
            <a:r>
              <a:rPr b="1" lang="en" sz="1180"/>
              <a:t>Fatema Tuj Jahura (23366007)</a:t>
            </a:r>
            <a:endParaRPr b="1" sz="1180"/>
          </a:p>
          <a:p>
            <a:pPr indent="0" lvl="0" marL="0" rtl="0" algn="ctr">
              <a:lnSpc>
                <a:spcPct val="80000"/>
              </a:lnSpc>
              <a:spcBef>
                <a:spcPts val="0"/>
              </a:spcBef>
              <a:spcAft>
                <a:spcPts val="0"/>
              </a:spcAft>
              <a:buSzPts val="440"/>
              <a:buNone/>
            </a:pPr>
            <a:r>
              <a:rPr b="1" lang="en" sz="1180"/>
              <a:t>Ripa Sarker(23366009)</a:t>
            </a:r>
            <a:endParaRPr b="1" sz="1180"/>
          </a:p>
          <a:p>
            <a:pPr indent="0" lvl="0" marL="0" rtl="0" algn="ctr">
              <a:lnSpc>
                <a:spcPct val="80000"/>
              </a:lnSpc>
              <a:spcBef>
                <a:spcPts val="0"/>
              </a:spcBef>
              <a:spcAft>
                <a:spcPts val="0"/>
              </a:spcAft>
              <a:buSzPts val="440"/>
              <a:buNone/>
            </a:pPr>
            <a:r>
              <a:rPr b="1" lang="en" sz="1180"/>
              <a:t>Raisa Hasan Bushra(23366014)</a:t>
            </a:r>
            <a:endParaRPr b="1" sz="1180"/>
          </a:p>
          <a:p>
            <a:pPr indent="0" lvl="0" marL="0" rtl="0" algn="ctr">
              <a:lnSpc>
                <a:spcPct val="80000"/>
              </a:lnSpc>
              <a:spcBef>
                <a:spcPts val="0"/>
              </a:spcBef>
              <a:spcAft>
                <a:spcPts val="0"/>
              </a:spcAft>
              <a:buSzPts val="440"/>
              <a:buNone/>
            </a:pPr>
            <a:r>
              <a:rPr b="1" lang="en" sz="1180"/>
              <a:t>Tasnim Fuyara Chhoan(23366035)</a:t>
            </a:r>
            <a:endParaRPr b="1" sz="1180"/>
          </a:p>
          <a:p>
            <a:pPr indent="0" lvl="0" marL="0" rtl="0" algn="ctr">
              <a:lnSpc>
                <a:spcPct val="80000"/>
              </a:lnSpc>
              <a:spcBef>
                <a:spcPts val="0"/>
              </a:spcBef>
              <a:spcAft>
                <a:spcPts val="0"/>
              </a:spcAft>
              <a:buSzPts val="440"/>
              <a:buNone/>
            </a:pPr>
            <a:r>
              <a:t/>
            </a:r>
            <a:endParaRPr b="1" sz="1180"/>
          </a:p>
          <a:p>
            <a:pPr indent="0" lvl="0" marL="0" rtl="0" algn="ctr">
              <a:lnSpc>
                <a:spcPct val="80000"/>
              </a:lnSpc>
              <a:spcBef>
                <a:spcPts val="0"/>
              </a:spcBef>
              <a:spcAft>
                <a:spcPts val="0"/>
              </a:spcAft>
              <a:buSzPts val="440"/>
              <a:buNone/>
            </a:pPr>
            <a:r>
              <a:rPr b="1" lang="en" sz="1180"/>
              <a:t>Course Instructor: Annajiat Alim Rasel</a:t>
            </a:r>
            <a:endParaRPr b="1" sz="1180"/>
          </a:p>
          <a:p>
            <a:pPr indent="0" lvl="0" marL="0" rtl="0" algn="ctr">
              <a:lnSpc>
                <a:spcPct val="80000"/>
              </a:lnSpc>
              <a:spcBef>
                <a:spcPts val="0"/>
              </a:spcBef>
              <a:spcAft>
                <a:spcPts val="0"/>
              </a:spcAft>
              <a:buSzPts val="440"/>
              <a:buNone/>
            </a:pPr>
            <a:r>
              <a:rPr b="1" lang="en" sz="1180"/>
              <a:t>Mehnaz Ara Faizul (ST)</a:t>
            </a:r>
            <a:endParaRPr b="1" sz="1180"/>
          </a:p>
          <a:p>
            <a:pPr indent="0" lvl="0" marL="0" rtl="0" algn="ctr">
              <a:lnSpc>
                <a:spcPct val="80000"/>
              </a:lnSpc>
              <a:spcBef>
                <a:spcPts val="0"/>
              </a:spcBef>
              <a:spcAft>
                <a:spcPts val="0"/>
              </a:spcAft>
              <a:buSzPts val="440"/>
              <a:buNone/>
            </a:pPr>
            <a:r>
              <a:rPr b="1" lang="en" sz="1180"/>
              <a:t>Humaion Kabir Mehedi (RA)</a:t>
            </a:r>
            <a:endParaRPr b="1" sz="1180"/>
          </a:p>
          <a:p>
            <a:pPr indent="0" lvl="0" marL="0" rtl="0" algn="ctr">
              <a:lnSpc>
                <a:spcPct val="80000"/>
              </a:lnSpc>
              <a:spcBef>
                <a:spcPts val="0"/>
              </a:spcBef>
              <a:spcAft>
                <a:spcPts val="0"/>
              </a:spcAft>
              <a:buSzPts val="440"/>
              <a:buNone/>
            </a:pPr>
            <a:r>
              <a:t/>
            </a:r>
            <a:endParaRPr b="1" sz="1180"/>
          </a:p>
          <a:p>
            <a:pPr indent="0" lvl="0" marL="0" rtl="0" algn="ctr">
              <a:lnSpc>
                <a:spcPct val="80000"/>
              </a:lnSpc>
              <a:spcBef>
                <a:spcPts val="0"/>
              </a:spcBef>
              <a:spcAft>
                <a:spcPts val="0"/>
              </a:spcAft>
              <a:buSzPts val="440"/>
              <a:buNone/>
            </a:pPr>
            <a:r>
              <a:t/>
            </a:r>
            <a:endParaRPr b="1" sz="1180"/>
          </a:p>
        </p:txBody>
      </p:sp>
      <p:sp>
        <p:nvSpPr>
          <p:cNvPr id="68" name="Google Shape;6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Conclusion</a:t>
            </a:r>
            <a:endParaRPr/>
          </a:p>
        </p:txBody>
      </p:sp>
      <p:sp>
        <p:nvSpPr>
          <p:cNvPr id="136" name="Google Shape;136;p14"/>
          <p:cNvSpPr txBox="1"/>
          <p:nvPr>
            <p:ph idx="1" type="body"/>
          </p:nvPr>
        </p:nvSpPr>
        <p:spPr>
          <a:xfrm>
            <a:off x="392075" y="1360525"/>
            <a:ext cx="8520600" cy="3302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solidFill>
                  <a:srgbClr val="0F0F0F"/>
                </a:solidFill>
              </a:rPr>
              <a:t>The integration of CNN and Federated Learning (FL) for breast cancer detection using ultrasound images offers a promising solution to the challenges of centralized medical data. Leveraging the strengths of CNNs for intricate feature analysis and FL for collaborative learning from decentralized datasets, this approach aims to enhance diagnostic accuracy. Through meticulous dataset handling, model training, and result analysis, the combined model demonstrates potential for improved breast cancer diagnosis. The emphasis on large-scale deployment, integration with clinical workflows, and multi-model fusion underscores its practical applicability and holistic diagnostic capabilities.</a:t>
            </a:r>
            <a:endParaRPr>
              <a:solidFill>
                <a:srgbClr val="0F0F0F"/>
              </a:solidFill>
            </a:endParaRPr>
          </a:p>
          <a:p>
            <a:pPr indent="0" lvl="0" marL="0" rtl="0" algn="l">
              <a:lnSpc>
                <a:spcPct val="115000"/>
              </a:lnSpc>
              <a:spcBef>
                <a:spcPts val="1200"/>
              </a:spcBef>
              <a:spcAft>
                <a:spcPts val="0"/>
              </a:spcAft>
              <a:buSzPct val="108108"/>
              <a:buNone/>
            </a:pPr>
            <a:r>
              <a:t/>
            </a:r>
            <a:endParaRPr>
              <a:solidFill>
                <a:srgbClr val="0F0F0F"/>
              </a:solidFill>
            </a:endParaRPr>
          </a:p>
          <a:p>
            <a:pPr indent="0" lvl="0" marL="0" rtl="0" algn="l">
              <a:lnSpc>
                <a:spcPct val="115000"/>
              </a:lnSpc>
              <a:spcBef>
                <a:spcPts val="1200"/>
              </a:spcBef>
              <a:spcAft>
                <a:spcPts val="1200"/>
              </a:spcAft>
              <a:buSzPct val="108108"/>
              <a:buNone/>
            </a:pPr>
            <a:r>
              <a:t/>
            </a:r>
            <a:endParaRPr>
              <a:solidFill>
                <a:srgbClr val="0F0F0F"/>
              </a:solidFill>
            </a:endParaRPr>
          </a:p>
        </p:txBody>
      </p:sp>
      <p:sp>
        <p:nvSpPr>
          <p:cNvPr id="137" name="Google Shape;13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References</a:t>
            </a:r>
            <a:endParaRPr/>
          </a:p>
        </p:txBody>
      </p:sp>
      <p:sp>
        <p:nvSpPr>
          <p:cNvPr id="143" name="Google Shape;143;p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400">
                <a:solidFill>
                  <a:srgbClr val="000000"/>
                </a:solidFill>
              </a:rPr>
              <a:t>[1] Katar, Oğuzhan Yildirim, Özal. (2023). Breast Cancer Segmentation from Ultrasound Images Using ResNext-based U-Net Model. Bitlis Eren Üniversitesi Fen Bilimleri Dergisi. 12. 10.17798/bitlisfen.1331310.</a:t>
            </a:r>
            <a:endParaRPr sz="1400">
              <a:solidFill>
                <a:srgbClr val="000000"/>
              </a:solidFill>
            </a:endParaRPr>
          </a:p>
          <a:p>
            <a:pPr indent="0" lvl="0" marL="0" rtl="0" algn="l">
              <a:lnSpc>
                <a:spcPct val="115000"/>
              </a:lnSpc>
              <a:spcBef>
                <a:spcPts val="1200"/>
              </a:spcBef>
              <a:spcAft>
                <a:spcPts val="0"/>
              </a:spcAft>
              <a:buSzPts val="1800"/>
              <a:buNone/>
            </a:pPr>
            <a:r>
              <a:rPr lang="en" sz="1400">
                <a:solidFill>
                  <a:srgbClr val="000000"/>
                </a:solidFill>
              </a:rPr>
              <a:t>[2] KhoKhar, F. A., Shah, J. H., Khan, M. A., Sharif, M., Tariq, U., Kadry, S. (2022). A review on federated learning towards image processing. Computers and Electrical Engineering, 99, 107818.</a:t>
            </a:r>
            <a:endParaRPr sz="1400">
              <a:solidFill>
                <a:srgbClr val="000000"/>
              </a:solidFill>
            </a:endParaRPr>
          </a:p>
          <a:p>
            <a:pPr indent="0" lvl="0" marL="0" rtl="0" algn="l">
              <a:lnSpc>
                <a:spcPct val="115000"/>
              </a:lnSpc>
              <a:spcBef>
                <a:spcPts val="1200"/>
              </a:spcBef>
              <a:spcAft>
                <a:spcPts val="0"/>
              </a:spcAft>
              <a:buSzPts val="1800"/>
              <a:buNone/>
            </a:pPr>
            <a:r>
              <a:rPr lang="en" sz="1400">
                <a:solidFill>
                  <a:srgbClr val="000000"/>
                </a:solidFill>
              </a:rPr>
              <a:t>[3] Hossain, M. A., Sajib, M. S. A. (2019). Classification of image using convolutional neural network (CNN). Global Journal of Computer Science and Technology, 19(2).</a:t>
            </a:r>
            <a:endParaRPr sz="1400">
              <a:solidFill>
                <a:srgbClr val="000000"/>
              </a:solidFill>
            </a:endParaRPr>
          </a:p>
          <a:p>
            <a:pPr indent="0" lvl="0" marL="0" rtl="0" algn="l">
              <a:lnSpc>
                <a:spcPct val="115000"/>
              </a:lnSpc>
              <a:spcBef>
                <a:spcPts val="1200"/>
              </a:spcBef>
              <a:spcAft>
                <a:spcPts val="1200"/>
              </a:spcAft>
              <a:buSzPts val="1800"/>
              <a:buNone/>
            </a:pPr>
            <a:r>
              <a:t/>
            </a:r>
            <a:endParaRPr sz="1400">
              <a:solidFill>
                <a:srgbClr val="000000"/>
              </a:solidFill>
            </a:endParaRPr>
          </a:p>
        </p:txBody>
      </p:sp>
      <p:sp>
        <p:nvSpPr>
          <p:cNvPr id="144" name="Google Shape;14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idx="1" type="body"/>
          </p:nvPr>
        </p:nvSpPr>
        <p:spPr>
          <a:xfrm>
            <a:off x="311700" y="522375"/>
            <a:ext cx="8520600" cy="4046700"/>
          </a:xfrm>
          <a:prstGeom prst="rect">
            <a:avLst/>
          </a:prstGeom>
          <a:noFill/>
          <a:ln>
            <a:noFill/>
          </a:ln>
        </p:spPr>
        <p:txBody>
          <a:bodyPr anchorCtr="0" anchor="t" bIns="91425" lIns="91425" spcFirstLastPara="1" rIns="91425" wrap="square" tIns="91425">
            <a:normAutofit/>
          </a:bodyPr>
          <a:lstStyle/>
          <a:p>
            <a:pPr indent="0" lvl="0" marL="457200" rtl="0" algn="ctr">
              <a:lnSpc>
                <a:spcPct val="115000"/>
              </a:lnSpc>
              <a:spcBef>
                <a:spcPts val="0"/>
              </a:spcBef>
              <a:spcAft>
                <a:spcPts val="0"/>
              </a:spcAft>
              <a:buSzPts val="1800"/>
              <a:buNone/>
            </a:pPr>
            <a:r>
              <a:t/>
            </a:r>
            <a:endParaRPr/>
          </a:p>
          <a:p>
            <a:pPr indent="0" lvl="0" marL="457200" rtl="0" algn="ctr">
              <a:lnSpc>
                <a:spcPct val="115000"/>
              </a:lnSpc>
              <a:spcBef>
                <a:spcPts val="1200"/>
              </a:spcBef>
              <a:spcAft>
                <a:spcPts val="0"/>
              </a:spcAft>
              <a:buSzPts val="1800"/>
              <a:buNone/>
            </a:pPr>
            <a:r>
              <a:t/>
            </a:r>
            <a:endParaRPr/>
          </a:p>
          <a:p>
            <a:pPr indent="0" lvl="0" marL="457200" rtl="0" algn="l">
              <a:lnSpc>
                <a:spcPct val="115000"/>
              </a:lnSpc>
              <a:spcBef>
                <a:spcPts val="1200"/>
              </a:spcBef>
              <a:spcAft>
                <a:spcPts val="0"/>
              </a:spcAft>
              <a:buSzPts val="1800"/>
              <a:buNone/>
            </a:pPr>
            <a:r>
              <a:t/>
            </a:r>
            <a:endParaRPr/>
          </a:p>
          <a:p>
            <a:pPr indent="0" lvl="0" marL="457200" rtl="0" algn="l">
              <a:lnSpc>
                <a:spcPct val="115000"/>
              </a:lnSpc>
              <a:spcBef>
                <a:spcPts val="1200"/>
              </a:spcBef>
              <a:spcAft>
                <a:spcPts val="1200"/>
              </a:spcAft>
              <a:buSzPts val="1800"/>
              <a:buNone/>
            </a:pPr>
            <a:r>
              <a:rPr lang="en"/>
              <a:t>                                 </a:t>
            </a:r>
            <a:r>
              <a:rPr lang="en" sz="4500"/>
              <a:t>Thank You!</a:t>
            </a:r>
            <a:endParaRPr sz="4500"/>
          </a:p>
        </p:txBody>
      </p:sp>
      <p:sp>
        <p:nvSpPr>
          <p:cNvPr id="150" name="Google Shape;15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63e9d7237f_0_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a:t>
            </a:r>
            <a:endParaRPr/>
          </a:p>
        </p:txBody>
      </p:sp>
      <p:sp>
        <p:nvSpPr>
          <p:cNvPr id="74" name="Google Shape;74;g263e9d7237f_0_6"/>
          <p:cNvSpPr txBox="1"/>
          <p:nvPr>
            <p:ph idx="1" type="body"/>
          </p:nvPr>
        </p:nvSpPr>
        <p:spPr>
          <a:xfrm>
            <a:off x="874800" y="1294000"/>
            <a:ext cx="7957500" cy="32652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Clr>
                <a:srgbClr val="0F0F0F"/>
              </a:buClr>
              <a:buSzPts val="1700"/>
              <a:buChar char="●"/>
            </a:pPr>
            <a:r>
              <a:rPr lang="en" sz="1700">
                <a:solidFill>
                  <a:srgbClr val="0F0F0F"/>
                </a:solidFill>
              </a:rPr>
              <a:t>Introduction</a:t>
            </a:r>
            <a:endParaRPr sz="1700">
              <a:solidFill>
                <a:srgbClr val="0F0F0F"/>
              </a:solidFill>
            </a:endParaRPr>
          </a:p>
          <a:p>
            <a:pPr indent="-336550" lvl="0" marL="457200" rtl="0" algn="l">
              <a:lnSpc>
                <a:spcPct val="100000"/>
              </a:lnSpc>
              <a:spcBef>
                <a:spcPts val="0"/>
              </a:spcBef>
              <a:spcAft>
                <a:spcPts val="0"/>
              </a:spcAft>
              <a:buClr>
                <a:srgbClr val="0F0F0F"/>
              </a:buClr>
              <a:buSzPts val="1700"/>
              <a:buChar char="●"/>
            </a:pPr>
            <a:r>
              <a:rPr lang="en" sz="1700">
                <a:solidFill>
                  <a:srgbClr val="0F0F0F"/>
                </a:solidFill>
              </a:rPr>
              <a:t>Literature Survey </a:t>
            </a:r>
            <a:endParaRPr sz="1700">
              <a:solidFill>
                <a:srgbClr val="0F0F0F"/>
              </a:solidFill>
            </a:endParaRPr>
          </a:p>
          <a:p>
            <a:pPr indent="-336550" lvl="0" marL="457200" rtl="0" algn="l">
              <a:lnSpc>
                <a:spcPct val="100000"/>
              </a:lnSpc>
              <a:spcBef>
                <a:spcPts val="0"/>
              </a:spcBef>
              <a:spcAft>
                <a:spcPts val="0"/>
              </a:spcAft>
              <a:buClr>
                <a:srgbClr val="0F0F0F"/>
              </a:buClr>
              <a:buSzPts val="1700"/>
              <a:buChar char="●"/>
            </a:pPr>
            <a:r>
              <a:rPr lang="en" sz="1700">
                <a:solidFill>
                  <a:srgbClr val="0F0F0F"/>
                </a:solidFill>
              </a:rPr>
              <a:t>Collected Data</a:t>
            </a:r>
            <a:endParaRPr sz="1700">
              <a:solidFill>
                <a:srgbClr val="0F0F0F"/>
              </a:solidFill>
            </a:endParaRPr>
          </a:p>
          <a:p>
            <a:pPr indent="-336550" lvl="0" marL="457200" rtl="0" algn="l">
              <a:lnSpc>
                <a:spcPct val="100000"/>
              </a:lnSpc>
              <a:spcBef>
                <a:spcPts val="0"/>
              </a:spcBef>
              <a:spcAft>
                <a:spcPts val="0"/>
              </a:spcAft>
              <a:buClr>
                <a:srgbClr val="0F0F0F"/>
              </a:buClr>
              <a:buSzPts val="1700"/>
              <a:buChar char="●"/>
            </a:pPr>
            <a:r>
              <a:rPr lang="en" sz="1700">
                <a:solidFill>
                  <a:srgbClr val="0F0F0F"/>
                </a:solidFill>
              </a:rPr>
              <a:t>Proposed Methodology</a:t>
            </a:r>
            <a:endParaRPr sz="1700">
              <a:solidFill>
                <a:srgbClr val="0F0F0F"/>
              </a:solidFill>
            </a:endParaRPr>
          </a:p>
          <a:p>
            <a:pPr indent="-336550" lvl="0" marL="457200" rtl="0" algn="l">
              <a:lnSpc>
                <a:spcPct val="100000"/>
              </a:lnSpc>
              <a:spcBef>
                <a:spcPts val="0"/>
              </a:spcBef>
              <a:spcAft>
                <a:spcPts val="0"/>
              </a:spcAft>
              <a:buClr>
                <a:srgbClr val="0F0F0F"/>
              </a:buClr>
              <a:buSzPts val="1700"/>
              <a:buChar char="●"/>
            </a:pPr>
            <a:r>
              <a:rPr lang="en" sz="1700">
                <a:solidFill>
                  <a:srgbClr val="0F0F0F"/>
                </a:solidFill>
              </a:rPr>
              <a:t>Limitation</a:t>
            </a:r>
            <a:endParaRPr sz="1700">
              <a:solidFill>
                <a:srgbClr val="0F0F0F"/>
              </a:solidFill>
            </a:endParaRPr>
          </a:p>
          <a:p>
            <a:pPr indent="-336550" lvl="0" marL="457200" rtl="0" algn="l">
              <a:lnSpc>
                <a:spcPct val="100000"/>
              </a:lnSpc>
              <a:spcBef>
                <a:spcPts val="0"/>
              </a:spcBef>
              <a:spcAft>
                <a:spcPts val="0"/>
              </a:spcAft>
              <a:buClr>
                <a:srgbClr val="0F0F0F"/>
              </a:buClr>
              <a:buSzPts val="1700"/>
              <a:buChar char="●"/>
            </a:pPr>
            <a:r>
              <a:rPr lang="en" sz="1700">
                <a:solidFill>
                  <a:srgbClr val="0F0F0F"/>
                </a:solidFill>
              </a:rPr>
              <a:t>Future Scope</a:t>
            </a:r>
            <a:endParaRPr sz="1700">
              <a:solidFill>
                <a:srgbClr val="0F0F0F"/>
              </a:solidFill>
            </a:endParaRPr>
          </a:p>
          <a:p>
            <a:pPr indent="-336550" lvl="0" marL="457200" rtl="0" algn="l">
              <a:lnSpc>
                <a:spcPct val="100000"/>
              </a:lnSpc>
              <a:spcBef>
                <a:spcPts val="0"/>
              </a:spcBef>
              <a:spcAft>
                <a:spcPts val="0"/>
              </a:spcAft>
              <a:buClr>
                <a:srgbClr val="0F0F0F"/>
              </a:buClr>
              <a:buSzPts val="1700"/>
              <a:buChar char="●"/>
            </a:pPr>
            <a:r>
              <a:rPr lang="en" sz="1700">
                <a:solidFill>
                  <a:srgbClr val="0F0F0F"/>
                </a:solidFill>
              </a:rPr>
              <a:t>Conclusion</a:t>
            </a:r>
            <a:endParaRPr sz="1700">
              <a:solidFill>
                <a:srgbClr val="0F0F0F"/>
              </a:solidFill>
            </a:endParaRPr>
          </a:p>
          <a:p>
            <a:pPr indent="-336550" lvl="0" marL="457200" rtl="0" algn="l">
              <a:lnSpc>
                <a:spcPct val="100000"/>
              </a:lnSpc>
              <a:spcBef>
                <a:spcPts val="0"/>
              </a:spcBef>
              <a:spcAft>
                <a:spcPts val="0"/>
              </a:spcAft>
              <a:buClr>
                <a:srgbClr val="0F0F0F"/>
              </a:buClr>
              <a:buSzPts val="1700"/>
              <a:buChar char="●"/>
            </a:pPr>
            <a:r>
              <a:rPr lang="en" sz="1700">
                <a:solidFill>
                  <a:srgbClr val="0F0F0F"/>
                </a:solidFill>
              </a:rPr>
              <a:t>Reference</a:t>
            </a:r>
            <a:endParaRPr sz="1700">
              <a:solidFill>
                <a:srgbClr val="0F0F0F"/>
              </a:solidFill>
            </a:endParaRPr>
          </a:p>
          <a:p>
            <a:pPr indent="0" lvl="0" marL="0" rtl="0" algn="l">
              <a:spcBef>
                <a:spcPts val="0"/>
              </a:spcBef>
              <a:spcAft>
                <a:spcPts val="0"/>
              </a:spcAft>
              <a:buNone/>
            </a:pPr>
            <a:r>
              <a:t/>
            </a:r>
            <a:endParaRPr sz="1700">
              <a:solidFill>
                <a:srgbClr val="0F0F0F"/>
              </a:solidFill>
            </a:endParaRPr>
          </a:p>
        </p:txBody>
      </p:sp>
      <p:sp>
        <p:nvSpPr>
          <p:cNvPr id="75" name="Google Shape;75;g263e9d7237f_0_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76" name="Google Shape;76;g263e9d7237f_0_6"/>
          <p:cNvPicPr preferRelativeResize="0"/>
          <p:nvPr/>
        </p:nvPicPr>
        <p:blipFill>
          <a:blip r:embed="rId3">
            <a:alphaModFix/>
          </a:blip>
          <a:stretch>
            <a:fillRect/>
          </a:stretch>
        </p:blipFill>
        <p:spPr>
          <a:xfrm>
            <a:off x="4430713" y="809963"/>
            <a:ext cx="3538888" cy="3523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a:t>
            </a:r>
            <a:endParaRPr/>
          </a:p>
        </p:txBody>
      </p:sp>
      <p:sp>
        <p:nvSpPr>
          <p:cNvPr id="82" name="Google Shape;82;p2"/>
          <p:cNvSpPr txBox="1"/>
          <p:nvPr>
            <p:ph idx="1" type="body"/>
          </p:nvPr>
        </p:nvSpPr>
        <p:spPr>
          <a:xfrm>
            <a:off x="874800" y="1294000"/>
            <a:ext cx="7957500" cy="3265200"/>
          </a:xfrm>
          <a:prstGeom prst="rect">
            <a:avLst/>
          </a:prstGeom>
          <a:noFill/>
          <a:ln>
            <a:noFill/>
          </a:ln>
        </p:spPr>
        <p:txBody>
          <a:bodyPr anchorCtr="0" anchor="t" bIns="91425" lIns="91425" spcFirstLastPara="1" rIns="91425" wrap="square" tIns="91425">
            <a:normAutofit fontScale="32500" lnSpcReduction="10000"/>
          </a:bodyPr>
          <a:lstStyle/>
          <a:p>
            <a:pPr indent="-336206" lvl="0" marL="457200" rtl="0" algn="l">
              <a:lnSpc>
                <a:spcPct val="100000"/>
              </a:lnSpc>
              <a:spcBef>
                <a:spcPts val="0"/>
              </a:spcBef>
              <a:spcAft>
                <a:spcPts val="0"/>
              </a:spcAft>
              <a:buClr>
                <a:srgbClr val="000000"/>
              </a:buClr>
              <a:buSzPct val="100000"/>
              <a:buChar char="●"/>
            </a:pPr>
            <a:r>
              <a:rPr lang="en" sz="5213">
                <a:solidFill>
                  <a:srgbClr val="000000"/>
                </a:solidFill>
              </a:rPr>
              <a:t>Problem Statement:</a:t>
            </a:r>
            <a:endParaRPr sz="5213">
              <a:solidFill>
                <a:srgbClr val="000000"/>
              </a:solidFill>
            </a:endParaRPr>
          </a:p>
          <a:p>
            <a:pPr indent="-327951" lvl="1" marL="914400" rtl="0" algn="l">
              <a:lnSpc>
                <a:spcPct val="100000"/>
              </a:lnSpc>
              <a:spcBef>
                <a:spcPts val="0"/>
              </a:spcBef>
              <a:spcAft>
                <a:spcPts val="0"/>
              </a:spcAft>
              <a:buClr>
                <a:srgbClr val="000000"/>
              </a:buClr>
              <a:buSzPct val="100000"/>
              <a:buChar char="○"/>
            </a:pPr>
            <a:r>
              <a:rPr lang="en" sz="4813">
                <a:solidFill>
                  <a:srgbClr val="000000"/>
                </a:solidFill>
              </a:rPr>
              <a:t>Illustration on breast cancer</a:t>
            </a:r>
            <a:endParaRPr sz="4813">
              <a:solidFill>
                <a:srgbClr val="000000"/>
              </a:solidFill>
            </a:endParaRPr>
          </a:p>
          <a:p>
            <a:pPr indent="-327951" lvl="1" marL="914400" rtl="0" algn="l">
              <a:lnSpc>
                <a:spcPct val="100000"/>
              </a:lnSpc>
              <a:spcBef>
                <a:spcPts val="0"/>
              </a:spcBef>
              <a:spcAft>
                <a:spcPts val="0"/>
              </a:spcAft>
              <a:buClr>
                <a:srgbClr val="000000"/>
              </a:buClr>
              <a:buSzPct val="100000"/>
              <a:buChar char="○"/>
            </a:pPr>
            <a:r>
              <a:rPr lang="en" sz="4813">
                <a:solidFill>
                  <a:srgbClr val="000000"/>
                </a:solidFill>
              </a:rPr>
              <a:t>Ways of detecting breast cancer</a:t>
            </a:r>
            <a:endParaRPr sz="4813">
              <a:solidFill>
                <a:srgbClr val="000000"/>
              </a:solidFill>
            </a:endParaRPr>
          </a:p>
          <a:p>
            <a:pPr indent="-327951" lvl="1" marL="914400" rtl="0" algn="l">
              <a:lnSpc>
                <a:spcPct val="100000"/>
              </a:lnSpc>
              <a:spcBef>
                <a:spcPts val="0"/>
              </a:spcBef>
              <a:spcAft>
                <a:spcPts val="0"/>
              </a:spcAft>
              <a:buClr>
                <a:srgbClr val="000000"/>
              </a:buClr>
              <a:buSzPct val="100000"/>
              <a:buChar char="○"/>
            </a:pPr>
            <a:r>
              <a:rPr lang="en" sz="4813">
                <a:solidFill>
                  <a:srgbClr val="000000"/>
                </a:solidFill>
              </a:rPr>
              <a:t>Risk of human error in manual diagnosis</a:t>
            </a:r>
            <a:endParaRPr sz="4813">
              <a:solidFill>
                <a:srgbClr val="000000"/>
              </a:solidFill>
            </a:endParaRPr>
          </a:p>
          <a:p>
            <a:pPr indent="0" lvl="0" marL="914400" rtl="0" algn="l">
              <a:lnSpc>
                <a:spcPct val="100000"/>
              </a:lnSpc>
              <a:spcBef>
                <a:spcPts val="1200"/>
              </a:spcBef>
              <a:spcAft>
                <a:spcPts val="0"/>
              </a:spcAft>
              <a:buSzPct val="307692"/>
              <a:buNone/>
            </a:pPr>
            <a:r>
              <a:t/>
            </a:r>
            <a:endParaRPr>
              <a:solidFill>
                <a:srgbClr val="000000"/>
              </a:solidFill>
            </a:endParaRPr>
          </a:p>
          <a:p>
            <a:pPr indent="-336206" lvl="0" marL="457200" rtl="0" algn="l">
              <a:lnSpc>
                <a:spcPct val="100000"/>
              </a:lnSpc>
              <a:spcBef>
                <a:spcPts val="1200"/>
              </a:spcBef>
              <a:spcAft>
                <a:spcPts val="0"/>
              </a:spcAft>
              <a:buClr>
                <a:srgbClr val="000000"/>
              </a:buClr>
              <a:buSzPct val="100000"/>
              <a:buChar char="●"/>
            </a:pPr>
            <a:r>
              <a:rPr lang="en" sz="5213">
                <a:solidFill>
                  <a:srgbClr val="000000"/>
                </a:solidFill>
              </a:rPr>
              <a:t>Used Tools:</a:t>
            </a:r>
            <a:endParaRPr sz="5213">
              <a:solidFill>
                <a:srgbClr val="000000"/>
              </a:solidFill>
            </a:endParaRPr>
          </a:p>
          <a:p>
            <a:pPr indent="-327951" lvl="1" marL="914400" rtl="0" algn="l">
              <a:lnSpc>
                <a:spcPct val="100000"/>
              </a:lnSpc>
              <a:spcBef>
                <a:spcPts val="0"/>
              </a:spcBef>
              <a:spcAft>
                <a:spcPts val="0"/>
              </a:spcAft>
              <a:buClr>
                <a:srgbClr val="000000"/>
              </a:buClr>
              <a:buSzPct val="100000"/>
              <a:buChar char="○"/>
            </a:pPr>
            <a:r>
              <a:rPr lang="en" sz="4813">
                <a:solidFill>
                  <a:srgbClr val="000000"/>
                </a:solidFill>
              </a:rPr>
              <a:t>Federated Learning (FL)</a:t>
            </a:r>
            <a:endParaRPr sz="4813">
              <a:solidFill>
                <a:srgbClr val="000000"/>
              </a:solidFill>
            </a:endParaRPr>
          </a:p>
          <a:p>
            <a:pPr indent="-327951" lvl="1" marL="914400" rtl="0" algn="l">
              <a:lnSpc>
                <a:spcPct val="100000"/>
              </a:lnSpc>
              <a:spcBef>
                <a:spcPts val="0"/>
              </a:spcBef>
              <a:spcAft>
                <a:spcPts val="0"/>
              </a:spcAft>
              <a:buClr>
                <a:srgbClr val="000000"/>
              </a:buClr>
              <a:buSzPct val="100000"/>
              <a:buChar char="○"/>
            </a:pPr>
            <a:r>
              <a:rPr lang="en" sz="4813">
                <a:solidFill>
                  <a:srgbClr val="000000"/>
                </a:solidFill>
              </a:rPr>
              <a:t>Convolutional Neural Networks (CNN)</a:t>
            </a:r>
            <a:endParaRPr sz="4813">
              <a:solidFill>
                <a:srgbClr val="000000"/>
              </a:solidFill>
            </a:endParaRPr>
          </a:p>
          <a:p>
            <a:pPr indent="0" lvl="0" marL="914400" rtl="0" algn="l">
              <a:lnSpc>
                <a:spcPct val="100000"/>
              </a:lnSpc>
              <a:spcBef>
                <a:spcPts val="1200"/>
              </a:spcBef>
              <a:spcAft>
                <a:spcPts val="0"/>
              </a:spcAft>
              <a:buSzPct val="319035"/>
              <a:buNone/>
            </a:pPr>
            <a:r>
              <a:t/>
            </a:r>
            <a:endParaRPr sz="1736">
              <a:solidFill>
                <a:srgbClr val="000000"/>
              </a:solidFill>
            </a:endParaRPr>
          </a:p>
          <a:p>
            <a:pPr indent="-338301" lvl="0" marL="457200" rtl="0" algn="l">
              <a:lnSpc>
                <a:spcPct val="100000"/>
              </a:lnSpc>
              <a:spcBef>
                <a:spcPts val="1200"/>
              </a:spcBef>
              <a:spcAft>
                <a:spcPts val="0"/>
              </a:spcAft>
              <a:buClr>
                <a:srgbClr val="000000"/>
              </a:buClr>
              <a:buSzPct val="100000"/>
              <a:buChar char="●"/>
            </a:pPr>
            <a:r>
              <a:rPr lang="en" sz="5313">
                <a:solidFill>
                  <a:srgbClr val="000000"/>
                </a:solidFill>
              </a:rPr>
              <a:t>Integration of CNN-based federated learning for breast cancer diagnosis</a:t>
            </a:r>
            <a:endParaRPr/>
          </a:p>
          <a:p>
            <a:pPr indent="0" lvl="0" marL="0" rtl="0" algn="l">
              <a:lnSpc>
                <a:spcPct val="115000"/>
              </a:lnSpc>
              <a:spcBef>
                <a:spcPts val="1200"/>
              </a:spcBef>
              <a:spcAft>
                <a:spcPts val="1200"/>
              </a:spcAft>
              <a:buSzPct val="307692"/>
              <a:buNone/>
            </a:pPr>
            <a:r>
              <a:t/>
            </a:r>
            <a:endParaRPr/>
          </a:p>
        </p:txBody>
      </p:sp>
      <p:sp>
        <p:nvSpPr>
          <p:cNvPr id="83" name="Google Shape;8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Literature Survey</a:t>
            </a:r>
            <a:endParaRPr/>
          </a:p>
        </p:txBody>
      </p:sp>
      <p:sp>
        <p:nvSpPr>
          <p:cNvPr id="89" name="Google Shape;89;p3"/>
          <p:cNvSpPr txBox="1"/>
          <p:nvPr>
            <p:ph idx="1" type="body"/>
          </p:nvPr>
        </p:nvSpPr>
        <p:spPr>
          <a:xfrm>
            <a:off x="311700" y="1256475"/>
            <a:ext cx="8520600" cy="3302700"/>
          </a:xfrm>
          <a:prstGeom prst="rect">
            <a:avLst/>
          </a:prstGeom>
          <a:noFill/>
          <a:ln>
            <a:noFill/>
          </a:ln>
        </p:spPr>
        <p:txBody>
          <a:bodyPr anchorCtr="0" anchor="t" bIns="91425" lIns="91425" spcFirstLastPara="1" rIns="91425" wrap="square" tIns="91425">
            <a:noAutofit/>
          </a:bodyPr>
          <a:lstStyle/>
          <a:p>
            <a:pPr indent="-340677" lvl="0" marL="457200" rtl="0" algn="l">
              <a:lnSpc>
                <a:spcPct val="105000"/>
              </a:lnSpc>
              <a:spcBef>
                <a:spcPts val="0"/>
              </a:spcBef>
              <a:spcAft>
                <a:spcPts val="0"/>
              </a:spcAft>
              <a:buClr>
                <a:srgbClr val="0F0F0F"/>
              </a:buClr>
              <a:buSzPts val="1765"/>
              <a:buChar char="●"/>
            </a:pPr>
            <a:r>
              <a:rPr lang="en" sz="1765">
                <a:solidFill>
                  <a:srgbClr val="0F0F0F"/>
                </a:solidFill>
              </a:rPr>
              <a:t>Developed Federated Learning infrastructure with Transfer Learning.</a:t>
            </a:r>
            <a:endParaRPr sz="1765">
              <a:solidFill>
                <a:srgbClr val="0F0F0F"/>
              </a:solidFill>
            </a:endParaRPr>
          </a:p>
          <a:p>
            <a:pPr indent="-334327" lvl="0" marL="457200" rtl="0" algn="l">
              <a:lnSpc>
                <a:spcPct val="105000"/>
              </a:lnSpc>
              <a:spcBef>
                <a:spcPts val="0"/>
              </a:spcBef>
              <a:spcAft>
                <a:spcPts val="0"/>
              </a:spcAft>
              <a:buClr>
                <a:srgbClr val="0F0F0F"/>
              </a:buClr>
              <a:buSzPts val="1665"/>
              <a:buChar char="●"/>
            </a:pPr>
            <a:r>
              <a:rPr lang="en" sz="1671">
                <a:solidFill>
                  <a:srgbClr val="0F0F0F"/>
                </a:solidFill>
              </a:rPr>
              <a:t>Collaborative Federated Learning for COVID-19 Screening</a:t>
            </a:r>
            <a:r>
              <a:rPr lang="en" sz="2227">
                <a:solidFill>
                  <a:srgbClr val="0F0F0F"/>
                </a:solidFill>
              </a:rPr>
              <a:t>.</a:t>
            </a:r>
            <a:endParaRPr sz="2227">
              <a:solidFill>
                <a:srgbClr val="0F0F0F"/>
              </a:solidFill>
            </a:endParaRPr>
          </a:p>
          <a:p>
            <a:pPr indent="-340677" lvl="0" marL="457200" rtl="0" algn="l">
              <a:lnSpc>
                <a:spcPct val="105000"/>
              </a:lnSpc>
              <a:spcBef>
                <a:spcPts val="0"/>
              </a:spcBef>
              <a:spcAft>
                <a:spcPts val="0"/>
              </a:spcAft>
              <a:buClr>
                <a:srgbClr val="0F0F0F"/>
              </a:buClr>
              <a:buSzPts val="1765"/>
              <a:buChar char="●"/>
            </a:pPr>
            <a:r>
              <a:rPr lang="en" sz="1765">
                <a:solidFill>
                  <a:srgbClr val="0F0F0F"/>
                </a:solidFill>
              </a:rPr>
              <a:t>Systematic Literature Review on FL in Medical Image Analysis.</a:t>
            </a:r>
            <a:endParaRPr sz="1765">
              <a:solidFill>
                <a:srgbClr val="0F0F0F"/>
              </a:solidFill>
            </a:endParaRPr>
          </a:p>
          <a:p>
            <a:pPr indent="-334803" lvl="0" marL="457200" rtl="0" algn="l">
              <a:lnSpc>
                <a:spcPct val="105000"/>
              </a:lnSpc>
              <a:spcBef>
                <a:spcPts val="0"/>
              </a:spcBef>
              <a:spcAft>
                <a:spcPts val="0"/>
              </a:spcAft>
              <a:buClr>
                <a:srgbClr val="0F0F0F"/>
              </a:buClr>
              <a:buSzPts val="1673"/>
              <a:buChar char="●"/>
            </a:pPr>
            <a:r>
              <a:rPr lang="en" sz="1671">
                <a:solidFill>
                  <a:srgbClr val="0F0F0F"/>
                </a:solidFill>
              </a:rPr>
              <a:t>Transfer Learning on Ultrasound Images for Breast Cancer Classification.</a:t>
            </a:r>
            <a:endParaRPr sz="1671">
              <a:solidFill>
                <a:srgbClr val="0F0F0F"/>
              </a:solidFill>
            </a:endParaRPr>
          </a:p>
          <a:p>
            <a:pPr indent="-331787" lvl="0" marL="457200" rtl="0" algn="l">
              <a:lnSpc>
                <a:spcPct val="105000"/>
              </a:lnSpc>
              <a:spcBef>
                <a:spcPts val="0"/>
              </a:spcBef>
              <a:spcAft>
                <a:spcPts val="0"/>
              </a:spcAft>
              <a:buClr>
                <a:srgbClr val="0F0F0F"/>
              </a:buClr>
              <a:buSzPts val="1625"/>
              <a:buChar char="●"/>
            </a:pPr>
            <a:r>
              <a:rPr lang="en" sz="1625">
                <a:solidFill>
                  <a:srgbClr val="0F0F0F"/>
                </a:solidFill>
              </a:rPr>
              <a:t>CNN-Based Breast Cancer Diagnosis with Large Dataset.</a:t>
            </a:r>
            <a:endParaRPr sz="1625">
              <a:solidFill>
                <a:srgbClr val="0F0F0F"/>
              </a:solidFill>
            </a:endParaRPr>
          </a:p>
          <a:p>
            <a:pPr indent="0" lvl="0" marL="0" rtl="0" algn="l">
              <a:lnSpc>
                <a:spcPct val="105000"/>
              </a:lnSpc>
              <a:spcBef>
                <a:spcPts val="1200"/>
              </a:spcBef>
              <a:spcAft>
                <a:spcPts val="0"/>
              </a:spcAft>
              <a:buSzPts val="1018"/>
              <a:buNone/>
            </a:pPr>
            <a:r>
              <a:t/>
            </a:r>
            <a:endParaRPr sz="1765">
              <a:solidFill>
                <a:srgbClr val="0F0F0F"/>
              </a:solidFill>
            </a:endParaRPr>
          </a:p>
          <a:p>
            <a:pPr indent="0" lvl="0" marL="457200" rtl="0" algn="l">
              <a:lnSpc>
                <a:spcPct val="105000"/>
              </a:lnSpc>
              <a:spcBef>
                <a:spcPts val="1200"/>
              </a:spcBef>
              <a:spcAft>
                <a:spcPts val="1200"/>
              </a:spcAft>
              <a:buSzPts val="1018"/>
              <a:buNone/>
            </a:pPr>
            <a:r>
              <a:t/>
            </a:r>
            <a:endParaRPr sz="1465">
              <a:solidFill>
                <a:srgbClr val="0F0F0F"/>
              </a:solidFill>
            </a:endParaRPr>
          </a:p>
        </p:txBody>
      </p:sp>
      <p:sp>
        <p:nvSpPr>
          <p:cNvPr id="90" name="Google Shape;9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ph type="title"/>
          </p:nvPr>
        </p:nvSpPr>
        <p:spPr>
          <a:xfrm>
            <a:off x="311700" y="2164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Collected Data</a:t>
            </a:r>
            <a:endParaRPr/>
          </a:p>
        </p:txBody>
      </p:sp>
      <p:sp>
        <p:nvSpPr>
          <p:cNvPr id="96" name="Google Shape;96;p4"/>
          <p:cNvSpPr txBox="1"/>
          <p:nvPr>
            <p:ph idx="1" type="body"/>
          </p:nvPr>
        </p:nvSpPr>
        <p:spPr>
          <a:xfrm>
            <a:off x="355225" y="846250"/>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 sz="1530">
                <a:solidFill>
                  <a:srgbClr val="0F0F0F"/>
                </a:solidFill>
              </a:rPr>
              <a:t>Breast Ultrasound Dataset Overview</a:t>
            </a:r>
            <a:endParaRPr b="1" sz="1530">
              <a:solidFill>
                <a:srgbClr val="0F0F0F"/>
              </a:solidFill>
            </a:endParaRPr>
          </a:p>
          <a:p>
            <a:pPr indent="-325755" lvl="0" marL="457200" rtl="0" algn="l">
              <a:lnSpc>
                <a:spcPct val="95000"/>
              </a:lnSpc>
              <a:spcBef>
                <a:spcPts val="1500"/>
              </a:spcBef>
              <a:spcAft>
                <a:spcPts val="0"/>
              </a:spcAft>
              <a:buClr>
                <a:srgbClr val="0F0F0F"/>
              </a:buClr>
              <a:buSzPts val="1530"/>
              <a:buFont typeface="Roboto"/>
              <a:buChar char="●"/>
            </a:pPr>
            <a:r>
              <a:rPr b="1" lang="en" sz="1530">
                <a:solidFill>
                  <a:srgbClr val="0F0F0F"/>
                </a:solidFill>
              </a:rPr>
              <a:t>Source:</a:t>
            </a:r>
            <a:r>
              <a:rPr lang="en" sz="1530">
                <a:solidFill>
                  <a:srgbClr val="0F0F0F"/>
                </a:solidFill>
              </a:rPr>
              <a:t> Kaggle</a:t>
            </a:r>
            <a:endParaRPr sz="1530">
              <a:solidFill>
                <a:srgbClr val="0F0F0F"/>
              </a:solidFill>
            </a:endParaRPr>
          </a:p>
          <a:p>
            <a:pPr indent="-325755" lvl="0" marL="457200" rtl="0" algn="l">
              <a:lnSpc>
                <a:spcPct val="95000"/>
              </a:lnSpc>
              <a:spcBef>
                <a:spcPts val="0"/>
              </a:spcBef>
              <a:spcAft>
                <a:spcPts val="0"/>
              </a:spcAft>
              <a:buClr>
                <a:srgbClr val="0F0F0F"/>
              </a:buClr>
              <a:buSzPts val="1530"/>
              <a:buFont typeface="Roboto"/>
              <a:buChar char="●"/>
            </a:pPr>
            <a:r>
              <a:rPr b="1" lang="en" sz="1530">
                <a:solidFill>
                  <a:srgbClr val="0F0F0F"/>
                </a:solidFill>
              </a:rPr>
              <a:t>Year of Collection: </a:t>
            </a:r>
            <a:r>
              <a:rPr lang="en" sz="1530">
                <a:solidFill>
                  <a:srgbClr val="0F0F0F"/>
                </a:solidFill>
              </a:rPr>
              <a:t>2018</a:t>
            </a:r>
            <a:endParaRPr sz="1530">
              <a:solidFill>
                <a:srgbClr val="0F0F0F"/>
              </a:solidFill>
            </a:endParaRPr>
          </a:p>
          <a:p>
            <a:pPr indent="-325755" lvl="0" marL="457200" rtl="0" algn="l">
              <a:lnSpc>
                <a:spcPct val="95000"/>
              </a:lnSpc>
              <a:spcBef>
                <a:spcPts val="0"/>
              </a:spcBef>
              <a:spcAft>
                <a:spcPts val="0"/>
              </a:spcAft>
              <a:buClr>
                <a:srgbClr val="0F0F0F"/>
              </a:buClr>
              <a:buSzPts val="1530"/>
              <a:buFont typeface="Roboto"/>
              <a:buChar char="●"/>
            </a:pPr>
            <a:r>
              <a:rPr b="1" lang="en" sz="1530">
                <a:solidFill>
                  <a:srgbClr val="0F0F0F"/>
                </a:solidFill>
              </a:rPr>
              <a:t>Patients:</a:t>
            </a:r>
            <a:r>
              <a:rPr lang="en" sz="1530">
                <a:solidFill>
                  <a:srgbClr val="0F0F0F"/>
                </a:solidFill>
              </a:rPr>
              <a:t> 600 females</a:t>
            </a:r>
            <a:endParaRPr sz="1530">
              <a:solidFill>
                <a:srgbClr val="0F0F0F"/>
              </a:solidFill>
            </a:endParaRPr>
          </a:p>
          <a:p>
            <a:pPr indent="-325755" lvl="0" marL="457200" rtl="0" algn="l">
              <a:lnSpc>
                <a:spcPct val="95000"/>
              </a:lnSpc>
              <a:spcBef>
                <a:spcPts val="0"/>
              </a:spcBef>
              <a:spcAft>
                <a:spcPts val="0"/>
              </a:spcAft>
              <a:buClr>
                <a:srgbClr val="0F0F0F"/>
              </a:buClr>
              <a:buSzPts val="1530"/>
              <a:buFont typeface="Roboto"/>
              <a:buChar char="●"/>
            </a:pPr>
            <a:r>
              <a:rPr b="1" lang="en" sz="1530">
                <a:solidFill>
                  <a:srgbClr val="0F0F0F"/>
                </a:solidFill>
              </a:rPr>
              <a:t>Total Images: </a:t>
            </a:r>
            <a:r>
              <a:rPr lang="en" sz="1530">
                <a:solidFill>
                  <a:srgbClr val="0F0F0F"/>
                </a:solidFill>
              </a:rPr>
              <a:t>780 (PNG format)</a:t>
            </a:r>
            <a:endParaRPr sz="1530">
              <a:solidFill>
                <a:srgbClr val="0F0F0F"/>
              </a:solidFill>
            </a:endParaRPr>
          </a:p>
          <a:p>
            <a:pPr indent="-325755" lvl="0" marL="457200" rtl="0" algn="l">
              <a:lnSpc>
                <a:spcPct val="95000"/>
              </a:lnSpc>
              <a:spcBef>
                <a:spcPts val="0"/>
              </a:spcBef>
              <a:spcAft>
                <a:spcPts val="0"/>
              </a:spcAft>
              <a:buClr>
                <a:srgbClr val="0F0F0F"/>
              </a:buClr>
              <a:buSzPts val="1530"/>
              <a:buFont typeface="Roboto"/>
              <a:buChar char="●"/>
            </a:pPr>
            <a:r>
              <a:rPr b="1" lang="en" sz="1530">
                <a:solidFill>
                  <a:srgbClr val="0F0F0F"/>
                </a:solidFill>
              </a:rPr>
              <a:t>Image Size:</a:t>
            </a:r>
            <a:r>
              <a:rPr lang="en" sz="1530">
                <a:solidFill>
                  <a:srgbClr val="0F0F0F"/>
                </a:solidFill>
              </a:rPr>
              <a:t> 500*500 pixels</a:t>
            </a:r>
            <a:endParaRPr sz="1530">
              <a:solidFill>
                <a:srgbClr val="0F0F0F"/>
              </a:solidFill>
            </a:endParaRPr>
          </a:p>
          <a:p>
            <a:pPr indent="0" lvl="0" marL="0" rtl="0" algn="l">
              <a:lnSpc>
                <a:spcPct val="95000"/>
              </a:lnSpc>
              <a:spcBef>
                <a:spcPts val="1500"/>
              </a:spcBef>
              <a:spcAft>
                <a:spcPts val="0"/>
              </a:spcAft>
              <a:buSzPts val="852"/>
              <a:buNone/>
            </a:pPr>
            <a:r>
              <a:rPr b="1" lang="en" sz="1530">
                <a:solidFill>
                  <a:srgbClr val="0F0F0F"/>
                </a:solidFill>
              </a:rPr>
              <a:t>Categories:</a:t>
            </a:r>
            <a:endParaRPr b="1" sz="1530">
              <a:solidFill>
                <a:srgbClr val="0F0F0F"/>
              </a:solidFill>
            </a:endParaRPr>
          </a:p>
          <a:p>
            <a:pPr indent="-325755" lvl="0" marL="457200" rtl="0" algn="l">
              <a:lnSpc>
                <a:spcPct val="95000"/>
              </a:lnSpc>
              <a:spcBef>
                <a:spcPts val="1500"/>
              </a:spcBef>
              <a:spcAft>
                <a:spcPts val="0"/>
              </a:spcAft>
              <a:buClr>
                <a:srgbClr val="0F0F0F"/>
              </a:buClr>
              <a:buSzPts val="1530"/>
              <a:buChar char="➢"/>
            </a:pPr>
            <a:r>
              <a:rPr lang="en" sz="1530">
                <a:solidFill>
                  <a:srgbClr val="0F0F0F"/>
                </a:solidFill>
              </a:rPr>
              <a:t>Normal (266 files)</a:t>
            </a:r>
            <a:endParaRPr sz="1530">
              <a:solidFill>
                <a:srgbClr val="0F0F0F"/>
              </a:solidFill>
            </a:endParaRPr>
          </a:p>
          <a:p>
            <a:pPr indent="-325755" lvl="0" marL="457200" rtl="0" algn="l">
              <a:lnSpc>
                <a:spcPct val="95000"/>
              </a:lnSpc>
              <a:spcBef>
                <a:spcPts val="0"/>
              </a:spcBef>
              <a:spcAft>
                <a:spcPts val="0"/>
              </a:spcAft>
              <a:buClr>
                <a:srgbClr val="0F0F0F"/>
              </a:buClr>
              <a:buSzPts val="1530"/>
              <a:buChar char="➢"/>
            </a:pPr>
            <a:r>
              <a:rPr lang="en" sz="1530">
                <a:solidFill>
                  <a:srgbClr val="0F0F0F"/>
                </a:solidFill>
              </a:rPr>
              <a:t>Benign (891 files)</a:t>
            </a:r>
            <a:endParaRPr sz="1530">
              <a:solidFill>
                <a:srgbClr val="0F0F0F"/>
              </a:solidFill>
            </a:endParaRPr>
          </a:p>
          <a:p>
            <a:pPr indent="-325755" lvl="0" marL="457200" rtl="0" algn="l">
              <a:lnSpc>
                <a:spcPct val="95000"/>
              </a:lnSpc>
              <a:spcBef>
                <a:spcPts val="0"/>
              </a:spcBef>
              <a:spcAft>
                <a:spcPts val="0"/>
              </a:spcAft>
              <a:buClr>
                <a:srgbClr val="0F0F0F"/>
              </a:buClr>
              <a:buSzPts val="1530"/>
              <a:buChar char="➢"/>
            </a:pPr>
            <a:r>
              <a:rPr lang="en" sz="1530">
                <a:solidFill>
                  <a:srgbClr val="0F0F0F"/>
                </a:solidFill>
              </a:rPr>
              <a:t>Malignant (421 files)</a:t>
            </a:r>
            <a:endParaRPr sz="1530">
              <a:solidFill>
                <a:srgbClr val="0F0F0F"/>
              </a:solidFill>
            </a:endParaRPr>
          </a:p>
          <a:p>
            <a:pPr indent="0" lvl="0" marL="0" rtl="0" algn="just">
              <a:lnSpc>
                <a:spcPct val="95000"/>
              </a:lnSpc>
              <a:spcBef>
                <a:spcPts val="1500"/>
              </a:spcBef>
              <a:spcAft>
                <a:spcPts val="0"/>
              </a:spcAft>
              <a:buSzPts val="1800"/>
              <a:buNone/>
            </a:pPr>
            <a:r>
              <a:rPr b="1" lang="en" sz="1530">
                <a:solidFill>
                  <a:srgbClr val="0F0F0F"/>
                </a:solidFill>
              </a:rPr>
              <a:t>Ground Truth (GT): </a:t>
            </a:r>
            <a:r>
              <a:rPr lang="en" sz="1400">
                <a:solidFill>
                  <a:srgbClr val="0F0F0F"/>
                </a:solidFill>
                <a:highlight>
                  <a:schemeClr val="lt1"/>
                </a:highlight>
              </a:rPr>
              <a:t>Ground Truth (GT) images are thoughtfully included, positioned at the bottom of each original image. This facilitates reference and serves as a crucial component for training and validation purposes.</a:t>
            </a:r>
            <a:endParaRPr sz="1400">
              <a:solidFill>
                <a:srgbClr val="0F0F0F"/>
              </a:solidFill>
              <a:highlight>
                <a:schemeClr val="lt1"/>
              </a:highlight>
            </a:endParaRPr>
          </a:p>
          <a:p>
            <a:pPr indent="0" lvl="0" marL="0" rtl="0" algn="l">
              <a:lnSpc>
                <a:spcPct val="95000"/>
              </a:lnSpc>
              <a:spcBef>
                <a:spcPts val="1500"/>
              </a:spcBef>
              <a:spcAft>
                <a:spcPts val="0"/>
              </a:spcAft>
              <a:buSzPts val="1800"/>
              <a:buNone/>
            </a:pPr>
            <a:r>
              <a:rPr lang="en" sz="1400">
                <a:solidFill>
                  <a:srgbClr val="0F0F0F"/>
                </a:solidFill>
                <a:highlight>
                  <a:schemeClr val="lt1"/>
                </a:highlight>
              </a:rPr>
              <a:t> </a:t>
            </a:r>
            <a:endParaRPr sz="1530">
              <a:solidFill>
                <a:srgbClr val="0F0F0F"/>
              </a:solidFill>
              <a:highlight>
                <a:schemeClr val="lt1"/>
              </a:highlight>
            </a:endParaRPr>
          </a:p>
          <a:p>
            <a:pPr indent="0" lvl="0" marL="0" rtl="0" algn="l">
              <a:lnSpc>
                <a:spcPct val="95000"/>
              </a:lnSpc>
              <a:spcBef>
                <a:spcPts val="1500"/>
              </a:spcBef>
              <a:spcAft>
                <a:spcPts val="0"/>
              </a:spcAft>
              <a:buSzPts val="1800"/>
              <a:buNone/>
            </a:pPr>
            <a:r>
              <a:t/>
            </a:r>
            <a:endParaRPr sz="1230">
              <a:solidFill>
                <a:srgbClr val="0F0F0F"/>
              </a:solidFill>
            </a:endParaRPr>
          </a:p>
          <a:p>
            <a:pPr indent="0" lvl="0" marL="0" rtl="0" algn="l">
              <a:lnSpc>
                <a:spcPct val="95000"/>
              </a:lnSpc>
              <a:spcBef>
                <a:spcPts val="0"/>
              </a:spcBef>
              <a:spcAft>
                <a:spcPts val="1200"/>
              </a:spcAft>
              <a:buSzPts val="852"/>
              <a:buNone/>
            </a:pPr>
            <a:r>
              <a:t/>
            </a:r>
            <a:endParaRPr sz="1695">
              <a:solidFill>
                <a:srgbClr val="0F0F0F"/>
              </a:solidFill>
            </a:endParaRPr>
          </a:p>
        </p:txBody>
      </p:sp>
      <p:sp>
        <p:nvSpPr>
          <p:cNvPr id="97" name="Google Shape;9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98" name="Google Shape;98;p4"/>
          <p:cNvPicPr preferRelativeResize="0"/>
          <p:nvPr/>
        </p:nvPicPr>
        <p:blipFill rotWithShape="1">
          <a:blip r:embed="rId3">
            <a:alphaModFix/>
          </a:blip>
          <a:srcRect b="0" l="0" r="0" t="0"/>
          <a:stretch/>
        </p:blipFill>
        <p:spPr>
          <a:xfrm>
            <a:off x="4572000" y="1166498"/>
            <a:ext cx="3504223" cy="266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Collected Data (Continued) </a:t>
            </a:r>
            <a:endParaRPr/>
          </a:p>
        </p:txBody>
      </p:sp>
      <p:sp>
        <p:nvSpPr>
          <p:cNvPr id="104" name="Google Shape;104;p5"/>
          <p:cNvSpPr txBox="1"/>
          <p:nvPr>
            <p:ph idx="1" type="body"/>
          </p:nvPr>
        </p:nvSpPr>
        <p:spPr>
          <a:xfrm>
            <a:off x="175700" y="1303450"/>
            <a:ext cx="8656500" cy="3302700"/>
          </a:xfrm>
          <a:prstGeom prst="rect">
            <a:avLst/>
          </a:prstGeom>
          <a:noFill/>
          <a:ln>
            <a:noFill/>
          </a:ln>
        </p:spPr>
        <p:txBody>
          <a:bodyPr anchorCtr="0" anchor="t" bIns="91425" lIns="91425" spcFirstLastPara="1" rIns="91425" wrap="square" tIns="91425">
            <a:noAutofit/>
          </a:bodyPr>
          <a:lstStyle/>
          <a:p>
            <a:pPr indent="457200" lvl="0" marL="0" rtl="0" algn="l">
              <a:lnSpc>
                <a:spcPct val="95000"/>
              </a:lnSpc>
              <a:spcBef>
                <a:spcPts val="1500"/>
              </a:spcBef>
              <a:spcAft>
                <a:spcPts val="0"/>
              </a:spcAft>
              <a:buSzPts val="1800"/>
              <a:buNone/>
            </a:pPr>
            <a:r>
              <a:rPr b="1" lang="en" sz="1629">
                <a:solidFill>
                  <a:srgbClr val="0F0F0F"/>
                </a:solidFill>
              </a:rPr>
              <a:t>Significance:</a:t>
            </a:r>
            <a:endParaRPr b="1" sz="1629">
              <a:solidFill>
                <a:srgbClr val="0F0F0F"/>
              </a:solidFill>
            </a:endParaRPr>
          </a:p>
          <a:p>
            <a:pPr indent="-332105" lvl="1" marL="914400" rtl="0" algn="l">
              <a:lnSpc>
                <a:spcPct val="95000"/>
              </a:lnSpc>
              <a:spcBef>
                <a:spcPts val="1500"/>
              </a:spcBef>
              <a:spcAft>
                <a:spcPts val="0"/>
              </a:spcAft>
              <a:buClr>
                <a:srgbClr val="0F0F0F"/>
              </a:buClr>
              <a:buSzPts val="1630"/>
              <a:buChar char="●"/>
            </a:pPr>
            <a:r>
              <a:rPr lang="en" sz="1629">
                <a:solidFill>
                  <a:srgbClr val="0F0F0F"/>
                </a:solidFill>
              </a:rPr>
              <a:t>Early detection crucial for reducing mortality</a:t>
            </a:r>
            <a:endParaRPr sz="1629">
              <a:solidFill>
                <a:srgbClr val="0F0F0F"/>
              </a:solidFill>
            </a:endParaRPr>
          </a:p>
          <a:p>
            <a:pPr indent="-332105" lvl="1" marL="914400" rtl="0" algn="l">
              <a:lnSpc>
                <a:spcPct val="95000"/>
              </a:lnSpc>
              <a:spcBef>
                <a:spcPts val="0"/>
              </a:spcBef>
              <a:spcAft>
                <a:spcPts val="0"/>
              </a:spcAft>
              <a:buClr>
                <a:srgbClr val="0F0F0F"/>
              </a:buClr>
              <a:buSzPts val="1630"/>
              <a:buChar char="●"/>
            </a:pPr>
            <a:r>
              <a:rPr lang="en" sz="1629">
                <a:solidFill>
                  <a:srgbClr val="0F0F0F"/>
                </a:solidFill>
              </a:rPr>
              <a:t>Great potential for classification, detection, and segmentation with machine learning</a:t>
            </a:r>
            <a:endParaRPr sz="1629">
              <a:solidFill>
                <a:srgbClr val="0F0F0F"/>
              </a:solidFill>
            </a:endParaRPr>
          </a:p>
          <a:p>
            <a:pPr indent="-332105" lvl="1" marL="914400" rtl="0" algn="l">
              <a:lnSpc>
                <a:spcPct val="95000"/>
              </a:lnSpc>
              <a:spcBef>
                <a:spcPts val="0"/>
              </a:spcBef>
              <a:spcAft>
                <a:spcPts val="0"/>
              </a:spcAft>
              <a:buClr>
                <a:srgbClr val="0F0F0F"/>
              </a:buClr>
              <a:buSzPts val="1630"/>
              <a:buChar char="●"/>
            </a:pPr>
            <a:r>
              <a:rPr lang="en" sz="1629">
                <a:solidFill>
                  <a:srgbClr val="0F0F0F"/>
                </a:solidFill>
              </a:rPr>
              <a:t>Valuable resource for developing models</a:t>
            </a:r>
            <a:endParaRPr sz="1629">
              <a:solidFill>
                <a:srgbClr val="0F0F0F"/>
              </a:solidFill>
            </a:endParaRPr>
          </a:p>
          <a:p>
            <a:pPr indent="-332105" lvl="1" marL="914400" rtl="0" algn="l">
              <a:lnSpc>
                <a:spcPct val="95000"/>
              </a:lnSpc>
              <a:spcBef>
                <a:spcPts val="0"/>
              </a:spcBef>
              <a:spcAft>
                <a:spcPts val="0"/>
              </a:spcAft>
              <a:buClr>
                <a:srgbClr val="0F0F0F"/>
              </a:buClr>
              <a:buSzPts val="1630"/>
              <a:buChar char="●"/>
            </a:pPr>
            <a:r>
              <a:rPr lang="en" sz="1629">
                <a:solidFill>
                  <a:srgbClr val="0F0F0F"/>
                </a:solidFill>
              </a:rPr>
              <a:t>Enhances accuracy and efficiency in breast cancer diagnosis</a:t>
            </a:r>
            <a:endParaRPr sz="1629">
              <a:solidFill>
                <a:srgbClr val="0F0F0F"/>
              </a:solidFill>
            </a:endParaRPr>
          </a:p>
          <a:p>
            <a:pPr indent="0" lvl="0" marL="0" rtl="0" algn="l">
              <a:lnSpc>
                <a:spcPct val="95000"/>
              </a:lnSpc>
              <a:spcBef>
                <a:spcPts val="0"/>
              </a:spcBef>
              <a:spcAft>
                <a:spcPts val="1200"/>
              </a:spcAft>
              <a:buSzPts val="852"/>
              <a:buNone/>
            </a:pPr>
            <a:r>
              <a:t/>
            </a:r>
            <a:endParaRPr sz="1495">
              <a:solidFill>
                <a:srgbClr val="0F0F0F"/>
              </a:solidFill>
            </a:endParaRPr>
          </a:p>
        </p:txBody>
      </p:sp>
      <p:sp>
        <p:nvSpPr>
          <p:cNvPr id="105" name="Google Shape;10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6"/>
          <p:cNvPicPr preferRelativeResize="0"/>
          <p:nvPr/>
        </p:nvPicPr>
        <p:blipFill rotWithShape="1">
          <a:blip r:embed="rId3">
            <a:alphaModFix/>
          </a:blip>
          <a:srcRect b="0" l="0" r="0" t="0"/>
          <a:stretch/>
        </p:blipFill>
        <p:spPr>
          <a:xfrm>
            <a:off x="4525350" y="829261"/>
            <a:ext cx="4572000" cy="3484978"/>
          </a:xfrm>
          <a:prstGeom prst="rect">
            <a:avLst/>
          </a:prstGeom>
          <a:noFill/>
          <a:ln>
            <a:noFill/>
          </a:ln>
        </p:spPr>
      </p:pic>
      <p:sp>
        <p:nvSpPr>
          <p:cNvPr id="111" name="Google Shape;111;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Proposed Methodology</a:t>
            </a:r>
            <a:endParaRPr/>
          </a:p>
        </p:txBody>
      </p:sp>
      <p:sp>
        <p:nvSpPr>
          <p:cNvPr id="112" name="Google Shape;112;p6"/>
          <p:cNvSpPr txBox="1"/>
          <p:nvPr>
            <p:ph idx="1" type="body"/>
          </p:nvPr>
        </p:nvSpPr>
        <p:spPr>
          <a:xfrm>
            <a:off x="311700" y="1266325"/>
            <a:ext cx="43299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solidFill>
                  <a:srgbClr val="0F0F0F"/>
                </a:solidFill>
              </a:rPr>
              <a:t>Methodology employs  a Kaggle dataset for centralized training with a custom CNN and extends to federated learning.The Proposed methodology involves :</a:t>
            </a:r>
            <a:endParaRPr sz="1600">
              <a:solidFill>
                <a:srgbClr val="0F0F0F"/>
              </a:solidFill>
            </a:endParaRPr>
          </a:p>
          <a:p>
            <a:pPr indent="-330200" lvl="0" marL="457200" rtl="0" algn="l">
              <a:lnSpc>
                <a:spcPct val="115000"/>
              </a:lnSpc>
              <a:spcBef>
                <a:spcPts val="1200"/>
              </a:spcBef>
              <a:spcAft>
                <a:spcPts val="0"/>
              </a:spcAft>
              <a:buClr>
                <a:srgbClr val="0F0F0F"/>
              </a:buClr>
              <a:buSzPts val="1600"/>
              <a:buChar char="●"/>
            </a:pPr>
            <a:r>
              <a:rPr lang="en" sz="1600">
                <a:solidFill>
                  <a:srgbClr val="0F0F0F"/>
                </a:solidFill>
              </a:rPr>
              <a:t>Data Loading and Data Pre-processing</a:t>
            </a:r>
            <a:endParaRPr sz="1600">
              <a:solidFill>
                <a:srgbClr val="0F0F0F"/>
              </a:solidFill>
            </a:endParaRPr>
          </a:p>
          <a:p>
            <a:pPr indent="-330200" lvl="0" marL="457200" rtl="0" algn="l">
              <a:lnSpc>
                <a:spcPct val="115000"/>
              </a:lnSpc>
              <a:spcBef>
                <a:spcPts val="0"/>
              </a:spcBef>
              <a:spcAft>
                <a:spcPts val="0"/>
              </a:spcAft>
              <a:buClr>
                <a:srgbClr val="0F0F0F"/>
              </a:buClr>
              <a:buSzPts val="1600"/>
              <a:buChar char="●"/>
            </a:pPr>
            <a:r>
              <a:rPr lang="en" sz="1600">
                <a:solidFill>
                  <a:srgbClr val="0F0F0F"/>
                </a:solidFill>
              </a:rPr>
              <a:t>Define CNN Model with Residual Block</a:t>
            </a:r>
            <a:endParaRPr sz="1600">
              <a:solidFill>
                <a:srgbClr val="0F0F0F"/>
              </a:solidFill>
            </a:endParaRPr>
          </a:p>
          <a:p>
            <a:pPr indent="-330200" lvl="0" marL="457200" rtl="0" algn="l">
              <a:lnSpc>
                <a:spcPct val="115000"/>
              </a:lnSpc>
              <a:spcBef>
                <a:spcPts val="0"/>
              </a:spcBef>
              <a:spcAft>
                <a:spcPts val="0"/>
              </a:spcAft>
              <a:buClr>
                <a:srgbClr val="0F0F0F"/>
              </a:buClr>
              <a:buSzPts val="1600"/>
              <a:buChar char="●"/>
            </a:pPr>
            <a:r>
              <a:rPr lang="en" sz="1600">
                <a:solidFill>
                  <a:srgbClr val="0F0F0F"/>
                </a:solidFill>
              </a:rPr>
              <a:t>Centralized Training</a:t>
            </a:r>
            <a:endParaRPr sz="1600">
              <a:solidFill>
                <a:srgbClr val="0F0F0F"/>
              </a:solidFill>
            </a:endParaRPr>
          </a:p>
          <a:p>
            <a:pPr indent="-330200" lvl="0" marL="457200" rtl="0" algn="l">
              <a:lnSpc>
                <a:spcPct val="115000"/>
              </a:lnSpc>
              <a:spcBef>
                <a:spcPts val="0"/>
              </a:spcBef>
              <a:spcAft>
                <a:spcPts val="0"/>
              </a:spcAft>
              <a:buClr>
                <a:srgbClr val="0F0F0F"/>
              </a:buClr>
              <a:buSzPts val="1600"/>
              <a:buChar char="●"/>
            </a:pPr>
            <a:r>
              <a:rPr lang="en" sz="1600">
                <a:solidFill>
                  <a:srgbClr val="0F0F0F"/>
                </a:solidFill>
              </a:rPr>
              <a:t>Federated Learning</a:t>
            </a:r>
            <a:endParaRPr sz="1600">
              <a:solidFill>
                <a:srgbClr val="0F0F0F"/>
              </a:solidFill>
            </a:endParaRPr>
          </a:p>
          <a:p>
            <a:pPr indent="-330200" lvl="0" marL="457200" rtl="0" algn="l">
              <a:lnSpc>
                <a:spcPct val="115000"/>
              </a:lnSpc>
              <a:spcBef>
                <a:spcPts val="0"/>
              </a:spcBef>
              <a:spcAft>
                <a:spcPts val="0"/>
              </a:spcAft>
              <a:buClr>
                <a:srgbClr val="0F0F0F"/>
              </a:buClr>
              <a:buSzPts val="1600"/>
              <a:buChar char="●"/>
            </a:pPr>
            <a:r>
              <a:rPr lang="en" sz="1600">
                <a:solidFill>
                  <a:srgbClr val="0F0F0F"/>
                </a:solidFill>
              </a:rPr>
              <a:t>Evaluation &amp; Visualization</a:t>
            </a:r>
            <a:endParaRPr sz="1600">
              <a:solidFill>
                <a:srgbClr val="0F0F0F"/>
              </a:solidFill>
            </a:endParaRPr>
          </a:p>
        </p:txBody>
      </p:sp>
      <p:sp>
        <p:nvSpPr>
          <p:cNvPr id="113" name="Google Shape;11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ph type="title"/>
          </p:nvPr>
        </p:nvSpPr>
        <p:spPr>
          <a:xfrm>
            <a:off x="311700" y="2164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Proposed Methodology </a:t>
            </a:r>
            <a:r>
              <a:rPr lang="en"/>
              <a:t>(Continued) </a:t>
            </a:r>
            <a:endParaRPr/>
          </a:p>
          <a:p>
            <a:pPr indent="0" lvl="0" marL="0" rtl="0" algn="l">
              <a:lnSpc>
                <a:spcPct val="100000"/>
              </a:lnSpc>
              <a:spcBef>
                <a:spcPts val="0"/>
              </a:spcBef>
              <a:spcAft>
                <a:spcPts val="0"/>
              </a:spcAft>
              <a:buSzPct val="111111"/>
              <a:buNone/>
            </a:pPr>
            <a:r>
              <a:t/>
            </a:r>
            <a:endParaRPr/>
          </a:p>
        </p:txBody>
      </p:sp>
      <p:sp>
        <p:nvSpPr>
          <p:cNvPr id="119" name="Google Shape;11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20" name="Google Shape;120;p7"/>
          <p:cNvPicPr preferRelativeResize="0"/>
          <p:nvPr/>
        </p:nvPicPr>
        <p:blipFill rotWithShape="1">
          <a:blip r:embed="rId3">
            <a:alphaModFix/>
          </a:blip>
          <a:srcRect b="0" l="14630" r="7547" t="0"/>
          <a:stretch/>
        </p:blipFill>
        <p:spPr>
          <a:xfrm>
            <a:off x="3447775" y="795975"/>
            <a:ext cx="5696224" cy="4117225"/>
          </a:xfrm>
          <a:prstGeom prst="rect">
            <a:avLst/>
          </a:prstGeom>
          <a:noFill/>
          <a:ln>
            <a:noFill/>
          </a:ln>
        </p:spPr>
      </p:pic>
      <p:sp>
        <p:nvSpPr>
          <p:cNvPr id="121" name="Google Shape;121;p7"/>
          <p:cNvSpPr txBox="1"/>
          <p:nvPr>
            <p:ph idx="1" type="body"/>
          </p:nvPr>
        </p:nvSpPr>
        <p:spPr>
          <a:xfrm>
            <a:off x="311700" y="1037725"/>
            <a:ext cx="4796700" cy="36255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21621"/>
              <a:buNone/>
            </a:pPr>
            <a:r>
              <a:rPr b="1" lang="en" sz="1600">
                <a:solidFill>
                  <a:srgbClr val="0F0F0F"/>
                </a:solidFill>
              </a:rPr>
              <a:t>CNN Based Federated Learning Architecture</a:t>
            </a:r>
            <a:endParaRPr b="1" sz="1600">
              <a:solidFill>
                <a:srgbClr val="0F0F0F"/>
              </a:solidFill>
            </a:endParaRPr>
          </a:p>
          <a:p>
            <a:pPr indent="0" lvl="0" marL="0" rtl="0" algn="l">
              <a:lnSpc>
                <a:spcPct val="115000"/>
              </a:lnSpc>
              <a:spcBef>
                <a:spcPts val="0"/>
              </a:spcBef>
              <a:spcAft>
                <a:spcPts val="0"/>
              </a:spcAft>
              <a:buSzPct val="121621"/>
              <a:buNone/>
            </a:pPr>
            <a:r>
              <a:t/>
            </a:r>
            <a:endParaRPr sz="1600">
              <a:solidFill>
                <a:srgbClr val="0F0F0F"/>
              </a:solidFill>
            </a:endParaRPr>
          </a:p>
          <a:p>
            <a:pPr indent="0" lvl="0" marL="0" rtl="0" algn="l">
              <a:lnSpc>
                <a:spcPct val="115000"/>
              </a:lnSpc>
              <a:spcBef>
                <a:spcPts val="0"/>
              </a:spcBef>
              <a:spcAft>
                <a:spcPts val="0"/>
              </a:spcAft>
              <a:buSzPct val="121621"/>
              <a:buNone/>
            </a:pPr>
            <a:r>
              <a:rPr b="1" lang="en" sz="1600">
                <a:solidFill>
                  <a:srgbClr val="0F0F0F"/>
                </a:solidFill>
              </a:rPr>
              <a:t>Key Components:</a:t>
            </a:r>
            <a:endParaRPr b="1" sz="1600">
              <a:solidFill>
                <a:srgbClr val="0F0F0F"/>
              </a:solidFill>
            </a:endParaRPr>
          </a:p>
          <a:p>
            <a:pPr indent="-322580" lvl="0" marL="457200" rtl="0" algn="l">
              <a:lnSpc>
                <a:spcPct val="115000"/>
              </a:lnSpc>
              <a:spcBef>
                <a:spcPts val="0"/>
              </a:spcBef>
              <a:spcAft>
                <a:spcPts val="0"/>
              </a:spcAft>
              <a:buClr>
                <a:srgbClr val="0F0F0F"/>
              </a:buClr>
              <a:buSzPct val="100000"/>
              <a:buChar char="●"/>
            </a:pPr>
            <a:r>
              <a:rPr lang="en" sz="1600">
                <a:solidFill>
                  <a:srgbClr val="0F0F0F"/>
                </a:solidFill>
              </a:rPr>
              <a:t>Centralized Model </a:t>
            </a:r>
            <a:endParaRPr sz="1600">
              <a:solidFill>
                <a:srgbClr val="0F0F0F"/>
              </a:solidFill>
            </a:endParaRPr>
          </a:p>
          <a:p>
            <a:pPr indent="-322580" lvl="0" marL="457200" rtl="0" algn="l">
              <a:lnSpc>
                <a:spcPct val="115000"/>
              </a:lnSpc>
              <a:spcBef>
                <a:spcPts val="0"/>
              </a:spcBef>
              <a:spcAft>
                <a:spcPts val="0"/>
              </a:spcAft>
              <a:buClr>
                <a:srgbClr val="0F0F0F"/>
              </a:buClr>
              <a:buSzPct val="100000"/>
              <a:buChar char="●"/>
            </a:pPr>
            <a:r>
              <a:rPr lang="en" sz="1600">
                <a:solidFill>
                  <a:srgbClr val="0F0F0F"/>
                </a:solidFill>
              </a:rPr>
              <a:t>Clients</a:t>
            </a:r>
            <a:endParaRPr sz="1600">
              <a:solidFill>
                <a:srgbClr val="0F0F0F"/>
              </a:solidFill>
            </a:endParaRPr>
          </a:p>
          <a:p>
            <a:pPr indent="-322580" lvl="0" marL="457200" rtl="0" algn="l">
              <a:lnSpc>
                <a:spcPct val="115000"/>
              </a:lnSpc>
              <a:spcBef>
                <a:spcPts val="0"/>
              </a:spcBef>
              <a:spcAft>
                <a:spcPts val="0"/>
              </a:spcAft>
              <a:buClr>
                <a:srgbClr val="0F0F0F"/>
              </a:buClr>
              <a:buSzPct val="100000"/>
              <a:buChar char="●"/>
            </a:pPr>
            <a:r>
              <a:rPr lang="en" sz="1600">
                <a:solidFill>
                  <a:srgbClr val="0F0F0F"/>
                </a:solidFill>
              </a:rPr>
              <a:t>Local Models </a:t>
            </a:r>
            <a:endParaRPr sz="1600">
              <a:solidFill>
                <a:srgbClr val="0F0F0F"/>
              </a:solidFill>
            </a:endParaRPr>
          </a:p>
          <a:p>
            <a:pPr indent="-322580" lvl="0" marL="457200" rtl="0" algn="l">
              <a:lnSpc>
                <a:spcPct val="115000"/>
              </a:lnSpc>
              <a:spcBef>
                <a:spcPts val="0"/>
              </a:spcBef>
              <a:spcAft>
                <a:spcPts val="0"/>
              </a:spcAft>
              <a:buClr>
                <a:srgbClr val="0F0F0F"/>
              </a:buClr>
              <a:buSzPct val="100000"/>
              <a:buChar char="●"/>
            </a:pPr>
            <a:r>
              <a:rPr lang="en" sz="1600">
                <a:solidFill>
                  <a:srgbClr val="0F0F0F"/>
                </a:solidFill>
              </a:rPr>
              <a:t>Local Data </a:t>
            </a:r>
            <a:endParaRPr sz="1600">
              <a:solidFill>
                <a:srgbClr val="0F0F0F"/>
              </a:solidFill>
            </a:endParaRPr>
          </a:p>
          <a:p>
            <a:pPr indent="0" lvl="0" marL="0" rtl="0" algn="l">
              <a:lnSpc>
                <a:spcPct val="115000"/>
              </a:lnSpc>
              <a:spcBef>
                <a:spcPts val="0"/>
              </a:spcBef>
              <a:spcAft>
                <a:spcPts val="0"/>
              </a:spcAft>
              <a:buSzPct val="121621"/>
              <a:buNone/>
            </a:pPr>
            <a:r>
              <a:t/>
            </a:r>
            <a:endParaRPr sz="1600">
              <a:solidFill>
                <a:srgbClr val="0F0F0F"/>
              </a:solidFill>
            </a:endParaRPr>
          </a:p>
          <a:p>
            <a:pPr indent="0" lvl="0" marL="457200" rtl="0" algn="l">
              <a:lnSpc>
                <a:spcPct val="115000"/>
              </a:lnSpc>
              <a:spcBef>
                <a:spcPts val="0"/>
              </a:spcBef>
              <a:spcAft>
                <a:spcPts val="0"/>
              </a:spcAft>
              <a:buSzPct val="277992"/>
              <a:buNone/>
            </a:pPr>
            <a:r>
              <a:t/>
            </a:r>
            <a:endParaRPr sz="700">
              <a:solidFill>
                <a:srgbClr val="0F0F0F"/>
              </a:solidFill>
            </a:endParaRPr>
          </a:p>
          <a:p>
            <a:pPr indent="0" lvl="0" marL="0" rtl="0" algn="l">
              <a:lnSpc>
                <a:spcPct val="115000"/>
              </a:lnSpc>
              <a:spcBef>
                <a:spcPts val="0"/>
              </a:spcBef>
              <a:spcAft>
                <a:spcPts val="0"/>
              </a:spcAft>
              <a:buSzPct val="121621"/>
              <a:buNone/>
            </a:pPr>
            <a:r>
              <a:rPr b="1" lang="en" sz="1600">
                <a:solidFill>
                  <a:srgbClr val="0F0F0F"/>
                </a:solidFill>
              </a:rPr>
              <a:t>Workflow:</a:t>
            </a:r>
            <a:endParaRPr b="1" sz="1600">
              <a:solidFill>
                <a:srgbClr val="0F0F0F"/>
              </a:solidFill>
            </a:endParaRPr>
          </a:p>
          <a:p>
            <a:pPr indent="-322580" lvl="0" marL="457200" rtl="0" algn="l">
              <a:lnSpc>
                <a:spcPct val="115000"/>
              </a:lnSpc>
              <a:spcBef>
                <a:spcPts val="0"/>
              </a:spcBef>
              <a:spcAft>
                <a:spcPts val="0"/>
              </a:spcAft>
              <a:buClr>
                <a:srgbClr val="0F0F0F"/>
              </a:buClr>
              <a:buSzPct val="100000"/>
              <a:buChar char="●"/>
            </a:pPr>
            <a:r>
              <a:rPr lang="en" sz="1600">
                <a:solidFill>
                  <a:srgbClr val="0F0F0F"/>
                </a:solidFill>
              </a:rPr>
              <a:t>Centralized Training</a:t>
            </a:r>
            <a:endParaRPr sz="1600">
              <a:solidFill>
                <a:srgbClr val="0F0F0F"/>
              </a:solidFill>
            </a:endParaRPr>
          </a:p>
          <a:p>
            <a:pPr indent="-322580" lvl="0" marL="457200" rtl="0" algn="l">
              <a:lnSpc>
                <a:spcPct val="115000"/>
              </a:lnSpc>
              <a:spcBef>
                <a:spcPts val="0"/>
              </a:spcBef>
              <a:spcAft>
                <a:spcPts val="0"/>
              </a:spcAft>
              <a:buClr>
                <a:srgbClr val="0F0F0F"/>
              </a:buClr>
              <a:buSzPct val="100000"/>
              <a:buChar char="●"/>
            </a:pPr>
            <a:r>
              <a:rPr lang="en" sz="1600">
                <a:solidFill>
                  <a:srgbClr val="0F0F0F"/>
                </a:solidFill>
              </a:rPr>
              <a:t>Model Distribution</a:t>
            </a:r>
            <a:endParaRPr sz="1600">
              <a:solidFill>
                <a:srgbClr val="0F0F0F"/>
              </a:solidFill>
            </a:endParaRPr>
          </a:p>
          <a:p>
            <a:pPr indent="-322580" lvl="0" marL="457200" rtl="0" algn="l">
              <a:lnSpc>
                <a:spcPct val="115000"/>
              </a:lnSpc>
              <a:spcBef>
                <a:spcPts val="0"/>
              </a:spcBef>
              <a:spcAft>
                <a:spcPts val="0"/>
              </a:spcAft>
              <a:buClr>
                <a:srgbClr val="0F0F0F"/>
              </a:buClr>
              <a:buSzPct val="100000"/>
              <a:buChar char="●"/>
            </a:pPr>
            <a:r>
              <a:rPr lang="en" sz="1600">
                <a:solidFill>
                  <a:srgbClr val="0F0F0F"/>
                </a:solidFill>
              </a:rPr>
              <a:t>Local Training</a:t>
            </a:r>
            <a:endParaRPr sz="1600">
              <a:solidFill>
                <a:srgbClr val="0F0F0F"/>
              </a:solidFill>
            </a:endParaRPr>
          </a:p>
          <a:p>
            <a:pPr indent="-322580" lvl="0" marL="457200" rtl="0" algn="l">
              <a:lnSpc>
                <a:spcPct val="115000"/>
              </a:lnSpc>
              <a:spcBef>
                <a:spcPts val="0"/>
              </a:spcBef>
              <a:spcAft>
                <a:spcPts val="0"/>
              </a:spcAft>
              <a:buClr>
                <a:srgbClr val="0F0F0F"/>
              </a:buClr>
              <a:buSzPct val="100000"/>
              <a:buChar char="●"/>
            </a:pPr>
            <a:r>
              <a:rPr lang="en" sz="1600">
                <a:solidFill>
                  <a:srgbClr val="0F0F0F"/>
                </a:solidFill>
              </a:rPr>
              <a:t>Model Update</a:t>
            </a:r>
            <a:endParaRPr sz="1600">
              <a:solidFill>
                <a:srgbClr val="0F0F0F"/>
              </a:solidFill>
            </a:endParaRPr>
          </a:p>
          <a:p>
            <a:pPr indent="-322580" lvl="0" marL="457200" rtl="0" algn="l">
              <a:lnSpc>
                <a:spcPct val="115000"/>
              </a:lnSpc>
              <a:spcBef>
                <a:spcPts val="0"/>
              </a:spcBef>
              <a:spcAft>
                <a:spcPts val="0"/>
              </a:spcAft>
              <a:buClr>
                <a:srgbClr val="0F0F0F"/>
              </a:buClr>
              <a:buSzPct val="100000"/>
              <a:buChar char="●"/>
            </a:pPr>
            <a:r>
              <a:rPr lang="en" sz="1600">
                <a:solidFill>
                  <a:srgbClr val="0F0F0F"/>
                </a:solidFill>
              </a:rPr>
              <a:t>Global Model Update</a:t>
            </a:r>
            <a:endParaRPr sz="1600">
              <a:solidFill>
                <a:srgbClr val="0F0F0F"/>
              </a:solidFill>
            </a:endParaRPr>
          </a:p>
          <a:p>
            <a:pPr indent="-322580" lvl="0" marL="457200" rtl="0" algn="l">
              <a:lnSpc>
                <a:spcPct val="115000"/>
              </a:lnSpc>
              <a:spcBef>
                <a:spcPts val="0"/>
              </a:spcBef>
              <a:spcAft>
                <a:spcPts val="0"/>
              </a:spcAft>
              <a:buClr>
                <a:srgbClr val="0F0F0F"/>
              </a:buClr>
              <a:buSzPct val="100000"/>
              <a:buChar char="●"/>
            </a:pPr>
            <a:r>
              <a:rPr lang="en" sz="1600">
                <a:solidFill>
                  <a:srgbClr val="0F0F0F"/>
                </a:solidFill>
              </a:rPr>
              <a:t>Iterative Process</a:t>
            </a:r>
            <a:endParaRPr sz="160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2"/>
          <p:cNvSpPr txBox="1"/>
          <p:nvPr>
            <p:ph type="title"/>
          </p:nvPr>
        </p:nvSpPr>
        <p:spPr>
          <a:xfrm>
            <a:off x="311700" y="2926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Limitation</a:t>
            </a:r>
            <a:endParaRPr/>
          </a:p>
        </p:txBody>
      </p:sp>
      <p:sp>
        <p:nvSpPr>
          <p:cNvPr id="127" name="Google Shape;127;p12"/>
          <p:cNvSpPr txBox="1"/>
          <p:nvPr>
            <p:ph idx="1" type="body"/>
          </p:nvPr>
        </p:nvSpPr>
        <p:spPr>
          <a:xfrm>
            <a:off x="159300" y="1190125"/>
            <a:ext cx="4003200" cy="33027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Clr>
                <a:srgbClr val="0F0F0F"/>
              </a:buClr>
              <a:buSzPts val="1600"/>
              <a:buChar char="●"/>
            </a:pPr>
            <a:r>
              <a:rPr lang="en" sz="1600">
                <a:solidFill>
                  <a:srgbClr val="0F0F0F"/>
                </a:solidFill>
              </a:rPr>
              <a:t>Dataset complexity</a:t>
            </a:r>
            <a:endParaRPr sz="1600">
              <a:solidFill>
                <a:srgbClr val="0F0F0F"/>
              </a:solidFill>
            </a:endParaRPr>
          </a:p>
          <a:p>
            <a:pPr indent="-317500" lvl="1" marL="914400" rtl="0" algn="l">
              <a:lnSpc>
                <a:spcPct val="115000"/>
              </a:lnSpc>
              <a:spcBef>
                <a:spcPts val="0"/>
              </a:spcBef>
              <a:spcAft>
                <a:spcPts val="0"/>
              </a:spcAft>
              <a:buClr>
                <a:srgbClr val="0F0F0F"/>
              </a:buClr>
              <a:buSzPts val="1400"/>
              <a:buChar char="○"/>
            </a:pPr>
            <a:r>
              <a:rPr lang="en">
                <a:solidFill>
                  <a:srgbClr val="0F0F0F"/>
                </a:solidFill>
              </a:rPr>
              <a:t>Class imbalance: unequal distribution of samples across different classes.</a:t>
            </a:r>
            <a:endParaRPr>
              <a:solidFill>
                <a:srgbClr val="0F0F0F"/>
              </a:solidFill>
            </a:endParaRPr>
          </a:p>
          <a:p>
            <a:pPr indent="-317500" lvl="1" marL="914400" rtl="0" algn="l">
              <a:lnSpc>
                <a:spcPct val="115000"/>
              </a:lnSpc>
              <a:spcBef>
                <a:spcPts val="0"/>
              </a:spcBef>
              <a:spcAft>
                <a:spcPts val="0"/>
              </a:spcAft>
              <a:buClr>
                <a:srgbClr val="0F0F0F"/>
              </a:buClr>
              <a:buSzPts val="1400"/>
              <a:buChar char="○"/>
            </a:pPr>
            <a:r>
              <a:rPr lang="en">
                <a:solidFill>
                  <a:srgbClr val="0F0F0F"/>
                </a:solidFill>
              </a:rPr>
              <a:t>Higher resolutions capture more intricate patterns but require more computational resources.</a:t>
            </a:r>
            <a:endParaRPr>
              <a:solidFill>
                <a:srgbClr val="0F0F0F"/>
              </a:solidFill>
            </a:endParaRPr>
          </a:p>
          <a:p>
            <a:pPr indent="-317500" lvl="1" marL="914400" rtl="0" algn="l">
              <a:lnSpc>
                <a:spcPct val="115000"/>
              </a:lnSpc>
              <a:spcBef>
                <a:spcPts val="0"/>
              </a:spcBef>
              <a:spcAft>
                <a:spcPts val="0"/>
              </a:spcAft>
              <a:buClr>
                <a:srgbClr val="0F0F0F"/>
              </a:buClr>
              <a:buSzPts val="1400"/>
              <a:buChar char="○"/>
            </a:pPr>
            <a:r>
              <a:rPr lang="en">
                <a:solidFill>
                  <a:srgbClr val="0F0F0F"/>
                </a:solidFill>
              </a:rPr>
              <a:t>Presence of multiple classes (3 class)</a:t>
            </a:r>
            <a:endParaRPr>
              <a:solidFill>
                <a:srgbClr val="0F0F0F"/>
              </a:solidFill>
            </a:endParaRPr>
          </a:p>
          <a:p>
            <a:pPr indent="-330200" lvl="0" marL="457200" rtl="0" algn="l">
              <a:lnSpc>
                <a:spcPct val="115000"/>
              </a:lnSpc>
              <a:spcBef>
                <a:spcPts val="0"/>
              </a:spcBef>
              <a:spcAft>
                <a:spcPts val="0"/>
              </a:spcAft>
              <a:buClr>
                <a:srgbClr val="0F0F0F"/>
              </a:buClr>
              <a:buSzPts val="1600"/>
              <a:buChar char="●"/>
            </a:pPr>
            <a:r>
              <a:rPr lang="en" sz="1600">
                <a:solidFill>
                  <a:srgbClr val="0F0F0F"/>
                </a:solidFill>
              </a:rPr>
              <a:t>Lack of Computational resource</a:t>
            </a:r>
            <a:endParaRPr sz="1600">
              <a:solidFill>
                <a:srgbClr val="0F0F0F"/>
              </a:solidFill>
            </a:endParaRPr>
          </a:p>
        </p:txBody>
      </p:sp>
      <p:sp>
        <p:nvSpPr>
          <p:cNvPr id="128" name="Google Shape;12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9" name="Google Shape;129;p12"/>
          <p:cNvSpPr txBox="1"/>
          <p:nvPr/>
        </p:nvSpPr>
        <p:spPr>
          <a:xfrm>
            <a:off x="4572000" y="307775"/>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accent1"/>
                </a:solidFill>
                <a:latin typeface="PT Sans Narrow"/>
                <a:ea typeface="PT Sans Narrow"/>
                <a:cs typeface="PT Sans Narrow"/>
                <a:sym typeface="PT Sans Narrow"/>
              </a:rPr>
              <a:t>Future Scope</a:t>
            </a:r>
            <a:endParaRPr sz="1000"/>
          </a:p>
        </p:txBody>
      </p:sp>
      <p:sp>
        <p:nvSpPr>
          <p:cNvPr id="130" name="Google Shape;130;p12"/>
          <p:cNvSpPr txBox="1"/>
          <p:nvPr>
            <p:ph idx="1" type="body"/>
          </p:nvPr>
        </p:nvSpPr>
        <p:spPr>
          <a:xfrm>
            <a:off x="4539175" y="1180275"/>
            <a:ext cx="4260300" cy="3302700"/>
          </a:xfrm>
          <a:prstGeom prst="rect">
            <a:avLst/>
          </a:prstGeom>
          <a:noFill/>
          <a:ln>
            <a:noFill/>
          </a:ln>
        </p:spPr>
        <p:txBody>
          <a:bodyPr anchorCtr="0" anchor="t" bIns="91425" lIns="91425" spcFirstLastPara="1" rIns="91425" wrap="square" tIns="91425">
            <a:normAutofit lnSpcReduction="20000"/>
          </a:bodyPr>
          <a:lstStyle/>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Can make more complex convolutional neural network (CNN)</a:t>
            </a:r>
            <a:endParaRPr sz="1400">
              <a:solidFill>
                <a:srgbClr val="000000"/>
              </a:solidFill>
              <a:highlight>
                <a:srgbClr val="FFFFFF"/>
              </a:highlight>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a:solidFill>
                  <a:srgbClr val="000000"/>
                </a:solidFill>
                <a:highlight>
                  <a:srgbClr val="FFFFFF"/>
                </a:highlight>
                <a:latin typeface="Arial"/>
                <a:ea typeface="Arial"/>
                <a:cs typeface="Arial"/>
                <a:sym typeface="Arial"/>
              </a:rPr>
              <a:t>Increase Network Depth and Width</a:t>
            </a:r>
            <a:endParaRPr>
              <a:solidFill>
                <a:srgbClr val="000000"/>
              </a:solidFill>
              <a:highlight>
                <a:srgbClr val="FFFFFF"/>
              </a:highlight>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a:solidFill>
                  <a:srgbClr val="000000"/>
                </a:solidFill>
                <a:highlight>
                  <a:srgbClr val="FFFFFF"/>
                </a:highlight>
                <a:latin typeface="Arial"/>
                <a:ea typeface="Arial"/>
                <a:cs typeface="Arial"/>
                <a:sym typeface="Arial"/>
              </a:rPr>
              <a:t>Incorporate Different Convolutional Architecture </a:t>
            </a:r>
            <a:endParaRPr>
              <a:solidFill>
                <a:srgbClr val="000000"/>
              </a:solidFill>
              <a:highlight>
                <a:srgbClr val="FFFFFF"/>
              </a:highlight>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a:solidFill>
                  <a:srgbClr val="000000"/>
                </a:solidFill>
                <a:highlight>
                  <a:srgbClr val="FFFFFF"/>
                </a:highlight>
                <a:latin typeface="Arial"/>
                <a:ea typeface="Arial"/>
                <a:cs typeface="Arial"/>
                <a:sym typeface="Arial"/>
              </a:rPr>
              <a:t>Spatial Pyramid Pooling (SPP) Layer</a:t>
            </a:r>
            <a:endParaRPr>
              <a:solidFill>
                <a:srgbClr val="000000"/>
              </a:solidFill>
              <a:highlight>
                <a:srgbClr val="FFFFFF"/>
              </a:highlight>
              <a:latin typeface="Arial"/>
              <a:ea typeface="Arial"/>
              <a:cs typeface="Arial"/>
              <a:sym typeface="Arial"/>
            </a:endParaRPr>
          </a:p>
          <a:p>
            <a:pPr indent="0" lvl="0" marL="914400" rtl="0" algn="l">
              <a:lnSpc>
                <a:spcPct val="115000"/>
              </a:lnSpc>
              <a:spcBef>
                <a:spcPts val="0"/>
              </a:spcBef>
              <a:spcAft>
                <a:spcPts val="0"/>
              </a:spcAft>
              <a:buSzPts val="1800"/>
              <a:buNone/>
            </a:pPr>
            <a:r>
              <a:rPr lang="en" sz="1400">
                <a:solidFill>
                  <a:srgbClr val="000000"/>
                </a:solidFill>
                <a:highlight>
                  <a:srgbClr val="FFFFFF"/>
                </a:highlight>
                <a:latin typeface="Arial"/>
                <a:ea typeface="Arial"/>
                <a:cs typeface="Arial"/>
                <a:sym typeface="Arial"/>
              </a:rPr>
              <a:t>(We are working on improving)</a:t>
            </a:r>
            <a:endParaRPr sz="1400">
              <a:solidFill>
                <a:srgbClr val="000000"/>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SzPts val="1800"/>
              <a:buNone/>
            </a:pPr>
            <a:r>
              <a:t/>
            </a:r>
            <a:endParaRPr sz="1400">
              <a:solidFill>
                <a:srgbClr val="000000"/>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Can use this model beyond breast cancer dataset in other healthcare sectors also beyond then that like in finance ,smart cities, manufacturing, telecommunication,in customer churn prediction, in agriculture, weather forecasting and so on.</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