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6a540b1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6a540b1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6a540b1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6a540b1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6a540b12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6a540b1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6a540b12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6a540b12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6a540b1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6a540b1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6a540b12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6a540b12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6a540b1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6a540b1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d3abf12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d3abf12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3d30b44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3d30b44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d192dfa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d192df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614a7d10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614a7d10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3ac6188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3ac6188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614a7d10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614a7d10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643a67d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643a67d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14a7d10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14a7d10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3d192df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3d192df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4b6febae3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4b6febae3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079850" y="184421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000"/>
              <a:t>Task - 06 : Completed paper</a:t>
            </a:r>
            <a:endParaRPr sz="2000"/>
          </a:p>
          <a:p>
            <a:pPr indent="0" lvl="0" marL="0" rtl="0" algn="ctr">
              <a:spcBef>
                <a:spcPts val="0"/>
              </a:spcBef>
              <a:spcAft>
                <a:spcPts val="0"/>
              </a:spcAft>
              <a:buSzPts val="990"/>
              <a:buNone/>
            </a:pPr>
            <a:r>
              <a:rPr lang="en" sz="3559"/>
              <a:t>CNN Based Federated Learning for Breast Cancer Diagnosis using Ultrasound Images</a:t>
            </a:r>
            <a:endParaRPr sz="3559"/>
          </a:p>
        </p:txBody>
      </p:sp>
      <p:sp>
        <p:nvSpPr>
          <p:cNvPr id="60" name="Google Shape;60;p13"/>
          <p:cNvSpPr txBox="1"/>
          <p:nvPr>
            <p:ph idx="1" type="subTitle"/>
          </p:nvPr>
        </p:nvSpPr>
        <p:spPr>
          <a:xfrm>
            <a:off x="2133025" y="3023225"/>
            <a:ext cx="4870500" cy="1431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t/>
            </a:r>
            <a:endParaRPr sz="880"/>
          </a:p>
          <a:p>
            <a:pPr indent="0" lvl="0" marL="0" rtl="0" algn="ctr">
              <a:lnSpc>
                <a:spcPct val="80000"/>
              </a:lnSpc>
              <a:spcBef>
                <a:spcPts val="0"/>
              </a:spcBef>
              <a:spcAft>
                <a:spcPts val="0"/>
              </a:spcAft>
              <a:buSzPts val="440"/>
              <a:buNone/>
            </a:pPr>
            <a:r>
              <a:rPr lang="en" sz="1580"/>
              <a:t>Fatema Tuj Jahura (23366007)</a:t>
            </a:r>
            <a:endParaRPr sz="1580"/>
          </a:p>
          <a:p>
            <a:pPr indent="0" lvl="0" marL="0" rtl="0" algn="ctr">
              <a:lnSpc>
                <a:spcPct val="80000"/>
              </a:lnSpc>
              <a:spcBef>
                <a:spcPts val="0"/>
              </a:spcBef>
              <a:spcAft>
                <a:spcPts val="0"/>
              </a:spcAft>
              <a:buSzPts val="440"/>
              <a:buNone/>
            </a:pPr>
            <a:r>
              <a:rPr lang="en" sz="1580"/>
              <a:t>Ripa Sarker(23366009)</a:t>
            </a:r>
            <a:endParaRPr sz="1580"/>
          </a:p>
          <a:p>
            <a:pPr indent="0" lvl="0" marL="0" rtl="0" algn="ctr">
              <a:lnSpc>
                <a:spcPct val="80000"/>
              </a:lnSpc>
              <a:spcBef>
                <a:spcPts val="0"/>
              </a:spcBef>
              <a:spcAft>
                <a:spcPts val="0"/>
              </a:spcAft>
              <a:buSzPts val="440"/>
              <a:buNone/>
            </a:pPr>
            <a:r>
              <a:rPr lang="en" sz="1580"/>
              <a:t>Raisa Hasan Bushra(23366014)</a:t>
            </a:r>
            <a:endParaRPr sz="1580"/>
          </a:p>
          <a:p>
            <a:pPr indent="0" lvl="0" marL="0" rtl="0" algn="ctr">
              <a:lnSpc>
                <a:spcPct val="80000"/>
              </a:lnSpc>
              <a:spcBef>
                <a:spcPts val="0"/>
              </a:spcBef>
              <a:spcAft>
                <a:spcPts val="0"/>
              </a:spcAft>
              <a:buSzPts val="440"/>
              <a:buNone/>
            </a:pPr>
            <a:r>
              <a:rPr lang="en" sz="1580"/>
              <a:t>Tasnim Fuyara Chhoan(23366035)</a:t>
            </a:r>
            <a:endParaRPr sz="1580"/>
          </a:p>
          <a:p>
            <a:pPr indent="0" lvl="0" marL="0" rtl="0" algn="ctr">
              <a:lnSpc>
                <a:spcPct val="80000"/>
              </a:lnSpc>
              <a:spcBef>
                <a:spcPts val="0"/>
              </a:spcBef>
              <a:spcAft>
                <a:spcPts val="0"/>
              </a:spcAft>
              <a:buSzPts val="440"/>
              <a:buNone/>
            </a:pPr>
            <a:r>
              <a:t/>
            </a:r>
            <a:endParaRPr sz="1580"/>
          </a:p>
          <a:p>
            <a:pPr indent="0" lvl="0" marL="0" rtl="0" algn="ctr">
              <a:lnSpc>
                <a:spcPct val="80000"/>
              </a:lnSpc>
              <a:spcBef>
                <a:spcPts val="0"/>
              </a:spcBef>
              <a:spcAft>
                <a:spcPts val="0"/>
              </a:spcAft>
              <a:buSzPts val="440"/>
              <a:buNone/>
            </a:pPr>
            <a:r>
              <a:rPr lang="en" sz="1580"/>
              <a:t>Course Instructor: Annajiat Alim Rasel</a:t>
            </a:r>
            <a:endParaRPr sz="1580"/>
          </a:p>
          <a:p>
            <a:pPr indent="0" lvl="0" marL="0" rtl="0" algn="ctr">
              <a:lnSpc>
                <a:spcPct val="80000"/>
              </a:lnSpc>
              <a:spcBef>
                <a:spcPts val="0"/>
              </a:spcBef>
              <a:spcAft>
                <a:spcPts val="0"/>
              </a:spcAft>
              <a:buSzPts val="440"/>
              <a:buNone/>
            </a:pPr>
            <a:r>
              <a:rPr lang="en" sz="1580"/>
              <a:t>Mehnaz Ara Faizul (ST)</a:t>
            </a:r>
            <a:endParaRPr sz="1580"/>
          </a:p>
          <a:p>
            <a:pPr indent="0" lvl="0" marL="0" rtl="0" algn="ctr">
              <a:lnSpc>
                <a:spcPct val="80000"/>
              </a:lnSpc>
              <a:spcBef>
                <a:spcPts val="0"/>
              </a:spcBef>
              <a:spcAft>
                <a:spcPts val="0"/>
              </a:spcAft>
              <a:buSzPts val="440"/>
              <a:buNone/>
            </a:pPr>
            <a:r>
              <a:rPr lang="en" sz="1580"/>
              <a:t>Humaion Kabir Mehedi (RA)</a:t>
            </a:r>
            <a:endParaRPr sz="1580"/>
          </a:p>
          <a:p>
            <a:pPr indent="0" lvl="0" marL="0" rtl="0" algn="l">
              <a:lnSpc>
                <a:spcPct val="80000"/>
              </a:lnSpc>
              <a:spcBef>
                <a:spcPts val="0"/>
              </a:spcBef>
              <a:spcAft>
                <a:spcPts val="0"/>
              </a:spcAft>
              <a:buSzPts val="440"/>
              <a:buNone/>
            </a:pPr>
            <a:r>
              <a:t/>
            </a:r>
            <a:endParaRPr sz="1380"/>
          </a:p>
          <a:p>
            <a:pPr indent="0" lvl="0" marL="0" rtl="0" algn="l">
              <a:lnSpc>
                <a:spcPct val="80000"/>
              </a:lnSpc>
              <a:spcBef>
                <a:spcPts val="0"/>
              </a:spcBef>
              <a:spcAft>
                <a:spcPts val="0"/>
              </a:spcAft>
              <a:buSzPts val="440"/>
              <a:buNone/>
            </a:pPr>
            <a:r>
              <a:t/>
            </a:r>
            <a:endParaRPr sz="1280"/>
          </a:p>
        </p:txBody>
      </p:sp>
      <p:sp>
        <p:nvSpPr>
          <p:cNvPr id="61" name="Google Shape;61;p13"/>
          <p:cNvSpPr txBox="1"/>
          <p:nvPr/>
        </p:nvSpPr>
        <p:spPr>
          <a:xfrm>
            <a:off x="2557200" y="443825"/>
            <a:ext cx="4182000" cy="4407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rgbClr val="000000"/>
              </a:buClr>
              <a:buSzPts val="440"/>
              <a:buFont typeface="Arial"/>
              <a:buNone/>
            </a:pPr>
            <a:r>
              <a:rPr lang="en" sz="2080">
                <a:solidFill>
                  <a:schemeClr val="lt1"/>
                </a:solidFill>
                <a:latin typeface="Proxima Nova"/>
                <a:ea typeface="Proxima Nova"/>
                <a:cs typeface="Proxima Nova"/>
                <a:sym typeface="Proxima Nova"/>
              </a:rPr>
              <a:t>Group 41</a:t>
            </a:r>
            <a:endParaRPr sz="208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121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sp>
        <p:nvSpPr>
          <p:cNvPr id="131" name="Google Shape;131;p22"/>
          <p:cNvSpPr txBox="1"/>
          <p:nvPr>
            <p:ph idx="1" type="body"/>
          </p:nvPr>
        </p:nvSpPr>
        <p:spPr>
          <a:xfrm>
            <a:off x="311700" y="809125"/>
            <a:ext cx="8709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F0F0F"/>
                </a:solidFill>
                <a:latin typeface="Roboto"/>
                <a:ea typeface="Roboto"/>
                <a:cs typeface="Roboto"/>
                <a:sym typeface="Roboto"/>
              </a:rPr>
              <a:t>Centralized Training Performance: </a:t>
            </a:r>
            <a:r>
              <a:rPr lang="en" sz="1600">
                <a:solidFill>
                  <a:srgbClr val="0F0F0F"/>
                </a:solidFill>
                <a:latin typeface="Roboto"/>
                <a:ea typeface="Roboto"/>
                <a:cs typeface="Roboto"/>
                <a:sym typeface="Roboto"/>
              </a:rPr>
              <a:t>The custom CNN, trained centrally, achieves an impressive accuracy of 98.43% and tested with accuracy 93.33% over 50 epochs, demonstrating robust learning and minimal loss reduction with 0.0052 for training and 0.0500 for testing.</a:t>
            </a:r>
            <a:endParaRPr sz="1600">
              <a:solidFill>
                <a:srgbClr val="0F0F0F"/>
              </a:solidFill>
              <a:latin typeface="Roboto"/>
              <a:ea typeface="Roboto"/>
              <a:cs typeface="Roboto"/>
              <a:sym typeface="Roboto"/>
            </a:endParaRPr>
          </a:p>
          <a:p>
            <a:pPr indent="0" lvl="0" marL="457200" rtl="0" algn="l">
              <a:spcBef>
                <a:spcPts val="1200"/>
              </a:spcBef>
              <a:spcAft>
                <a:spcPts val="1200"/>
              </a:spcAft>
              <a:buNone/>
            </a:pPr>
            <a:r>
              <a:t/>
            </a:r>
            <a:endParaRPr sz="1600">
              <a:solidFill>
                <a:srgbClr val="0F0F0F"/>
              </a:solidFill>
              <a:latin typeface="Roboto"/>
              <a:ea typeface="Roboto"/>
              <a:cs typeface="Roboto"/>
              <a:sym typeface="Roboto"/>
            </a:endParaRPr>
          </a:p>
        </p:txBody>
      </p:sp>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33" name="Google Shape;133;p22"/>
          <p:cNvPicPr preferRelativeResize="0"/>
          <p:nvPr/>
        </p:nvPicPr>
        <p:blipFill>
          <a:blip r:embed="rId3">
            <a:alphaModFix/>
          </a:blip>
          <a:stretch>
            <a:fillRect/>
          </a:stretch>
        </p:blipFill>
        <p:spPr>
          <a:xfrm>
            <a:off x="545450" y="1910925"/>
            <a:ext cx="3908700" cy="2978050"/>
          </a:xfrm>
          <a:prstGeom prst="rect">
            <a:avLst/>
          </a:prstGeom>
          <a:noFill/>
          <a:ln>
            <a:noFill/>
          </a:ln>
        </p:spPr>
      </p:pic>
      <p:pic>
        <p:nvPicPr>
          <p:cNvPr id="134" name="Google Shape;134;p22"/>
          <p:cNvPicPr preferRelativeResize="0"/>
          <p:nvPr/>
        </p:nvPicPr>
        <p:blipFill>
          <a:blip r:embed="rId4">
            <a:alphaModFix/>
          </a:blip>
          <a:stretch>
            <a:fillRect/>
          </a:stretch>
        </p:blipFill>
        <p:spPr>
          <a:xfrm>
            <a:off x="4821851" y="1890250"/>
            <a:ext cx="3970699" cy="297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F0F0F"/>
              </a:buClr>
              <a:buSzPts val="1600"/>
              <a:buFont typeface="Roboto"/>
              <a:buChar char="●"/>
            </a:pPr>
            <a:r>
              <a:rPr b="1" lang="en" sz="1600">
                <a:solidFill>
                  <a:srgbClr val="0F0F0F"/>
                </a:solidFill>
                <a:latin typeface="Roboto"/>
                <a:ea typeface="Roboto"/>
                <a:cs typeface="Roboto"/>
                <a:sym typeface="Roboto"/>
              </a:rPr>
              <a:t>Federated Learning Performance: </a:t>
            </a:r>
            <a:r>
              <a:rPr lang="en" sz="1600">
                <a:solidFill>
                  <a:srgbClr val="0F0F0F"/>
                </a:solidFill>
                <a:latin typeface="Roboto"/>
                <a:ea typeface="Roboto"/>
                <a:cs typeface="Roboto"/>
                <a:sym typeface="Roboto"/>
              </a:rPr>
              <a:t>Federated learning yields outstanding results, with a final training accuracy of 98.42% and minimal loss (0.0052), showcasing adaptability to decentralized datasets.</a:t>
            </a:r>
            <a:endParaRPr sz="1600">
              <a:solidFill>
                <a:srgbClr val="0F0F0F"/>
              </a:solidFill>
              <a:latin typeface="Roboto"/>
              <a:ea typeface="Roboto"/>
              <a:cs typeface="Roboto"/>
              <a:sym typeface="Roboto"/>
            </a:endParaRPr>
          </a:p>
          <a:p>
            <a:pPr indent="0" lvl="0" marL="457200" rtl="0" algn="l">
              <a:spcBef>
                <a:spcPts val="1200"/>
              </a:spcBef>
              <a:spcAft>
                <a:spcPts val="0"/>
              </a:spcAft>
              <a:buNone/>
            </a:pPr>
            <a:r>
              <a:t/>
            </a:r>
            <a:endParaRPr sz="1600">
              <a:solidFill>
                <a:srgbClr val="0F0F0F"/>
              </a:solidFill>
              <a:latin typeface="Roboto"/>
              <a:ea typeface="Roboto"/>
              <a:cs typeface="Roboto"/>
              <a:sym typeface="Roboto"/>
            </a:endParaRPr>
          </a:p>
          <a:p>
            <a:pPr indent="-330200" lvl="0" marL="457200" rtl="0" algn="l">
              <a:spcBef>
                <a:spcPts val="1200"/>
              </a:spcBef>
              <a:spcAft>
                <a:spcPts val="0"/>
              </a:spcAft>
              <a:buClr>
                <a:srgbClr val="0F0F0F"/>
              </a:buClr>
              <a:buSzPts val="1600"/>
              <a:buFont typeface="Roboto"/>
              <a:buChar char="●"/>
            </a:pPr>
            <a:r>
              <a:rPr b="1" lang="en" sz="1600">
                <a:solidFill>
                  <a:srgbClr val="0F0F0F"/>
                </a:solidFill>
                <a:latin typeface="Roboto"/>
                <a:ea typeface="Roboto"/>
                <a:cs typeface="Roboto"/>
                <a:sym typeface="Roboto"/>
              </a:rPr>
              <a:t>Federated Test Set Evaluation: </a:t>
            </a:r>
            <a:r>
              <a:rPr lang="en" sz="1600">
                <a:solidFill>
                  <a:srgbClr val="0F0F0F"/>
                </a:solidFill>
                <a:latin typeface="Roboto"/>
                <a:ea typeface="Roboto"/>
                <a:cs typeface="Roboto"/>
                <a:sym typeface="Roboto"/>
              </a:rPr>
              <a:t>The federated model maintains high accuracy (93.33%) and low loss (0.0499) in the test set, highlighting its enhanced performance compared to centralized training.</a:t>
            </a:r>
            <a:endParaRPr sz="1600">
              <a:solidFill>
                <a:srgbClr val="0F0F0F"/>
              </a:solidFill>
              <a:latin typeface="Roboto"/>
              <a:ea typeface="Roboto"/>
              <a:cs typeface="Roboto"/>
              <a:sym typeface="Roboto"/>
            </a:endParaRPr>
          </a:p>
        </p:txBody>
      </p:sp>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sp>
        <p:nvSpPr>
          <p:cNvPr id="147" name="Google Shape;147;p24"/>
          <p:cNvSpPr txBox="1"/>
          <p:nvPr>
            <p:ph idx="1" type="body"/>
          </p:nvPr>
        </p:nvSpPr>
        <p:spPr>
          <a:xfrm>
            <a:off x="311700" y="732925"/>
            <a:ext cx="3864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F0F0F"/>
                </a:solidFill>
                <a:latin typeface="Roboto"/>
                <a:ea typeface="Roboto"/>
                <a:cs typeface="Roboto"/>
                <a:sym typeface="Roboto"/>
              </a:rPr>
              <a:t>Classification Report and Confusion Matrix Analysis: </a:t>
            </a:r>
            <a:r>
              <a:rPr lang="en" sz="1600">
                <a:solidFill>
                  <a:srgbClr val="0F0F0F"/>
                </a:solidFill>
                <a:latin typeface="Roboto"/>
                <a:ea typeface="Roboto"/>
                <a:cs typeface="Roboto"/>
                <a:sym typeface="Roboto"/>
              </a:rPr>
              <a:t>The model excels in classifying benign, malignant, and normal cases, as evidenced by high precision, recall, and F1-score metrics. The confusion matrix underscores its discriminative abilities for practical medical applications.</a:t>
            </a:r>
            <a:endParaRPr sz="1600">
              <a:solidFill>
                <a:srgbClr val="0F0F0F"/>
              </a:solidFill>
              <a:latin typeface="Roboto"/>
              <a:ea typeface="Roboto"/>
              <a:cs typeface="Roboto"/>
              <a:sym typeface="Roboto"/>
            </a:endParaRPr>
          </a:p>
          <a:p>
            <a:pPr indent="0" lvl="0" marL="0" rtl="0" algn="l">
              <a:spcBef>
                <a:spcPts val="1200"/>
              </a:spcBef>
              <a:spcAft>
                <a:spcPts val="0"/>
              </a:spcAft>
              <a:buNone/>
            </a:pPr>
            <a:r>
              <a:t/>
            </a:r>
            <a:endParaRPr sz="1600">
              <a:solidFill>
                <a:srgbClr val="0F0F0F"/>
              </a:solidFill>
              <a:latin typeface="Roboto"/>
              <a:ea typeface="Roboto"/>
              <a:cs typeface="Roboto"/>
              <a:sym typeface="Roboto"/>
            </a:endParaRPr>
          </a:p>
          <a:p>
            <a:pPr indent="0" lvl="0" marL="457200" rtl="0" algn="l">
              <a:spcBef>
                <a:spcPts val="1200"/>
              </a:spcBef>
              <a:spcAft>
                <a:spcPts val="1200"/>
              </a:spcAft>
              <a:buNone/>
            </a:pPr>
            <a:r>
              <a:t/>
            </a:r>
            <a:endParaRPr sz="1600">
              <a:solidFill>
                <a:srgbClr val="0F0F0F"/>
              </a:solidFill>
              <a:latin typeface="Roboto"/>
              <a:ea typeface="Roboto"/>
              <a:cs typeface="Roboto"/>
              <a:sym typeface="Roboto"/>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49" name="Google Shape;149;p24"/>
          <p:cNvPicPr preferRelativeResize="0"/>
          <p:nvPr/>
        </p:nvPicPr>
        <p:blipFill>
          <a:blip r:embed="rId3">
            <a:alphaModFix/>
          </a:blip>
          <a:stretch>
            <a:fillRect/>
          </a:stretch>
        </p:blipFill>
        <p:spPr>
          <a:xfrm>
            <a:off x="4350550" y="652012"/>
            <a:ext cx="4670600" cy="3991875"/>
          </a:xfrm>
          <a:prstGeom prst="rect">
            <a:avLst/>
          </a:prstGeom>
          <a:noFill/>
          <a:ln>
            <a:noFill/>
          </a:ln>
        </p:spPr>
      </p:pic>
      <p:pic>
        <p:nvPicPr>
          <p:cNvPr id="150" name="Google Shape;150;p24"/>
          <p:cNvPicPr preferRelativeResize="0"/>
          <p:nvPr/>
        </p:nvPicPr>
        <p:blipFill>
          <a:blip r:embed="rId4">
            <a:alphaModFix/>
          </a:blip>
          <a:stretch>
            <a:fillRect/>
          </a:stretch>
        </p:blipFill>
        <p:spPr>
          <a:xfrm>
            <a:off x="196750" y="3230388"/>
            <a:ext cx="4095750" cy="151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57" name="Google Shape;157;p25"/>
          <p:cNvPicPr preferRelativeResize="0"/>
          <p:nvPr/>
        </p:nvPicPr>
        <p:blipFill>
          <a:blip r:embed="rId3">
            <a:alphaModFix/>
          </a:blip>
          <a:stretch>
            <a:fillRect/>
          </a:stretch>
        </p:blipFill>
        <p:spPr>
          <a:xfrm>
            <a:off x="2801088" y="584445"/>
            <a:ext cx="5936075" cy="2360380"/>
          </a:xfrm>
          <a:prstGeom prst="rect">
            <a:avLst/>
          </a:prstGeom>
          <a:noFill/>
          <a:ln>
            <a:noFill/>
          </a:ln>
        </p:spPr>
      </p:pic>
      <p:pic>
        <p:nvPicPr>
          <p:cNvPr id="158" name="Google Shape;158;p25"/>
          <p:cNvPicPr preferRelativeResize="0"/>
          <p:nvPr/>
        </p:nvPicPr>
        <p:blipFill>
          <a:blip r:embed="rId4">
            <a:alphaModFix/>
          </a:blip>
          <a:stretch>
            <a:fillRect/>
          </a:stretch>
        </p:blipFill>
        <p:spPr>
          <a:xfrm>
            <a:off x="559238" y="695224"/>
            <a:ext cx="6124926" cy="2207450"/>
          </a:xfrm>
          <a:prstGeom prst="rect">
            <a:avLst/>
          </a:prstGeom>
          <a:noFill/>
          <a:ln>
            <a:noFill/>
          </a:ln>
        </p:spPr>
      </p:pic>
      <p:pic>
        <p:nvPicPr>
          <p:cNvPr id="159" name="Google Shape;159;p25"/>
          <p:cNvPicPr preferRelativeResize="0"/>
          <p:nvPr/>
        </p:nvPicPr>
        <p:blipFill>
          <a:blip r:embed="rId5">
            <a:alphaModFix/>
          </a:blip>
          <a:stretch>
            <a:fillRect/>
          </a:stretch>
        </p:blipFill>
        <p:spPr>
          <a:xfrm>
            <a:off x="1509525" y="2902675"/>
            <a:ext cx="6124926" cy="20831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a:t>
            </a:r>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F0F0F"/>
              </a:buClr>
              <a:buSzPts val="1800"/>
              <a:buChar char="●"/>
            </a:pPr>
            <a:r>
              <a:rPr lang="en">
                <a:solidFill>
                  <a:srgbClr val="0F0F0F"/>
                </a:solidFill>
              </a:rPr>
              <a:t>Dataset complexity</a:t>
            </a:r>
            <a:endParaRPr>
              <a:solidFill>
                <a:srgbClr val="0F0F0F"/>
              </a:solidFill>
            </a:endParaRPr>
          </a:p>
          <a:p>
            <a:pPr indent="-317500" lvl="1" marL="914400" rtl="0" algn="l">
              <a:spcBef>
                <a:spcPts val="0"/>
              </a:spcBef>
              <a:spcAft>
                <a:spcPts val="0"/>
              </a:spcAft>
              <a:buClr>
                <a:srgbClr val="0F0F0F"/>
              </a:buClr>
              <a:buSzPts val="1400"/>
              <a:buChar char="○"/>
            </a:pPr>
            <a:r>
              <a:rPr lang="en">
                <a:solidFill>
                  <a:srgbClr val="0F0F0F"/>
                </a:solidFill>
              </a:rPr>
              <a:t>Class imbalance: unequal distribution of samples across different classes.</a:t>
            </a:r>
            <a:endParaRPr>
              <a:solidFill>
                <a:srgbClr val="0F0F0F"/>
              </a:solidFill>
            </a:endParaRPr>
          </a:p>
          <a:p>
            <a:pPr indent="-317500" lvl="1" marL="914400" rtl="0" algn="l">
              <a:spcBef>
                <a:spcPts val="0"/>
              </a:spcBef>
              <a:spcAft>
                <a:spcPts val="0"/>
              </a:spcAft>
              <a:buClr>
                <a:srgbClr val="0F0F0F"/>
              </a:buClr>
              <a:buSzPts val="1400"/>
              <a:buChar char="○"/>
            </a:pPr>
            <a:r>
              <a:rPr lang="en">
                <a:solidFill>
                  <a:srgbClr val="0F0F0F"/>
                </a:solidFill>
              </a:rPr>
              <a:t>Higher resolutions capture more intricate patterns but require more computational resources.</a:t>
            </a:r>
            <a:endParaRPr>
              <a:solidFill>
                <a:srgbClr val="0F0F0F"/>
              </a:solidFill>
            </a:endParaRPr>
          </a:p>
          <a:p>
            <a:pPr indent="-317500" lvl="1" marL="914400" rtl="0" algn="l">
              <a:spcBef>
                <a:spcPts val="0"/>
              </a:spcBef>
              <a:spcAft>
                <a:spcPts val="0"/>
              </a:spcAft>
              <a:buClr>
                <a:srgbClr val="0F0F0F"/>
              </a:buClr>
              <a:buSzPts val="1400"/>
              <a:buChar char="○"/>
            </a:pPr>
            <a:r>
              <a:rPr lang="en">
                <a:solidFill>
                  <a:srgbClr val="0F0F0F"/>
                </a:solidFill>
              </a:rPr>
              <a:t>Presence of multiple classes (3 class)</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Lack of Computational resource</a:t>
            </a:r>
            <a:endParaRPr>
              <a:solidFill>
                <a:srgbClr val="0F0F0F"/>
              </a:solidFill>
            </a:endParaRPr>
          </a:p>
          <a:p>
            <a:pPr indent="-342900" lvl="0" marL="457200" rtl="0" algn="l">
              <a:spcBef>
                <a:spcPts val="0"/>
              </a:spcBef>
              <a:spcAft>
                <a:spcPts val="0"/>
              </a:spcAft>
              <a:buClr>
                <a:srgbClr val="0F0F0F"/>
              </a:buClr>
              <a:buSzPts val="1800"/>
              <a:buChar char="●"/>
            </a:pPr>
            <a:r>
              <a:rPr lang="en">
                <a:solidFill>
                  <a:srgbClr val="0F0F0F"/>
                </a:solidFill>
              </a:rPr>
              <a:t>Need to add more complex network (working on this)</a:t>
            </a:r>
            <a:endParaRPr>
              <a:solidFill>
                <a:srgbClr val="0F0F0F"/>
              </a:solidFill>
            </a:endParaRPr>
          </a:p>
        </p:txBody>
      </p:sp>
      <p:sp>
        <p:nvSpPr>
          <p:cNvPr id="166" name="Google Shape;16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Can make more complex convolutional neural network (CNN)</a:t>
            </a:r>
            <a:endParaRPr sz="1400">
              <a:solidFill>
                <a:srgbClr val="000000"/>
              </a:solidFill>
              <a:highlight>
                <a:srgbClr val="FFFFFF"/>
              </a:highlight>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Increase Network Depth and Width</a:t>
            </a:r>
            <a:endParaRPr>
              <a:solidFill>
                <a:srgbClr val="000000"/>
              </a:solidFill>
              <a:highlight>
                <a:srgbClr val="FFFFFF"/>
              </a:highlight>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Incorporate Different COnvolutional Architecture </a:t>
            </a:r>
            <a:endParaRPr>
              <a:solidFill>
                <a:srgbClr val="000000"/>
              </a:solidFill>
              <a:highlight>
                <a:srgbClr val="FFFFFF"/>
              </a:highlight>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Spatial Pyramid Pooling (SPP) Layer</a:t>
            </a:r>
            <a:endParaRPr>
              <a:solidFill>
                <a:srgbClr val="000000"/>
              </a:solidFill>
              <a:highlight>
                <a:srgbClr val="FFFFFF"/>
              </a:highlight>
              <a:latin typeface="Arial"/>
              <a:ea typeface="Arial"/>
              <a:cs typeface="Arial"/>
              <a:sym typeface="Arial"/>
            </a:endParaRPr>
          </a:p>
          <a:p>
            <a:pPr indent="0" lvl="0" marL="914400" rtl="0" algn="just">
              <a:spcBef>
                <a:spcPts val="0"/>
              </a:spcBef>
              <a:spcAft>
                <a:spcPts val="0"/>
              </a:spcAft>
              <a:buNone/>
            </a:pPr>
            <a:r>
              <a:rPr lang="en" sz="1400">
                <a:solidFill>
                  <a:srgbClr val="000000"/>
                </a:solidFill>
                <a:highlight>
                  <a:srgbClr val="FFFFFF"/>
                </a:highlight>
                <a:latin typeface="Arial"/>
                <a:ea typeface="Arial"/>
                <a:cs typeface="Arial"/>
                <a:sym typeface="Arial"/>
              </a:rPr>
              <a:t>(We are working on improving)</a:t>
            </a:r>
            <a:endParaRPr sz="1400">
              <a:solidFill>
                <a:srgbClr val="000000"/>
              </a:solidFill>
              <a:highlight>
                <a:srgbClr val="FFFFFF"/>
              </a:highlight>
              <a:latin typeface="Arial"/>
              <a:ea typeface="Arial"/>
              <a:cs typeface="Arial"/>
              <a:sym typeface="Arial"/>
            </a:endParaRPr>
          </a:p>
          <a:p>
            <a:pPr indent="0" lvl="0" marL="914400" rtl="0" algn="just">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317500" lvl="0" marL="457200" rtl="0" algn="just">
              <a:spcBef>
                <a:spcPts val="0"/>
              </a:spcBef>
              <a:spcAft>
                <a:spcPts val="0"/>
              </a:spcAft>
              <a:buClr>
                <a:srgbClr val="1D1C1D"/>
              </a:buClr>
              <a:buSzPts val="1400"/>
              <a:buFont typeface="Arial"/>
              <a:buChar char="●"/>
            </a:pPr>
            <a:r>
              <a:rPr lang="en" sz="1400">
                <a:solidFill>
                  <a:srgbClr val="1D1C1D"/>
                </a:solidFill>
                <a:highlight>
                  <a:schemeClr val="lt1"/>
                </a:highlight>
                <a:latin typeface="Arial"/>
                <a:ea typeface="Arial"/>
                <a:cs typeface="Arial"/>
                <a:sym typeface="Arial"/>
              </a:rPr>
              <a:t>Replace central server with </a:t>
            </a:r>
            <a:r>
              <a:rPr lang="en" sz="1400">
                <a:solidFill>
                  <a:srgbClr val="1D1C1D"/>
                </a:solidFill>
                <a:highlight>
                  <a:schemeClr val="lt1"/>
                </a:highlight>
                <a:latin typeface="Arial"/>
                <a:ea typeface="Arial"/>
                <a:cs typeface="Arial"/>
                <a:sym typeface="Arial"/>
              </a:rPr>
              <a:t>scalability</a:t>
            </a:r>
            <a:endParaRPr sz="1400">
              <a:solidFill>
                <a:srgbClr val="1D1C1D"/>
              </a:solidFill>
              <a:highlight>
                <a:schemeClr val="lt1"/>
              </a:highlight>
              <a:latin typeface="Arial"/>
              <a:ea typeface="Arial"/>
              <a:cs typeface="Arial"/>
              <a:sym typeface="Arial"/>
            </a:endParaRPr>
          </a:p>
          <a:p>
            <a:pPr indent="0" lvl="0" marL="914400" rtl="0" algn="just">
              <a:spcBef>
                <a:spcPts val="0"/>
              </a:spcBef>
              <a:spcAft>
                <a:spcPts val="0"/>
              </a:spcAft>
              <a:buNone/>
            </a:pPr>
            <a:r>
              <a:t/>
            </a:r>
            <a:endParaRPr sz="1400">
              <a:solidFill>
                <a:srgbClr val="1D1C1D"/>
              </a:solidFill>
              <a:highlight>
                <a:schemeClr val="lt1"/>
              </a:highlight>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Can use this model beyond breast cancer dataset in other healthcare sectors for medical image analysis, clinical data analysis. Moreover besides healthcare sector, we can use this model in finance to fraud detection, credit scoring, in smart cities for traffic management, environment monitoring, for manufacturing like quality control, predictive maintenance , in telecommunication for network optimization, customer churn prediction, in agriculture for crop disease prediction, weather forecasting and so on.</a:t>
            </a:r>
            <a:endParaRPr sz="2100"/>
          </a:p>
        </p:txBody>
      </p:sp>
      <p:sp>
        <p:nvSpPr>
          <p:cNvPr id="173" name="Google Shape;17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0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9" name="Google Shape;179;p28"/>
          <p:cNvSpPr txBox="1"/>
          <p:nvPr>
            <p:ph idx="1" type="body"/>
          </p:nvPr>
        </p:nvSpPr>
        <p:spPr>
          <a:xfrm>
            <a:off x="392075" y="13605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solidFill>
                  <a:srgbClr val="0F0F0F"/>
                </a:solidFill>
                <a:latin typeface="Arial"/>
                <a:ea typeface="Arial"/>
                <a:cs typeface="Arial"/>
                <a:sym typeface="Arial"/>
              </a:rPr>
              <a:t>The integration of CNN and Federated Learning (FL) for breast cancer detection using ultrasound images offers a promising solution to the challenges of centralized medical data. Leveraging the strengths of CNNs for intricate feature analysis and FL for collaborative learning from decentralized datasets, this approach aims to enhance diagnostic accuracy. Through meticulous dataset handling, model training, and result analysis, the combined model demonstrates potential for improved breast cancer diagnosis. The emphasis on large-scale deployment, integration with clinical workflows, and multi-model fusion underscores its practical applicability and holistic diagnostic capabilities.</a:t>
            </a:r>
            <a:endParaRPr>
              <a:solidFill>
                <a:srgbClr val="0F0F0F"/>
              </a:solidFill>
              <a:latin typeface="Arial"/>
              <a:ea typeface="Arial"/>
              <a:cs typeface="Arial"/>
              <a:sym typeface="Arial"/>
            </a:endParaRPr>
          </a:p>
          <a:p>
            <a:pPr indent="0" lvl="0" marL="0" rtl="0" algn="l">
              <a:spcBef>
                <a:spcPts val="1200"/>
              </a:spcBef>
              <a:spcAft>
                <a:spcPts val="0"/>
              </a:spcAft>
              <a:buNone/>
            </a:pPr>
            <a:r>
              <a:t/>
            </a:r>
            <a:endParaRPr>
              <a:solidFill>
                <a:srgbClr val="0F0F0F"/>
              </a:solidFill>
              <a:latin typeface="Arial"/>
              <a:ea typeface="Arial"/>
              <a:cs typeface="Arial"/>
              <a:sym typeface="Arial"/>
            </a:endParaRPr>
          </a:p>
          <a:p>
            <a:pPr indent="0" lvl="0" marL="0" rtl="0" algn="l">
              <a:spcBef>
                <a:spcPts val="1200"/>
              </a:spcBef>
              <a:spcAft>
                <a:spcPts val="1200"/>
              </a:spcAft>
              <a:buNone/>
            </a:pPr>
            <a:r>
              <a:t/>
            </a:r>
            <a:endParaRPr>
              <a:solidFill>
                <a:srgbClr val="0F0F0F"/>
              </a:solidFill>
              <a:latin typeface="Arial"/>
              <a:ea typeface="Arial"/>
              <a:cs typeface="Arial"/>
              <a:sym typeface="Arial"/>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15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6" name="Google Shape;186;p29"/>
          <p:cNvSpPr txBox="1"/>
          <p:nvPr>
            <p:ph idx="1" type="body"/>
          </p:nvPr>
        </p:nvSpPr>
        <p:spPr>
          <a:xfrm>
            <a:off x="311700" y="723050"/>
            <a:ext cx="8520600" cy="4058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185">
                <a:solidFill>
                  <a:srgbClr val="000000"/>
                </a:solidFill>
                <a:latin typeface="PT Sans Narrow"/>
                <a:ea typeface="PT Sans Narrow"/>
                <a:cs typeface="PT Sans Narrow"/>
                <a:sym typeface="PT Sans Narrow"/>
              </a:rPr>
              <a:t>[1] Katar, Oğuzhan Yildirim, Özal. (2023). Breast Cancer Segmentation from Ultrasound Images Using ResNext-based U-Net Model. Bitlis Eren Üniversitesi Fen Bilimleri Dergisi. 12. 10.17798/bitlisfen.1331310.</a:t>
            </a:r>
            <a:endParaRPr sz="1185">
              <a:solidFill>
                <a:srgbClr val="000000"/>
              </a:solidFill>
              <a:latin typeface="PT Sans Narrow"/>
              <a:ea typeface="PT Sans Narrow"/>
              <a:cs typeface="PT Sans Narrow"/>
              <a:sym typeface="PT Sans Narrow"/>
            </a:endParaRPr>
          </a:p>
          <a:p>
            <a:pPr indent="0" lvl="0" marL="0" rtl="0" algn="just">
              <a:lnSpc>
                <a:spcPct val="95000"/>
              </a:lnSpc>
              <a:spcBef>
                <a:spcPts val="1200"/>
              </a:spcBef>
              <a:spcAft>
                <a:spcPts val="0"/>
              </a:spcAft>
              <a:buSzPts val="852"/>
              <a:buNone/>
            </a:pPr>
            <a:r>
              <a:rPr lang="en" sz="1185">
                <a:solidFill>
                  <a:srgbClr val="000000"/>
                </a:solidFill>
                <a:latin typeface="PT Sans Narrow"/>
                <a:ea typeface="PT Sans Narrow"/>
                <a:cs typeface="PT Sans Narrow"/>
                <a:sym typeface="PT Sans Narrow"/>
              </a:rPr>
              <a:t>[2] KhoKhar, F. A., Shah, J. H., Khan, M. A., Sharif, M., Tariq, U., Kadry, S. (2022). A review on federated learning towards image processing. Computers and Electrical Engineering, 99, 107818.</a:t>
            </a:r>
            <a:endParaRPr sz="1185">
              <a:solidFill>
                <a:srgbClr val="000000"/>
              </a:solidFill>
              <a:latin typeface="PT Sans Narrow"/>
              <a:ea typeface="PT Sans Narrow"/>
              <a:cs typeface="PT Sans Narrow"/>
              <a:sym typeface="PT Sans Narrow"/>
            </a:endParaRPr>
          </a:p>
          <a:p>
            <a:pPr indent="0" lvl="0" marL="0" rtl="0" algn="just">
              <a:lnSpc>
                <a:spcPct val="95000"/>
              </a:lnSpc>
              <a:spcBef>
                <a:spcPts val="1200"/>
              </a:spcBef>
              <a:spcAft>
                <a:spcPts val="0"/>
              </a:spcAft>
              <a:buSzPts val="852"/>
              <a:buNone/>
            </a:pPr>
            <a:r>
              <a:rPr lang="en" sz="1185">
                <a:solidFill>
                  <a:srgbClr val="000000"/>
                </a:solidFill>
                <a:latin typeface="PT Sans Narrow"/>
                <a:ea typeface="PT Sans Narrow"/>
                <a:cs typeface="PT Sans Narrow"/>
                <a:sym typeface="PT Sans Narrow"/>
              </a:rPr>
              <a:t>[3] Hossain, M. A., Sajib, M. S. A. (2019). Classification of image using convolutional neural network (CNN). Global Journal of Computer Science and Technology, 19(2).</a:t>
            </a:r>
            <a:endParaRPr sz="1185">
              <a:solidFill>
                <a:srgbClr val="000000"/>
              </a:solidFill>
              <a:latin typeface="PT Sans Narrow"/>
              <a:ea typeface="PT Sans Narrow"/>
              <a:cs typeface="PT Sans Narrow"/>
              <a:sym typeface="PT Sans Narrow"/>
            </a:endParaRPr>
          </a:p>
          <a:p>
            <a:pPr indent="0" lvl="0" marL="0" rtl="0" algn="just">
              <a:lnSpc>
                <a:spcPct val="95000"/>
              </a:lnSpc>
              <a:spcBef>
                <a:spcPts val="1200"/>
              </a:spcBef>
              <a:spcAft>
                <a:spcPts val="0"/>
              </a:spcAft>
              <a:buSzPts val="852"/>
              <a:buNone/>
            </a:pPr>
            <a:r>
              <a:rPr lang="en" sz="1185">
                <a:solidFill>
                  <a:srgbClr val="000000"/>
                </a:solidFill>
                <a:latin typeface="PT Sans Narrow"/>
                <a:ea typeface="PT Sans Narrow"/>
                <a:cs typeface="PT Sans Narrow"/>
                <a:sym typeface="PT Sans Narrow"/>
              </a:rPr>
              <a:t>[4]Y. N. Tan, V. P. Tinh, P. D. Lam, N. H. Nam, T. A. Khoa, "A Transfer Learning Approach to Breast Cancer Classification in a Federated Learning Framework," IEEE Access, Volume 11: 2023, Electronic ISSN: 2169-3536, INSPEC Accession Number: 22840396, Page(s): 27462 - 27476.</a:t>
            </a:r>
            <a:endParaRPr sz="1185">
              <a:solidFill>
                <a:srgbClr val="000000"/>
              </a:solidFill>
              <a:latin typeface="PT Sans Narrow"/>
              <a:ea typeface="PT Sans Narrow"/>
              <a:cs typeface="PT Sans Narrow"/>
              <a:sym typeface="PT Sans Narrow"/>
            </a:endParaRPr>
          </a:p>
          <a:p>
            <a:pPr indent="0" lvl="0" marL="0" rtl="0" algn="just">
              <a:lnSpc>
                <a:spcPct val="95000"/>
              </a:lnSpc>
              <a:spcBef>
                <a:spcPts val="1200"/>
              </a:spcBef>
              <a:spcAft>
                <a:spcPts val="0"/>
              </a:spcAft>
              <a:buSzPts val="852"/>
              <a:buNone/>
            </a:pPr>
            <a:r>
              <a:rPr lang="en" sz="1185">
                <a:solidFill>
                  <a:srgbClr val="000000"/>
                </a:solidFill>
                <a:latin typeface="PT Sans Narrow"/>
                <a:ea typeface="PT Sans Narrow"/>
                <a:cs typeface="PT Sans Narrow"/>
                <a:sym typeface="PT Sans Narrow"/>
              </a:rPr>
              <a:t>[5]I. Feki, S. Ammar, Y. Kessentini, and K. Muhammad, "Federated learning for COVID-19 screening from Chest X-ray images," Applied Soft Computing, 2021 Jul, 106: 107330.</a:t>
            </a:r>
            <a:endParaRPr sz="1185">
              <a:solidFill>
                <a:srgbClr val="000000"/>
              </a:solidFill>
              <a:latin typeface="PT Sans Narrow"/>
              <a:ea typeface="PT Sans Narrow"/>
              <a:cs typeface="PT Sans Narrow"/>
              <a:sym typeface="PT Sans Narrow"/>
            </a:endParaRPr>
          </a:p>
          <a:p>
            <a:pPr indent="0" lvl="0" marL="0" rtl="0" algn="just">
              <a:lnSpc>
                <a:spcPct val="95000"/>
              </a:lnSpc>
              <a:spcBef>
                <a:spcPts val="1200"/>
              </a:spcBef>
              <a:spcAft>
                <a:spcPts val="0"/>
              </a:spcAft>
              <a:buSzPts val="852"/>
              <a:buNone/>
            </a:pPr>
            <a:r>
              <a:rPr lang="en" sz="1185">
                <a:solidFill>
                  <a:srgbClr val="000000"/>
                </a:solidFill>
                <a:latin typeface="PT Sans Narrow"/>
                <a:ea typeface="PT Sans Narrow"/>
                <a:cs typeface="PT Sans Narrow"/>
                <a:sym typeface="PT Sans Narrow"/>
              </a:rPr>
              <a:t>[6] M. F. Sohan, and A. Basalamah, "A Systematic Review on Federated Learning in Medical Image Analysis," IEEE Access, 2023, Volume: 11, Page(s): 28628 - 28644. </a:t>
            </a:r>
            <a:endParaRPr sz="1185">
              <a:solidFill>
                <a:srgbClr val="000000"/>
              </a:solidFill>
              <a:latin typeface="PT Sans Narrow"/>
              <a:ea typeface="PT Sans Narrow"/>
              <a:cs typeface="PT Sans Narrow"/>
              <a:sym typeface="PT Sans Narrow"/>
            </a:endParaRPr>
          </a:p>
          <a:p>
            <a:pPr indent="0" lvl="0" marL="0" rtl="0" algn="just">
              <a:lnSpc>
                <a:spcPct val="95000"/>
              </a:lnSpc>
              <a:spcBef>
                <a:spcPts val="1200"/>
              </a:spcBef>
              <a:spcAft>
                <a:spcPts val="0"/>
              </a:spcAft>
              <a:buSzPts val="852"/>
              <a:buNone/>
            </a:pPr>
            <a:r>
              <a:rPr lang="en" sz="1185">
                <a:solidFill>
                  <a:srgbClr val="000000"/>
                </a:solidFill>
                <a:latin typeface="PT Sans Narrow"/>
                <a:ea typeface="PT Sans Narrow"/>
                <a:cs typeface="PT Sans Narrow"/>
                <a:sym typeface="PT Sans Narrow"/>
              </a:rPr>
              <a:t>[7]Masud, Mehedi Rashed, Amr Hossain, M. Shamim. (2022). Convolutional neural network-based models for diagnosis of breast cancer. Neural Computing and Applications. 34. 1-12. 10.1007/s00521-020-05394-5.</a:t>
            </a:r>
            <a:endParaRPr sz="1185">
              <a:solidFill>
                <a:srgbClr val="000000"/>
              </a:solidFill>
              <a:latin typeface="PT Sans Narrow"/>
              <a:ea typeface="PT Sans Narrow"/>
              <a:cs typeface="PT Sans Narrow"/>
              <a:sym typeface="PT Sans Narrow"/>
            </a:endParaRPr>
          </a:p>
          <a:p>
            <a:pPr indent="0" lvl="0" marL="0" rtl="0" algn="just">
              <a:lnSpc>
                <a:spcPct val="95000"/>
              </a:lnSpc>
              <a:spcBef>
                <a:spcPts val="1200"/>
              </a:spcBef>
              <a:spcAft>
                <a:spcPts val="0"/>
              </a:spcAft>
              <a:buSzPts val="852"/>
              <a:buNone/>
            </a:pPr>
            <a:r>
              <a:rPr lang="en" sz="1185">
                <a:solidFill>
                  <a:srgbClr val="000000"/>
                </a:solidFill>
                <a:latin typeface="PT Sans Narrow"/>
                <a:ea typeface="PT Sans Narrow"/>
                <a:cs typeface="PT Sans Narrow"/>
                <a:sym typeface="PT Sans Narrow"/>
              </a:rPr>
              <a:t>[8]Alanazi, Saad Kamruzzaman, MM Sarker, Md Nazirul Islam Alruwaili, Madallah Alhwaiti, Yousef Alshammari, Nasser Siddiqi, Muhammad. (2021). Boosting Breast Cancer Detection Using Convolutional Neural Network. Journal of Healthcare Engineering. 2021. 1-11. 10.1155/2021/5528622.</a:t>
            </a:r>
            <a:endParaRPr sz="11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t/>
            </a:r>
            <a:endParaRPr sz="1085">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1200"/>
              </a:spcAft>
              <a:buSzPts val="852"/>
              <a:buNone/>
            </a:pPr>
            <a:r>
              <a:t/>
            </a:r>
            <a:endParaRPr sz="1085">
              <a:solidFill>
                <a:srgbClr val="000000"/>
              </a:solidFill>
              <a:latin typeface="PT Sans Narrow"/>
              <a:ea typeface="PT Sans Narrow"/>
              <a:cs typeface="PT Sans Narrow"/>
              <a:sym typeface="PT Sans Narrow"/>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idx="1" type="body"/>
          </p:nvPr>
        </p:nvSpPr>
        <p:spPr>
          <a:xfrm>
            <a:off x="311700" y="522375"/>
            <a:ext cx="8520600" cy="40467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t/>
            </a:r>
            <a:endParaRPr/>
          </a:p>
          <a:p>
            <a:pPr indent="0" lvl="0" marL="457200" rtl="0" algn="ctr">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                                 </a:t>
            </a:r>
            <a:r>
              <a:rPr lang="en" sz="4500"/>
              <a:t>Thank You!</a:t>
            </a:r>
            <a:endParaRPr sz="4500"/>
          </a:p>
        </p:txBody>
      </p:sp>
      <p:sp>
        <p:nvSpPr>
          <p:cNvPr id="193" name="Google Shape;19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58100" y="686250"/>
            <a:ext cx="2827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a:t>
            </a:r>
            <a:endParaRPr/>
          </a:p>
        </p:txBody>
      </p:sp>
      <p:sp>
        <p:nvSpPr>
          <p:cNvPr id="67" name="Google Shape;67;p14"/>
          <p:cNvSpPr txBox="1"/>
          <p:nvPr>
            <p:ph idx="1" type="body"/>
          </p:nvPr>
        </p:nvSpPr>
        <p:spPr>
          <a:xfrm>
            <a:off x="3124188" y="1192050"/>
            <a:ext cx="2895600" cy="3265200"/>
          </a:xfrm>
          <a:prstGeom prst="rect">
            <a:avLst/>
          </a:prstGeom>
        </p:spPr>
        <p:txBody>
          <a:bodyPr anchorCtr="0" anchor="t" bIns="91425" lIns="91425" spcFirstLastPara="1" rIns="91425" wrap="square" tIns="91425">
            <a:normAutofit/>
          </a:bodyPr>
          <a:lstStyle/>
          <a:p>
            <a:pPr indent="-327977" lvl="0" marL="457200" rtl="0" algn="l">
              <a:lnSpc>
                <a:spcPct val="115000"/>
              </a:lnSpc>
              <a:spcBef>
                <a:spcPts val="0"/>
              </a:spcBef>
              <a:spcAft>
                <a:spcPts val="0"/>
              </a:spcAft>
              <a:buClr>
                <a:srgbClr val="0F0F0F"/>
              </a:buClr>
              <a:buSzPts val="1565"/>
              <a:buFont typeface="Open Sans"/>
              <a:buAutoNum type="arabicPeriod"/>
            </a:pPr>
            <a:r>
              <a:rPr lang="en" sz="1565">
                <a:solidFill>
                  <a:srgbClr val="0F0F0F"/>
                </a:solidFill>
                <a:latin typeface="Open Sans"/>
                <a:ea typeface="Open Sans"/>
                <a:cs typeface="Open Sans"/>
                <a:sym typeface="Open Sans"/>
              </a:rPr>
              <a:t>Introduction</a:t>
            </a:r>
            <a:endParaRPr sz="1565">
              <a:solidFill>
                <a:srgbClr val="0F0F0F"/>
              </a:solidFill>
              <a:latin typeface="Open Sans"/>
              <a:ea typeface="Open Sans"/>
              <a:cs typeface="Open Sans"/>
              <a:sym typeface="Open Sans"/>
            </a:endParaRPr>
          </a:p>
          <a:p>
            <a:pPr indent="-327977" lvl="0" marL="457200" rtl="0" algn="l">
              <a:lnSpc>
                <a:spcPct val="115000"/>
              </a:lnSpc>
              <a:spcBef>
                <a:spcPts val="0"/>
              </a:spcBef>
              <a:spcAft>
                <a:spcPts val="0"/>
              </a:spcAft>
              <a:buClr>
                <a:srgbClr val="0F0F0F"/>
              </a:buClr>
              <a:buSzPts val="1565"/>
              <a:buFont typeface="Open Sans"/>
              <a:buAutoNum type="arabicPeriod"/>
            </a:pPr>
            <a:r>
              <a:rPr lang="en" sz="1565">
                <a:solidFill>
                  <a:srgbClr val="0F0F0F"/>
                </a:solidFill>
                <a:latin typeface="Open Sans"/>
                <a:ea typeface="Open Sans"/>
                <a:cs typeface="Open Sans"/>
                <a:sym typeface="Open Sans"/>
              </a:rPr>
              <a:t>Literature Survey </a:t>
            </a:r>
            <a:endParaRPr sz="1565">
              <a:solidFill>
                <a:srgbClr val="0F0F0F"/>
              </a:solidFill>
              <a:latin typeface="Open Sans"/>
              <a:ea typeface="Open Sans"/>
              <a:cs typeface="Open Sans"/>
              <a:sym typeface="Open Sans"/>
            </a:endParaRPr>
          </a:p>
          <a:p>
            <a:pPr indent="-327977" lvl="0" marL="457200" rtl="0" algn="l">
              <a:lnSpc>
                <a:spcPct val="115000"/>
              </a:lnSpc>
              <a:spcBef>
                <a:spcPts val="0"/>
              </a:spcBef>
              <a:spcAft>
                <a:spcPts val="0"/>
              </a:spcAft>
              <a:buClr>
                <a:srgbClr val="0F0F0F"/>
              </a:buClr>
              <a:buSzPts val="1565"/>
              <a:buFont typeface="Open Sans"/>
              <a:buAutoNum type="arabicPeriod"/>
            </a:pPr>
            <a:r>
              <a:rPr lang="en" sz="1565">
                <a:solidFill>
                  <a:srgbClr val="0F0F0F"/>
                </a:solidFill>
                <a:latin typeface="Open Sans"/>
                <a:ea typeface="Open Sans"/>
                <a:cs typeface="Open Sans"/>
                <a:sym typeface="Open Sans"/>
              </a:rPr>
              <a:t>Collected Data</a:t>
            </a:r>
            <a:endParaRPr sz="1565">
              <a:solidFill>
                <a:srgbClr val="0F0F0F"/>
              </a:solidFill>
              <a:latin typeface="Open Sans"/>
              <a:ea typeface="Open Sans"/>
              <a:cs typeface="Open Sans"/>
              <a:sym typeface="Open Sans"/>
            </a:endParaRPr>
          </a:p>
          <a:p>
            <a:pPr indent="-327977" lvl="0" marL="457200" rtl="0" algn="l">
              <a:lnSpc>
                <a:spcPct val="115000"/>
              </a:lnSpc>
              <a:spcBef>
                <a:spcPts val="0"/>
              </a:spcBef>
              <a:spcAft>
                <a:spcPts val="0"/>
              </a:spcAft>
              <a:buClr>
                <a:srgbClr val="0F0F0F"/>
              </a:buClr>
              <a:buSzPts val="1565"/>
              <a:buFont typeface="Open Sans"/>
              <a:buAutoNum type="arabicPeriod"/>
            </a:pPr>
            <a:r>
              <a:rPr lang="en" sz="1565">
                <a:solidFill>
                  <a:srgbClr val="0F0F0F"/>
                </a:solidFill>
                <a:latin typeface="Open Sans"/>
                <a:ea typeface="Open Sans"/>
                <a:cs typeface="Open Sans"/>
                <a:sym typeface="Open Sans"/>
              </a:rPr>
              <a:t>Methodology</a:t>
            </a:r>
            <a:endParaRPr sz="1565">
              <a:solidFill>
                <a:srgbClr val="0F0F0F"/>
              </a:solidFill>
              <a:latin typeface="Open Sans"/>
              <a:ea typeface="Open Sans"/>
              <a:cs typeface="Open Sans"/>
              <a:sym typeface="Open Sans"/>
            </a:endParaRPr>
          </a:p>
          <a:p>
            <a:pPr indent="-327977" lvl="0" marL="457200" rtl="0" algn="l">
              <a:lnSpc>
                <a:spcPct val="115000"/>
              </a:lnSpc>
              <a:spcBef>
                <a:spcPts val="0"/>
              </a:spcBef>
              <a:spcAft>
                <a:spcPts val="0"/>
              </a:spcAft>
              <a:buClr>
                <a:srgbClr val="0F0F0F"/>
              </a:buClr>
              <a:buSzPts val="1565"/>
              <a:buFont typeface="Open Sans"/>
              <a:buAutoNum type="arabicPeriod"/>
            </a:pPr>
            <a:r>
              <a:rPr lang="en" sz="1565">
                <a:solidFill>
                  <a:srgbClr val="0F0F0F"/>
                </a:solidFill>
                <a:latin typeface="Open Sans"/>
                <a:ea typeface="Open Sans"/>
                <a:cs typeface="Open Sans"/>
                <a:sym typeface="Open Sans"/>
              </a:rPr>
              <a:t>Result Analysis</a:t>
            </a:r>
            <a:endParaRPr sz="1565">
              <a:solidFill>
                <a:srgbClr val="0F0F0F"/>
              </a:solidFill>
              <a:latin typeface="Open Sans"/>
              <a:ea typeface="Open Sans"/>
              <a:cs typeface="Open Sans"/>
              <a:sym typeface="Open Sans"/>
            </a:endParaRPr>
          </a:p>
          <a:p>
            <a:pPr indent="-327977" lvl="0" marL="457200" rtl="0" algn="l">
              <a:lnSpc>
                <a:spcPct val="115000"/>
              </a:lnSpc>
              <a:spcBef>
                <a:spcPts val="0"/>
              </a:spcBef>
              <a:spcAft>
                <a:spcPts val="0"/>
              </a:spcAft>
              <a:buClr>
                <a:srgbClr val="0F0F0F"/>
              </a:buClr>
              <a:buSzPts val="1565"/>
              <a:buFont typeface="Open Sans"/>
              <a:buAutoNum type="arabicPeriod"/>
            </a:pPr>
            <a:r>
              <a:rPr lang="en" sz="1565">
                <a:solidFill>
                  <a:srgbClr val="0F0F0F"/>
                </a:solidFill>
                <a:latin typeface="Open Sans"/>
                <a:ea typeface="Open Sans"/>
                <a:cs typeface="Open Sans"/>
                <a:sym typeface="Open Sans"/>
              </a:rPr>
              <a:t>Limitation</a:t>
            </a:r>
            <a:endParaRPr sz="1565">
              <a:solidFill>
                <a:srgbClr val="0F0F0F"/>
              </a:solidFill>
              <a:latin typeface="Open Sans"/>
              <a:ea typeface="Open Sans"/>
              <a:cs typeface="Open Sans"/>
              <a:sym typeface="Open Sans"/>
            </a:endParaRPr>
          </a:p>
          <a:p>
            <a:pPr indent="-327977" lvl="0" marL="457200" rtl="0" algn="l">
              <a:lnSpc>
                <a:spcPct val="115000"/>
              </a:lnSpc>
              <a:spcBef>
                <a:spcPts val="0"/>
              </a:spcBef>
              <a:spcAft>
                <a:spcPts val="0"/>
              </a:spcAft>
              <a:buClr>
                <a:srgbClr val="0F0F0F"/>
              </a:buClr>
              <a:buSzPts val="1565"/>
              <a:buFont typeface="Open Sans"/>
              <a:buAutoNum type="arabicPeriod"/>
            </a:pPr>
            <a:r>
              <a:rPr lang="en" sz="1565">
                <a:solidFill>
                  <a:srgbClr val="0F0F0F"/>
                </a:solidFill>
                <a:latin typeface="Open Sans"/>
                <a:ea typeface="Open Sans"/>
                <a:cs typeface="Open Sans"/>
                <a:sym typeface="Open Sans"/>
              </a:rPr>
              <a:t>Future Scope</a:t>
            </a:r>
            <a:endParaRPr sz="1565">
              <a:solidFill>
                <a:srgbClr val="0F0F0F"/>
              </a:solidFill>
              <a:latin typeface="Open Sans"/>
              <a:ea typeface="Open Sans"/>
              <a:cs typeface="Open Sans"/>
              <a:sym typeface="Open Sans"/>
            </a:endParaRPr>
          </a:p>
          <a:p>
            <a:pPr indent="-327977" lvl="0" marL="457200" rtl="0" algn="l">
              <a:lnSpc>
                <a:spcPct val="115000"/>
              </a:lnSpc>
              <a:spcBef>
                <a:spcPts val="0"/>
              </a:spcBef>
              <a:spcAft>
                <a:spcPts val="0"/>
              </a:spcAft>
              <a:buClr>
                <a:srgbClr val="0F0F0F"/>
              </a:buClr>
              <a:buSzPts val="1565"/>
              <a:buFont typeface="Open Sans"/>
              <a:buAutoNum type="arabicPeriod"/>
            </a:pPr>
            <a:r>
              <a:rPr lang="en" sz="1565">
                <a:solidFill>
                  <a:srgbClr val="0F0F0F"/>
                </a:solidFill>
                <a:latin typeface="Open Sans"/>
                <a:ea typeface="Open Sans"/>
                <a:cs typeface="Open Sans"/>
                <a:sym typeface="Open Sans"/>
              </a:rPr>
              <a:t>Conclusion</a:t>
            </a:r>
            <a:endParaRPr sz="1565">
              <a:solidFill>
                <a:srgbClr val="0F0F0F"/>
              </a:solidFill>
              <a:latin typeface="Open Sans"/>
              <a:ea typeface="Open Sans"/>
              <a:cs typeface="Open Sans"/>
              <a:sym typeface="Open Sans"/>
            </a:endParaRPr>
          </a:p>
          <a:p>
            <a:pPr indent="-327977" lvl="0" marL="457200" rtl="0" algn="l">
              <a:lnSpc>
                <a:spcPct val="115000"/>
              </a:lnSpc>
              <a:spcBef>
                <a:spcPts val="0"/>
              </a:spcBef>
              <a:spcAft>
                <a:spcPts val="0"/>
              </a:spcAft>
              <a:buClr>
                <a:srgbClr val="0F0F0F"/>
              </a:buClr>
              <a:buSzPts val="1565"/>
              <a:buFont typeface="Open Sans"/>
              <a:buAutoNum type="arabicPeriod"/>
            </a:pPr>
            <a:r>
              <a:rPr lang="en" sz="1565">
                <a:solidFill>
                  <a:srgbClr val="0F0F0F"/>
                </a:solidFill>
                <a:latin typeface="Open Sans"/>
                <a:ea typeface="Open Sans"/>
                <a:cs typeface="Open Sans"/>
                <a:sym typeface="Open Sans"/>
              </a:rPr>
              <a:t>Reference</a:t>
            </a:r>
            <a:endParaRPr sz="1565">
              <a:solidFill>
                <a:srgbClr val="0F0F0F"/>
              </a:solidFill>
              <a:latin typeface="Open Sans"/>
              <a:ea typeface="Open Sans"/>
              <a:cs typeface="Open Sans"/>
              <a:sym typeface="Open Sans"/>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5"/>
          <p:cNvSpPr txBox="1"/>
          <p:nvPr>
            <p:ph idx="1" type="body"/>
          </p:nvPr>
        </p:nvSpPr>
        <p:spPr>
          <a:xfrm>
            <a:off x="276025" y="1093925"/>
            <a:ext cx="4613100" cy="3645600"/>
          </a:xfrm>
          <a:prstGeom prst="rect">
            <a:avLst/>
          </a:prstGeom>
        </p:spPr>
        <p:txBody>
          <a:bodyPr anchorCtr="0" anchor="t" bIns="91425" lIns="91425" spcFirstLastPara="1" rIns="91425" wrap="square" tIns="91425">
            <a:normAutofit fontScale="32500"/>
          </a:bodyPr>
          <a:lstStyle/>
          <a:p>
            <a:pPr indent="-336192" lvl="0" marL="457200" rtl="0" algn="l">
              <a:lnSpc>
                <a:spcPct val="100000"/>
              </a:lnSpc>
              <a:spcBef>
                <a:spcPts val="0"/>
              </a:spcBef>
              <a:spcAft>
                <a:spcPts val="0"/>
              </a:spcAft>
              <a:buClr>
                <a:srgbClr val="000000"/>
              </a:buClr>
              <a:buSzPct val="100000"/>
              <a:buChar char="●"/>
            </a:pPr>
            <a:r>
              <a:rPr lang="en" sz="5213">
                <a:solidFill>
                  <a:srgbClr val="000000"/>
                </a:solidFill>
              </a:rPr>
              <a:t>Problem Statement:</a:t>
            </a:r>
            <a:endParaRPr sz="52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I</a:t>
            </a:r>
            <a:r>
              <a:rPr lang="en" sz="4813">
                <a:solidFill>
                  <a:srgbClr val="000000"/>
                </a:solidFill>
              </a:rPr>
              <a:t>llustration</a:t>
            </a:r>
            <a:r>
              <a:rPr lang="en" sz="4813">
                <a:solidFill>
                  <a:srgbClr val="000000"/>
                </a:solidFill>
              </a:rPr>
              <a:t> on breast cancer</a:t>
            </a:r>
            <a:endParaRPr sz="48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Ways of breast cancer detection</a:t>
            </a:r>
            <a:endParaRPr sz="48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Risk of human error in manual</a:t>
            </a:r>
            <a:r>
              <a:rPr lang="en" sz="4813">
                <a:solidFill>
                  <a:srgbClr val="000000"/>
                </a:solidFill>
              </a:rPr>
              <a:t> </a:t>
            </a:r>
            <a:r>
              <a:rPr lang="en" sz="4813">
                <a:solidFill>
                  <a:srgbClr val="000000"/>
                </a:solidFill>
              </a:rPr>
              <a:t>diagnosis</a:t>
            </a:r>
            <a:endParaRPr sz="4813">
              <a:solidFill>
                <a:srgbClr val="000000"/>
              </a:solidFill>
            </a:endParaRPr>
          </a:p>
          <a:p>
            <a:pPr indent="0" lvl="0" marL="914400" rtl="0" algn="l">
              <a:lnSpc>
                <a:spcPct val="100000"/>
              </a:lnSpc>
              <a:spcBef>
                <a:spcPts val="1200"/>
              </a:spcBef>
              <a:spcAft>
                <a:spcPts val="0"/>
              </a:spcAft>
              <a:buNone/>
            </a:pPr>
            <a:r>
              <a:t/>
            </a:r>
            <a:endParaRPr>
              <a:solidFill>
                <a:srgbClr val="000000"/>
              </a:solidFill>
            </a:endParaRPr>
          </a:p>
          <a:p>
            <a:pPr indent="-336192" lvl="0" marL="457200" rtl="0" algn="l">
              <a:lnSpc>
                <a:spcPct val="100000"/>
              </a:lnSpc>
              <a:spcBef>
                <a:spcPts val="1200"/>
              </a:spcBef>
              <a:spcAft>
                <a:spcPts val="0"/>
              </a:spcAft>
              <a:buClr>
                <a:srgbClr val="000000"/>
              </a:buClr>
              <a:buSzPct val="100000"/>
              <a:buChar char="●"/>
            </a:pPr>
            <a:r>
              <a:rPr lang="en" sz="5213">
                <a:solidFill>
                  <a:srgbClr val="000000"/>
                </a:solidFill>
              </a:rPr>
              <a:t>Used Tools:</a:t>
            </a:r>
            <a:endParaRPr sz="52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Federated Learning (FL)</a:t>
            </a:r>
            <a:endParaRPr sz="4813">
              <a:solidFill>
                <a:srgbClr val="000000"/>
              </a:solidFill>
            </a:endParaRPr>
          </a:p>
          <a:p>
            <a:pPr indent="-327937" lvl="1" marL="914400" rtl="0" algn="l">
              <a:lnSpc>
                <a:spcPct val="100000"/>
              </a:lnSpc>
              <a:spcBef>
                <a:spcPts val="0"/>
              </a:spcBef>
              <a:spcAft>
                <a:spcPts val="0"/>
              </a:spcAft>
              <a:buClr>
                <a:srgbClr val="000000"/>
              </a:buClr>
              <a:buSzPct val="100000"/>
              <a:buChar char="○"/>
            </a:pPr>
            <a:r>
              <a:rPr lang="en" sz="4813">
                <a:solidFill>
                  <a:srgbClr val="000000"/>
                </a:solidFill>
              </a:rPr>
              <a:t>Convolutional Neural Networks (CNN)</a:t>
            </a:r>
            <a:endParaRPr sz="4813">
              <a:solidFill>
                <a:srgbClr val="000000"/>
              </a:solidFill>
            </a:endParaRPr>
          </a:p>
          <a:p>
            <a:pPr indent="0" lvl="0" marL="914400" rtl="0" algn="l">
              <a:lnSpc>
                <a:spcPct val="100000"/>
              </a:lnSpc>
              <a:spcBef>
                <a:spcPts val="1200"/>
              </a:spcBef>
              <a:spcAft>
                <a:spcPts val="0"/>
              </a:spcAft>
              <a:buNone/>
            </a:pPr>
            <a:r>
              <a:t/>
            </a:r>
            <a:endParaRPr sz="1736">
              <a:solidFill>
                <a:srgbClr val="000000"/>
              </a:solidFill>
            </a:endParaRPr>
          </a:p>
          <a:p>
            <a:pPr indent="-338255" lvl="0" marL="457200" rtl="0" algn="l">
              <a:lnSpc>
                <a:spcPct val="100000"/>
              </a:lnSpc>
              <a:spcBef>
                <a:spcPts val="1200"/>
              </a:spcBef>
              <a:spcAft>
                <a:spcPts val="0"/>
              </a:spcAft>
              <a:buClr>
                <a:srgbClr val="000000"/>
              </a:buClr>
              <a:buSzPct val="100000"/>
              <a:buChar char="●"/>
            </a:pPr>
            <a:r>
              <a:rPr lang="en" sz="5313">
                <a:solidFill>
                  <a:srgbClr val="000000"/>
                </a:solidFill>
              </a:rPr>
              <a:t>Integration of CNN-based federated learning for breast cancer diagnosis</a:t>
            </a:r>
            <a:endParaRPr/>
          </a:p>
          <a:p>
            <a:pPr indent="0" lvl="0" marL="0" rtl="0" algn="l">
              <a:spcBef>
                <a:spcPts val="1200"/>
              </a:spcBef>
              <a:spcAft>
                <a:spcPts val="1200"/>
              </a:spcAft>
              <a:buNone/>
            </a:pPr>
            <a:r>
              <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76" name="Google Shape;76;p15"/>
          <p:cNvPicPr preferRelativeResize="0"/>
          <p:nvPr/>
        </p:nvPicPr>
        <p:blipFill>
          <a:blip r:embed="rId3">
            <a:alphaModFix/>
          </a:blip>
          <a:stretch>
            <a:fillRect/>
          </a:stretch>
        </p:blipFill>
        <p:spPr>
          <a:xfrm>
            <a:off x="4933563" y="1114763"/>
            <a:ext cx="3538888" cy="352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673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Literature Survey</a:t>
            </a:r>
            <a:endParaRPr/>
          </a:p>
        </p:txBody>
      </p:sp>
      <p:sp>
        <p:nvSpPr>
          <p:cNvPr id="82" name="Google Shape;82;p16"/>
          <p:cNvSpPr txBox="1"/>
          <p:nvPr>
            <p:ph idx="1" type="body"/>
          </p:nvPr>
        </p:nvSpPr>
        <p:spPr>
          <a:xfrm>
            <a:off x="311700" y="1408875"/>
            <a:ext cx="8520600" cy="2400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65">
                <a:solidFill>
                  <a:srgbClr val="0F0F0F"/>
                </a:solidFill>
                <a:latin typeface="Times New Roman"/>
                <a:ea typeface="Times New Roman"/>
                <a:cs typeface="Times New Roman"/>
                <a:sym typeface="Times New Roman"/>
              </a:rPr>
              <a:t>Developed Federated Learning infrastructure with Transfer Learning.</a:t>
            </a:r>
            <a:endParaRPr sz="1965">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72">
                <a:solidFill>
                  <a:srgbClr val="0F0F0F"/>
                </a:solidFill>
                <a:latin typeface="Times New Roman"/>
                <a:ea typeface="Times New Roman"/>
                <a:cs typeface="Times New Roman"/>
                <a:sym typeface="Times New Roman"/>
              </a:rPr>
              <a:t>Collaborative Federated Learning for COVID-19 Screening</a:t>
            </a:r>
            <a:r>
              <a:rPr lang="en" sz="2427">
                <a:solidFill>
                  <a:srgbClr val="0F0F0F"/>
                </a:solidFill>
                <a:latin typeface="Times New Roman"/>
                <a:ea typeface="Times New Roman"/>
                <a:cs typeface="Times New Roman"/>
                <a:sym typeface="Times New Roman"/>
              </a:rPr>
              <a:t>.</a:t>
            </a:r>
            <a:endParaRPr sz="2427">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965">
                <a:solidFill>
                  <a:srgbClr val="0F0F0F"/>
                </a:solidFill>
                <a:latin typeface="Times New Roman"/>
                <a:ea typeface="Times New Roman"/>
                <a:cs typeface="Times New Roman"/>
                <a:sym typeface="Times New Roman"/>
              </a:rPr>
              <a:t>Systematic Literature Review on FL in Medical Image Analysis.</a:t>
            </a:r>
            <a:endParaRPr sz="1965">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72">
                <a:solidFill>
                  <a:srgbClr val="0F0F0F"/>
                </a:solidFill>
                <a:latin typeface="Times New Roman"/>
                <a:ea typeface="Times New Roman"/>
                <a:cs typeface="Times New Roman"/>
                <a:sym typeface="Times New Roman"/>
              </a:rPr>
              <a:t>Transfer Learning on Ultrasound Images for Breast Cancer Classification.</a:t>
            </a:r>
            <a:endParaRPr sz="1872">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25">
                <a:solidFill>
                  <a:srgbClr val="0F0F0F"/>
                </a:solidFill>
                <a:latin typeface="Times New Roman"/>
                <a:ea typeface="Times New Roman"/>
                <a:cs typeface="Times New Roman"/>
                <a:sym typeface="Times New Roman"/>
              </a:rPr>
              <a:t>CNN-Based Breast Cancer Diagnosis with Large Dataset.</a:t>
            </a:r>
            <a:endParaRPr sz="1825">
              <a:solidFill>
                <a:srgbClr val="0F0F0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965">
              <a:solidFill>
                <a:srgbClr val="0F0F0F"/>
              </a:solidFill>
              <a:latin typeface="Times New Roman"/>
              <a:ea typeface="Times New Roman"/>
              <a:cs typeface="Times New Roman"/>
              <a:sym typeface="Times New Roman"/>
            </a:endParaRPr>
          </a:p>
          <a:p>
            <a:pPr indent="0" lvl="0" marL="457200" rtl="0" algn="ctr">
              <a:lnSpc>
                <a:spcPct val="115000"/>
              </a:lnSpc>
              <a:spcBef>
                <a:spcPts val="0"/>
              </a:spcBef>
              <a:spcAft>
                <a:spcPts val="0"/>
              </a:spcAft>
              <a:buNone/>
            </a:pPr>
            <a:r>
              <a:t/>
            </a:r>
            <a:endParaRPr sz="1665">
              <a:solidFill>
                <a:srgbClr val="0F0F0F"/>
              </a:solidFill>
              <a:latin typeface="Times New Roman"/>
              <a:ea typeface="Times New Roman"/>
              <a:cs typeface="Times New Roman"/>
              <a:sym typeface="Times New Roman"/>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Collected Data</a:t>
            </a:r>
            <a:endParaRPr/>
          </a:p>
        </p:txBody>
      </p:sp>
      <p:sp>
        <p:nvSpPr>
          <p:cNvPr id="89" name="Google Shape;89;p17"/>
          <p:cNvSpPr txBox="1"/>
          <p:nvPr>
            <p:ph idx="1" type="body"/>
          </p:nvPr>
        </p:nvSpPr>
        <p:spPr>
          <a:xfrm>
            <a:off x="311700" y="1304825"/>
            <a:ext cx="8520600" cy="331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530">
                <a:solidFill>
                  <a:srgbClr val="0F0F0F"/>
                </a:solidFill>
                <a:latin typeface="Roboto"/>
                <a:ea typeface="Roboto"/>
                <a:cs typeface="Roboto"/>
                <a:sym typeface="Roboto"/>
              </a:rPr>
              <a:t>Breast Ultrasound Dataset Overview</a:t>
            </a:r>
            <a:endParaRPr b="1" sz="1530">
              <a:solidFill>
                <a:srgbClr val="0F0F0F"/>
              </a:solidFill>
              <a:latin typeface="Roboto"/>
              <a:ea typeface="Roboto"/>
              <a:cs typeface="Roboto"/>
              <a:sym typeface="Roboto"/>
            </a:endParaRPr>
          </a:p>
          <a:p>
            <a:pPr indent="-325755" lvl="0" marL="457200" rtl="0" algn="l">
              <a:lnSpc>
                <a:spcPct val="95000"/>
              </a:lnSpc>
              <a:spcBef>
                <a:spcPts val="150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Source:</a:t>
            </a:r>
            <a:r>
              <a:rPr lang="en" sz="1530">
                <a:solidFill>
                  <a:srgbClr val="0F0F0F"/>
                </a:solidFill>
                <a:latin typeface="Roboto"/>
                <a:ea typeface="Roboto"/>
                <a:cs typeface="Roboto"/>
                <a:sym typeface="Roboto"/>
              </a:rPr>
              <a:t> Kaggle</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Year of Collection: </a:t>
            </a:r>
            <a:r>
              <a:rPr lang="en" sz="1530">
                <a:solidFill>
                  <a:srgbClr val="0F0F0F"/>
                </a:solidFill>
                <a:latin typeface="Roboto"/>
                <a:ea typeface="Roboto"/>
                <a:cs typeface="Roboto"/>
                <a:sym typeface="Roboto"/>
              </a:rPr>
              <a:t>2018(updated 2020)</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Patients:</a:t>
            </a:r>
            <a:r>
              <a:rPr lang="en" sz="1530">
                <a:solidFill>
                  <a:srgbClr val="0F0F0F"/>
                </a:solidFill>
                <a:latin typeface="Roboto"/>
                <a:ea typeface="Roboto"/>
                <a:cs typeface="Roboto"/>
                <a:sym typeface="Roboto"/>
              </a:rPr>
              <a:t> 600 females</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Total Images: </a:t>
            </a:r>
            <a:r>
              <a:rPr lang="en" sz="1530">
                <a:solidFill>
                  <a:srgbClr val="0F0F0F"/>
                </a:solidFill>
                <a:latin typeface="Roboto"/>
                <a:ea typeface="Roboto"/>
                <a:cs typeface="Roboto"/>
                <a:sym typeface="Roboto"/>
              </a:rPr>
              <a:t>1578 (PNG format)</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b="1" lang="en" sz="1530">
                <a:solidFill>
                  <a:srgbClr val="0F0F0F"/>
                </a:solidFill>
                <a:latin typeface="Roboto"/>
                <a:ea typeface="Roboto"/>
                <a:cs typeface="Roboto"/>
                <a:sym typeface="Roboto"/>
              </a:rPr>
              <a:t>Image Size:</a:t>
            </a:r>
            <a:r>
              <a:rPr lang="en" sz="1530">
                <a:solidFill>
                  <a:srgbClr val="0F0F0F"/>
                </a:solidFill>
                <a:latin typeface="Roboto"/>
                <a:ea typeface="Roboto"/>
                <a:cs typeface="Roboto"/>
                <a:sym typeface="Roboto"/>
              </a:rPr>
              <a:t> 500*500 pixels</a:t>
            </a:r>
            <a:endParaRPr sz="1530">
              <a:solidFill>
                <a:srgbClr val="0F0F0F"/>
              </a:solidFill>
              <a:latin typeface="Roboto"/>
              <a:ea typeface="Roboto"/>
              <a:cs typeface="Roboto"/>
              <a:sym typeface="Roboto"/>
            </a:endParaRPr>
          </a:p>
          <a:p>
            <a:pPr indent="0" lvl="0" marL="0" rtl="0" algn="l">
              <a:lnSpc>
                <a:spcPct val="95000"/>
              </a:lnSpc>
              <a:spcBef>
                <a:spcPts val="1500"/>
              </a:spcBef>
              <a:spcAft>
                <a:spcPts val="0"/>
              </a:spcAft>
              <a:buSzPts val="852"/>
              <a:buNone/>
            </a:pPr>
            <a:r>
              <a:rPr b="1" lang="en" sz="1530">
                <a:solidFill>
                  <a:srgbClr val="0F0F0F"/>
                </a:solidFill>
                <a:latin typeface="Roboto"/>
                <a:ea typeface="Roboto"/>
                <a:cs typeface="Roboto"/>
                <a:sym typeface="Roboto"/>
              </a:rPr>
              <a:t>Categories:</a:t>
            </a:r>
            <a:endParaRPr b="1" sz="1530">
              <a:solidFill>
                <a:srgbClr val="0F0F0F"/>
              </a:solidFill>
              <a:latin typeface="Roboto"/>
              <a:ea typeface="Roboto"/>
              <a:cs typeface="Roboto"/>
              <a:sym typeface="Roboto"/>
            </a:endParaRPr>
          </a:p>
          <a:p>
            <a:pPr indent="-325755" lvl="0" marL="457200" rtl="0" algn="l">
              <a:lnSpc>
                <a:spcPct val="95000"/>
              </a:lnSpc>
              <a:spcBef>
                <a:spcPts val="1500"/>
              </a:spcBef>
              <a:spcAft>
                <a:spcPts val="0"/>
              </a:spcAft>
              <a:buClr>
                <a:srgbClr val="0F0F0F"/>
              </a:buClr>
              <a:buSzPts val="1530"/>
              <a:buFont typeface="Roboto"/>
              <a:buChar char="➢"/>
            </a:pPr>
            <a:r>
              <a:rPr lang="en" sz="1530">
                <a:solidFill>
                  <a:srgbClr val="0F0F0F"/>
                </a:solidFill>
                <a:latin typeface="Roboto"/>
                <a:ea typeface="Roboto"/>
                <a:cs typeface="Roboto"/>
                <a:sym typeface="Roboto"/>
              </a:rPr>
              <a:t>Normal (266 files)</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lang="en" sz="1530">
                <a:solidFill>
                  <a:srgbClr val="0F0F0F"/>
                </a:solidFill>
                <a:latin typeface="Roboto"/>
                <a:ea typeface="Roboto"/>
                <a:cs typeface="Roboto"/>
                <a:sym typeface="Roboto"/>
              </a:rPr>
              <a:t>Benign (891 files)</a:t>
            </a:r>
            <a:endParaRPr sz="1530">
              <a:solidFill>
                <a:srgbClr val="0F0F0F"/>
              </a:solidFill>
              <a:latin typeface="Roboto"/>
              <a:ea typeface="Roboto"/>
              <a:cs typeface="Roboto"/>
              <a:sym typeface="Roboto"/>
            </a:endParaRPr>
          </a:p>
          <a:p>
            <a:pPr indent="-325755" lvl="0" marL="457200" rtl="0" algn="l">
              <a:lnSpc>
                <a:spcPct val="95000"/>
              </a:lnSpc>
              <a:spcBef>
                <a:spcPts val="0"/>
              </a:spcBef>
              <a:spcAft>
                <a:spcPts val="0"/>
              </a:spcAft>
              <a:buClr>
                <a:srgbClr val="0F0F0F"/>
              </a:buClr>
              <a:buSzPts val="1530"/>
              <a:buFont typeface="Roboto"/>
              <a:buChar char="➢"/>
            </a:pPr>
            <a:r>
              <a:rPr lang="en" sz="1530">
                <a:solidFill>
                  <a:srgbClr val="0F0F0F"/>
                </a:solidFill>
                <a:latin typeface="Roboto"/>
                <a:ea typeface="Roboto"/>
                <a:cs typeface="Roboto"/>
                <a:sym typeface="Roboto"/>
              </a:rPr>
              <a:t>Malignant (421 files)</a:t>
            </a:r>
            <a:endParaRPr sz="1695">
              <a:solidFill>
                <a:srgbClr val="0F0F0F"/>
              </a:solidFill>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91" name="Google Shape;91;p17"/>
          <p:cNvPicPr preferRelativeResize="0"/>
          <p:nvPr/>
        </p:nvPicPr>
        <p:blipFill>
          <a:blip r:embed="rId3">
            <a:alphaModFix/>
          </a:blip>
          <a:stretch>
            <a:fillRect/>
          </a:stretch>
        </p:blipFill>
        <p:spPr>
          <a:xfrm>
            <a:off x="4704600" y="2345725"/>
            <a:ext cx="3190700" cy="2424000"/>
          </a:xfrm>
          <a:prstGeom prst="rect">
            <a:avLst/>
          </a:prstGeom>
          <a:noFill/>
          <a:ln>
            <a:noFill/>
          </a:ln>
        </p:spPr>
      </p:pic>
      <p:pic>
        <p:nvPicPr>
          <p:cNvPr id="92" name="Google Shape;92;p17"/>
          <p:cNvPicPr preferRelativeResize="0"/>
          <p:nvPr/>
        </p:nvPicPr>
        <p:blipFill>
          <a:blip r:embed="rId4">
            <a:alphaModFix/>
          </a:blip>
          <a:stretch>
            <a:fillRect/>
          </a:stretch>
        </p:blipFill>
        <p:spPr>
          <a:xfrm>
            <a:off x="4522050" y="416225"/>
            <a:ext cx="3848674" cy="1777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Collected Data (Continued) </a:t>
            </a:r>
            <a:endParaRPr/>
          </a:p>
        </p:txBody>
      </p:sp>
      <p:sp>
        <p:nvSpPr>
          <p:cNvPr id="98" name="Google Shape;98;p18"/>
          <p:cNvSpPr txBox="1"/>
          <p:nvPr>
            <p:ph idx="1" type="body"/>
          </p:nvPr>
        </p:nvSpPr>
        <p:spPr>
          <a:xfrm>
            <a:off x="175700" y="922450"/>
            <a:ext cx="4950600" cy="3302700"/>
          </a:xfrm>
          <a:prstGeom prst="rect">
            <a:avLst/>
          </a:prstGeom>
        </p:spPr>
        <p:txBody>
          <a:bodyPr anchorCtr="0" anchor="t" bIns="91425" lIns="91425" spcFirstLastPara="1" rIns="91425" wrap="square" tIns="91425">
            <a:noAutofit/>
          </a:bodyPr>
          <a:lstStyle/>
          <a:p>
            <a:pPr indent="457200" lvl="0" marL="0" rtl="0" algn="l">
              <a:lnSpc>
                <a:spcPct val="95000"/>
              </a:lnSpc>
              <a:spcBef>
                <a:spcPts val="1500"/>
              </a:spcBef>
              <a:spcAft>
                <a:spcPts val="0"/>
              </a:spcAft>
              <a:buNone/>
            </a:pPr>
            <a:r>
              <a:t/>
            </a:r>
            <a:endParaRPr b="1" sz="1629">
              <a:solidFill>
                <a:srgbClr val="0F0F0F"/>
              </a:solidFill>
              <a:latin typeface="Roboto"/>
              <a:ea typeface="Roboto"/>
              <a:cs typeface="Roboto"/>
              <a:sym typeface="Roboto"/>
            </a:endParaRPr>
          </a:p>
          <a:p>
            <a:pPr indent="-332105" lvl="1" marL="914400" rtl="0" algn="l">
              <a:lnSpc>
                <a:spcPct val="95000"/>
              </a:lnSpc>
              <a:spcBef>
                <a:spcPts val="1500"/>
              </a:spcBef>
              <a:spcAft>
                <a:spcPts val="0"/>
              </a:spcAft>
              <a:buClr>
                <a:srgbClr val="0F0F0F"/>
              </a:buClr>
              <a:buSzPts val="1630"/>
              <a:buFont typeface="Roboto"/>
              <a:buChar char="●"/>
            </a:pPr>
            <a:r>
              <a:rPr lang="en" sz="1629">
                <a:solidFill>
                  <a:srgbClr val="0F0F0F"/>
                </a:solidFill>
                <a:latin typeface="Roboto"/>
                <a:ea typeface="Roboto"/>
                <a:cs typeface="Roboto"/>
                <a:sym typeface="Roboto"/>
              </a:rPr>
              <a:t>Dataset contains masked image along with ultrasound images</a:t>
            </a:r>
            <a:endParaRPr sz="1629">
              <a:solidFill>
                <a:srgbClr val="0F0F0F"/>
              </a:solidFill>
              <a:latin typeface="Roboto"/>
              <a:ea typeface="Roboto"/>
              <a:cs typeface="Roboto"/>
              <a:sym typeface="Roboto"/>
            </a:endParaRPr>
          </a:p>
          <a:p>
            <a:pPr indent="-332105" lvl="1" marL="914400" rtl="0" algn="l">
              <a:lnSpc>
                <a:spcPct val="95000"/>
              </a:lnSpc>
              <a:spcBef>
                <a:spcPts val="0"/>
              </a:spcBef>
              <a:spcAft>
                <a:spcPts val="0"/>
              </a:spcAft>
              <a:buClr>
                <a:srgbClr val="0F0F0F"/>
              </a:buClr>
              <a:buSzPts val="1630"/>
              <a:buFont typeface="Roboto"/>
              <a:buChar char="●"/>
            </a:pPr>
            <a:r>
              <a:rPr lang="en" sz="1629">
                <a:solidFill>
                  <a:srgbClr val="0F0F0F"/>
                </a:solidFill>
                <a:latin typeface="Roboto"/>
                <a:ea typeface="Roboto"/>
                <a:cs typeface="Roboto"/>
                <a:sym typeface="Roboto"/>
              </a:rPr>
              <a:t>Dataset is imbalanced</a:t>
            </a:r>
            <a:endParaRPr sz="1629">
              <a:solidFill>
                <a:srgbClr val="0F0F0F"/>
              </a:solidFill>
              <a:latin typeface="Roboto"/>
              <a:ea typeface="Roboto"/>
              <a:cs typeface="Roboto"/>
              <a:sym typeface="Roboto"/>
            </a:endParaRPr>
          </a:p>
          <a:p>
            <a:pPr indent="0" lvl="0" marL="914400" rtl="0" algn="l">
              <a:lnSpc>
                <a:spcPct val="95000"/>
              </a:lnSpc>
              <a:spcBef>
                <a:spcPts val="1500"/>
              </a:spcBef>
              <a:spcAft>
                <a:spcPts val="0"/>
              </a:spcAft>
              <a:buNone/>
            </a:pPr>
            <a:r>
              <a:t/>
            </a:r>
            <a:endParaRPr sz="430">
              <a:solidFill>
                <a:srgbClr val="0F0F0F"/>
              </a:solidFill>
              <a:latin typeface="Roboto"/>
              <a:ea typeface="Roboto"/>
              <a:cs typeface="Roboto"/>
              <a:sym typeface="Roboto"/>
            </a:endParaRPr>
          </a:p>
          <a:p>
            <a:pPr indent="-332105" lvl="1" marL="914400" rtl="0" algn="l">
              <a:lnSpc>
                <a:spcPct val="95000"/>
              </a:lnSpc>
              <a:spcBef>
                <a:spcPts val="1500"/>
              </a:spcBef>
              <a:spcAft>
                <a:spcPts val="0"/>
              </a:spcAft>
              <a:buClr>
                <a:srgbClr val="0F0F0F"/>
              </a:buClr>
              <a:buSzPts val="1630"/>
              <a:buFont typeface="Roboto"/>
              <a:buChar char="●"/>
            </a:pPr>
            <a:r>
              <a:rPr lang="en" sz="1629">
                <a:solidFill>
                  <a:srgbClr val="0F0F0F"/>
                </a:solidFill>
                <a:latin typeface="Roboto"/>
                <a:ea typeface="Roboto"/>
                <a:cs typeface="Roboto"/>
                <a:sym typeface="Roboto"/>
              </a:rPr>
              <a:t>Remove making image from the dataset.</a:t>
            </a:r>
            <a:endParaRPr sz="1629">
              <a:solidFill>
                <a:srgbClr val="0F0F0F"/>
              </a:solidFill>
              <a:latin typeface="Roboto"/>
              <a:ea typeface="Roboto"/>
              <a:cs typeface="Roboto"/>
              <a:sym typeface="Roboto"/>
            </a:endParaRPr>
          </a:p>
          <a:p>
            <a:pPr indent="-332105" lvl="1" marL="914400" rtl="0" algn="l">
              <a:lnSpc>
                <a:spcPct val="95000"/>
              </a:lnSpc>
              <a:spcBef>
                <a:spcPts val="0"/>
              </a:spcBef>
              <a:spcAft>
                <a:spcPts val="0"/>
              </a:spcAft>
              <a:buClr>
                <a:srgbClr val="0F0F0F"/>
              </a:buClr>
              <a:buSzPts val="1630"/>
              <a:buFont typeface="Roboto"/>
              <a:buChar char="●"/>
            </a:pPr>
            <a:r>
              <a:rPr lang="en" sz="1629">
                <a:solidFill>
                  <a:srgbClr val="0F0F0F"/>
                </a:solidFill>
                <a:latin typeface="Roboto"/>
                <a:ea typeface="Roboto"/>
                <a:cs typeface="Roboto"/>
                <a:sym typeface="Roboto"/>
              </a:rPr>
              <a:t>Apply Augmentation in the dataset pre-processing steps for balancing the imbalanced Dataset</a:t>
            </a:r>
            <a:endParaRPr sz="1495">
              <a:solidFill>
                <a:srgbClr val="0F0F0F"/>
              </a:solidFill>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00" name="Google Shape;100;p18"/>
          <p:cNvPicPr preferRelativeResize="0"/>
          <p:nvPr/>
        </p:nvPicPr>
        <p:blipFill rotWithShape="1">
          <a:blip r:embed="rId3">
            <a:alphaModFix/>
          </a:blip>
          <a:srcRect b="30133" l="0" r="0" t="0"/>
          <a:stretch/>
        </p:blipFill>
        <p:spPr>
          <a:xfrm>
            <a:off x="5054050" y="223100"/>
            <a:ext cx="3712899" cy="1944376"/>
          </a:xfrm>
          <a:prstGeom prst="rect">
            <a:avLst/>
          </a:prstGeom>
          <a:noFill/>
          <a:ln>
            <a:noFill/>
          </a:ln>
        </p:spPr>
      </p:pic>
      <p:pic>
        <p:nvPicPr>
          <p:cNvPr id="101" name="Google Shape;101;p18"/>
          <p:cNvPicPr preferRelativeResize="0"/>
          <p:nvPr/>
        </p:nvPicPr>
        <p:blipFill>
          <a:blip r:embed="rId4">
            <a:alphaModFix/>
          </a:blip>
          <a:stretch>
            <a:fillRect/>
          </a:stretch>
        </p:blipFill>
        <p:spPr>
          <a:xfrm>
            <a:off x="5412775" y="2419350"/>
            <a:ext cx="2995438" cy="2359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
        <p:nvSpPr>
          <p:cNvPr id="108" name="Google Shape;108;p19"/>
          <p:cNvSpPr txBox="1"/>
          <p:nvPr>
            <p:ph idx="1" type="body"/>
          </p:nvPr>
        </p:nvSpPr>
        <p:spPr>
          <a:xfrm>
            <a:off x="311700" y="1190125"/>
            <a:ext cx="43299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Collect Dataset</a:t>
            </a:r>
            <a:r>
              <a:rPr lang="en" sz="1600">
                <a:solidFill>
                  <a:srgbClr val="0F0F0F"/>
                </a:solidFill>
                <a:latin typeface="Roboto"/>
                <a:ea typeface="Roboto"/>
                <a:cs typeface="Roboto"/>
                <a:sym typeface="Roboto"/>
              </a:rPr>
              <a:t> </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Data Pre-processing</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Data Segmentation</a:t>
            </a:r>
            <a:endParaRPr sz="1600">
              <a:solidFill>
                <a:srgbClr val="0F0F0F"/>
              </a:solidFill>
              <a:latin typeface="Roboto"/>
              <a:ea typeface="Roboto"/>
              <a:cs typeface="Roboto"/>
              <a:sym typeface="Roboto"/>
            </a:endParaRPr>
          </a:p>
          <a:p>
            <a:pPr indent="-330200" lvl="1" marL="9144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Train 80%</a:t>
            </a:r>
            <a:endParaRPr sz="1600">
              <a:solidFill>
                <a:srgbClr val="0F0F0F"/>
              </a:solidFill>
              <a:latin typeface="Roboto"/>
              <a:ea typeface="Roboto"/>
              <a:cs typeface="Roboto"/>
              <a:sym typeface="Roboto"/>
            </a:endParaRPr>
          </a:p>
          <a:p>
            <a:pPr indent="-330200" lvl="1" marL="9144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Test 10%</a:t>
            </a:r>
            <a:endParaRPr sz="1600">
              <a:solidFill>
                <a:srgbClr val="0F0F0F"/>
              </a:solidFill>
              <a:latin typeface="Roboto"/>
              <a:ea typeface="Roboto"/>
              <a:cs typeface="Roboto"/>
              <a:sym typeface="Roboto"/>
            </a:endParaRPr>
          </a:p>
          <a:p>
            <a:pPr indent="-330200" lvl="1" marL="9144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Validation 10%</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Define CNN Model with Residual Block</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Centralized Training</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Federated Learning</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Evaluation </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Visualization</a:t>
            </a:r>
            <a:endParaRPr sz="1600">
              <a:solidFill>
                <a:srgbClr val="0F0F0F"/>
              </a:solidFill>
              <a:latin typeface="Roboto"/>
              <a:ea typeface="Roboto"/>
              <a:cs typeface="Roboto"/>
              <a:sym typeface="Roboto"/>
            </a:endParaRPr>
          </a:p>
        </p:txBody>
      </p:sp>
      <p:pic>
        <p:nvPicPr>
          <p:cNvPr id="109" name="Google Shape;109;p19"/>
          <p:cNvPicPr preferRelativeResize="0"/>
          <p:nvPr/>
        </p:nvPicPr>
        <p:blipFill>
          <a:blip r:embed="rId3">
            <a:alphaModFix/>
          </a:blip>
          <a:stretch>
            <a:fillRect/>
          </a:stretch>
        </p:blipFill>
        <p:spPr>
          <a:xfrm>
            <a:off x="4572000" y="0"/>
            <a:ext cx="3306299" cy="5056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1258838" y="1220725"/>
            <a:ext cx="6626326" cy="3727325"/>
          </a:xfrm>
          <a:prstGeom prst="rect">
            <a:avLst/>
          </a:prstGeom>
          <a:noFill/>
          <a:ln>
            <a:noFill/>
          </a:ln>
        </p:spPr>
      </p:pic>
      <p:sp>
        <p:nvSpPr>
          <p:cNvPr id="115" name="Google Shape;115;p20"/>
          <p:cNvSpPr txBox="1"/>
          <p:nvPr>
            <p:ph type="title"/>
          </p:nvPr>
        </p:nvSpPr>
        <p:spPr>
          <a:xfrm>
            <a:off x="3117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
        <p:nvSpPr>
          <p:cNvPr id="117" name="Google Shape;117;p20"/>
          <p:cNvSpPr txBox="1"/>
          <p:nvPr>
            <p:ph idx="1" type="body"/>
          </p:nvPr>
        </p:nvSpPr>
        <p:spPr>
          <a:xfrm>
            <a:off x="235500" y="885325"/>
            <a:ext cx="4796700" cy="36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F0F0F"/>
                </a:solidFill>
                <a:latin typeface="Roboto"/>
                <a:ea typeface="Roboto"/>
                <a:cs typeface="Roboto"/>
                <a:sym typeface="Roboto"/>
              </a:rPr>
              <a:t>CNN with Residual Block  Model Architecture</a:t>
            </a:r>
            <a:endParaRPr b="1" sz="1600">
              <a:solidFill>
                <a:srgbClr val="0F0F0F"/>
              </a:solidFill>
              <a:latin typeface="Roboto"/>
              <a:ea typeface="Roboto"/>
              <a:cs typeface="Roboto"/>
              <a:sym typeface="Roboto"/>
            </a:endParaRPr>
          </a:p>
          <a:p>
            <a:pPr indent="0" lvl="0" marL="0" rtl="0" algn="l">
              <a:spcBef>
                <a:spcPts val="0"/>
              </a:spcBef>
              <a:spcAft>
                <a:spcPts val="0"/>
              </a:spcAft>
              <a:buNone/>
            </a:pPr>
            <a:r>
              <a:t/>
            </a:r>
            <a:endParaRPr sz="1600">
              <a:solidFill>
                <a:srgbClr val="0F0F0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rotWithShape="1">
          <a:blip r:embed="rId3">
            <a:alphaModFix/>
          </a:blip>
          <a:srcRect b="0" l="14625" r="9553" t="0"/>
          <a:stretch/>
        </p:blipFill>
        <p:spPr>
          <a:xfrm>
            <a:off x="2629943" y="0"/>
            <a:ext cx="6520032" cy="4837000"/>
          </a:xfrm>
          <a:prstGeom prst="rect">
            <a:avLst/>
          </a:prstGeom>
          <a:noFill/>
          <a:ln>
            <a:noFill/>
          </a:ln>
        </p:spPr>
      </p:pic>
      <p:sp>
        <p:nvSpPr>
          <p:cNvPr id="123" name="Google Shape;123;p21"/>
          <p:cNvSpPr txBox="1"/>
          <p:nvPr>
            <p:ph type="title"/>
          </p:nvPr>
        </p:nvSpPr>
        <p:spPr>
          <a:xfrm>
            <a:off x="311700" y="64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
        <p:nvSpPr>
          <p:cNvPr id="125" name="Google Shape;125;p21"/>
          <p:cNvSpPr txBox="1"/>
          <p:nvPr>
            <p:ph idx="1" type="body"/>
          </p:nvPr>
        </p:nvSpPr>
        <p:spPr>
          <a:xfrm>
            <a:off x="235500" y="885325"/>
            <a:ext cx="4796700" cy="36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F0F0F"/>
                </a:solidFill>
                <a:latin typeface="Roboto"/>
                <a:ea typeface="Roboto"/>
                <a:cs typeface="Roboto"/>
                <a:sym typeface="Roboto"/>
              </a:rPr>
              <a:t>CNN Based Federated </a:t>
            </a:r>
            <a:endParaRPr b="1" sz="1600">
              <a:solidFill>
                <a:srgbClr val="0F0F0F"/>
              </a:solidFill>
              <a:latin typeface="Roboto"/>
              <a:ea typeface="Roboto"/>
              <a:cs typeface="Roboto"/>
              <a:sym typeface="Roboto"/>
            </a:endParaRPr>
          </a:p>
          <a:p>
            <a:pPr indent="0" lvl="0" marL="0" rtl="0" algn="l">
              <a:spcBef>
                <a:spcPts val="0"/>
              </a:spcBef>
              <a:spcAft>
                <a:spcPts val="0"/>
              </a:spcAft>
              <a:buNone/>
            </a:pPr>
            <a:r>
              <a:rPr b="1" lang="en" sz="1600">
                <a:solidFill>
                  <a:srgbClr val="0F0F0F"/>
                </a:solidFill>
                <a:latin typeface="Roboto"/>
                <a:ea typeface="Roboto"/>
                <a:cs typeface="Roboto"/>
                <a:sym typeface="Roboto"/>
              </a:rPr>
              <a:t>Learning Architecture</a:t>
            </a:r>
            <a:endParaRPr b="1" sz="1600">
              <a:solidFill>
                <a:srgbClr val="0F0F0F"/>
              </a:solidFill>
              <a:latin typeface="Roboto"/>
              <a:ea typeface="Roboto"/>
              <a:cs typeface="Roboto"/>
              <a:sym typeface="Roboto"/>
            </a:endParaRPr>
          </a:p>
          <a:p>
            <a:pPr indent="0" lvl="0" marL="0" rtl="0" algn="l">
              <a:spcBef>
                <a:spcPts val="0"/>
              </a:spcBef>
              <a:spcAft>
                <a:spcPts val="0"/>
              </a:spcAft>
              <a:buNone/>
            </a:pPr>
            <a:r>
              <a:t/>
            </a:r>
            <a:endParaRPr b="1"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Centralized Training</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Model Distribution</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Local Training</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Model Update</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Global Model Update</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lang="en" sz="1600">
                <a:solidFill>
                  <a:srgbClr val="0F0F0F"/>
                </a:solidFill>
                <a:latin typeface="Roboto"/>
                <a:ea typeface="Roboto"/>
                <a:cs typeface="Roboto"/>
                <a:sym typeface="Roboto"/>
              </a:rPr>
              <a:t>Iterative Process</a:t>
            </a:r>
            <a:endParaRPr sz="1600">
              <a:solidFill>
                <a:srgbClr val="0F0F0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