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a540b1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a540b1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a540b1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a540b1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a540b1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a540b1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6a540b1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6a540b1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6a540b12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6a540b1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6a540b1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6a540b1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d3abf12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d3abf12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3d30b44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3d30b44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3d192df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3d192df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14a7d1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14a7d1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ac6188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ac6188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14a7d1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14a7d1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43a67d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43a67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614a7d10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614a7d10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3d192df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3d192df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a540b1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a540b1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1243" l="0" r="0" t="3377"/>
          <a:stretch/>
        </p:blipFill>
        <p:spPr>
          <a:xfrm>
            <a:off x="0" y="4358100"/>
            <a:ext cx="9144001" cy="828675"/>
          </a:xfrm>
          <a:prstGeom prst="rect">
            <a:avLst/>
          </a:prstGeom>
          <a:noFill/>
          <a:ln>
            <a:noFill/>
          </a:ln>
        </p:spPr>
      </p:pic>
      <p:sp>
        <p:nvSpPr>
          <p:cNvPr id="55" name="Google Shape;55;p13"/>
          <p:cNvSpPr txBox="1"/>
          <p:nvPr>
            <p:ph type="ctrTitle"/>
          </p:nvPr>
        </p:nvSpPr>
        <p:spPr>
          <a:xfrm>
            <a:off x="1079850" y="176801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59"/>
              <a:t>CNN Based Federated Learning for Breast Cancer Diagnosis using Ultrasound Images</a:t>
            </a:r>
            <a:endParaRPr sz="3559"/>
          </a:p>
        </p:txBody>
      </p:sp>
      <p:sp>
        <p:nvSpPr>
          <p:cNvPr id="56" name="Google Shape;56;p13"/>
          <p:cNvSpPr txBox="1"/>
          <p:nvPr>
            <p:ph idx="1" type="subTitle"/>
          </p:nvPr>
        </p:nvSpPr>
        <p:spPr>
          <a:xfrm>
            <a:off x="2133025" y="2947025"/>
            <a:ext cx="4870500" cy="1431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380"/>
              <a:t>Fatema Tuj Jahura (23366007)</a:t>
            </a:r>
            <a:endParaRPr sz="1380"/>
          </a:p>
          <a:p>
            <a:pPr indent="0" lvl="0" marL="0" rtl="0" algn="ctr">
              <a:lnSpc>
                <a:spcPct val="80000"/>
              </a:lnSpc>
              <a:spcBef>
                <a:spcPts val="0"/>
              </a:spcBef>
              <a:spcAft>
                <a:spcPts val="0"/>
              </a:spcAft>
              <a:buSzPts val="440"/>
              <a:buNone/>
            </a:pPr>
            <a:r>
              <a:rPr lang="en" sz="1380"/>
              <a:t>Ripa Sarker(23366009)</a:t>
            </a:r>
            <a:endParaRPr sz="1380"/>
          </a:p>
          <a:p>
            <a:pPr indent="0" lvl="0" marL="0" rtl="0" algn="ctr">
              <a:lnSpc>
                <a:spcPct val="80000"/>
              </a:lnSpc>
              <a:spcBef>
                <a:spcPts val="0"/>
              </a:spcBef>
              <a:spcAft>
                <a:spcPts val="0"/>
              </a:spcAft>
              <a:buSzPts val="440"/>
              <a:buNone/>
            </a:pPr>
            <a:r>
              <a:rPr lang="en" sz="1380"/>
              <a:t>Raisa Hasan Bushra(23366014)</a:t>
            </a:r>
            <a:endParaRPr sz="1380"/>
          </a:p>
          <a:p>
            <a:pPr indent="0" lvl="0" marL="0" rtl="0" algn="ctr">
              <a:lnSpc>
                <a:spcPct val="80000"/>
              </a:lnSpc>
              <a:spcBef>
                <a:spcPts val="0"/>
              </a:spcBef>
              <a:spcAft>
                <a:spcPts val="0"/>
              </a:spcAft>
              <a:buSzPts val="440"/>
              <a:buNone/>
            </a:pPr>
            <a:r>
              <a:rPr lang="en" sz="1380"/>
              <a:t>Tasnim Fuyara Chhoan(23366035)</a:t>
            </a:r>
            <a:endParaRPr sz="1380"/>
          </a:p>
          <a:p>
            <a:pPr indent="0" lvl="0" marL="0" rtl="0" algn="ctr">
              <a:lnSpc>
                <a:spcPct val="80000"/>
              </a:lnSpc>
              <a:spcBef>
                <a:spcPts val="0"/>
              </a:spcBef>
              <a:spcAft>
                <a:spcPts val="0"/>
              </a:spcAft>
              <a:buSzPts val="440"/>
              <a:buNone/>
            </a:pPr>
            <a:r>
              <a:t/>
            </a:r>
            <a:endParaRPr sz="1380"/>
          </a:p>
          <a:p>
            <a:pPr indent="0" lvl="0" marL="0" rtl="0" algn="ctr">
              <a:lnSpc>
                <a:spcPct val="80000"/>
              </a:lnSpc>
              <a:spcBef>
                <a:spcPts val="0"/>
              </a:spcBef>
              <a:spcAft>
                <a:spcPts val="0"/>
              </a:spcAft>
              <a:buSzPts val="440"/>
              <a:buNone/>
            </a:pPr>
            <a:r>
              <a:rPr lang="en" sz="1380"/>
              <a:t>Course Instructor: Annajiat Alim Rasel</a:t>
            </a:r>
            <a:endParaRPr sz="1380"/>
          </a:p>
          <a:p>
            <a:pPr indent="0" lvl="0" marL="0" rtl="0" algn="ctr">
              <a:lnSpc>
                <a:spcPct val="80000"/>
              </a:lnSpc>
              <a:spcBef>
                <a:spcPts val="0"/>
              </a:spcBef>
              <a:spcAft>
                <a:spcPts val="0"/>
              </a:spcAft>
              <a:buSzPts val="440"/>
              <a:buNone/>
            </a:pPr>
            <a:r>
              <a:rPr lang="en" sz="1380"/>
              <a:t>Mehnaz Ara Faizul (ST)</a:t>
            </a:r>
            <a:endParaRPr sz="1380"/>
          </a:p>
          <a:p>
            <a:pPr indent="0" lvl="0" marL="0" rtl="0" algn="ctr">
              <a:lnSpc>
                <a:spcPct val="80000"/>
              </a:lnSpc>
              <a:spcBef>
                <a:spcPts val="0"/>
              </a:spcBef>
              <a:spcAft>
                <a:spcPts val="0"/>
              </a:spcAft>
              <a:buSzPts val="440"/>
              <a:buNone/>
            </a:pPr>
            <a:r>
              <a:rPr lang="en" sz="1380"/>
              <a:t>Humaion Kabir Mehedi (RA)</a:t>
            </a:r>
            <a:endParaRPr sz="1380"/>
          </a:p>
          <a:p>
            <a:pPr indent="0" lvl="0" marL="0" rtl="0" algn="ctr">
              <a:lnSpc>
                <a:spcPct val="80000"/>
              </a:lnSpc>
              <a:spcBef>
                <a:spcPts val="0"/>
              </a:spcBef>
              <a:spcAft>
                <a:spcPts val="0"/>
              </a:spcAft>
              <a:buSzPts val="440"/>
              <a:buNone/>
            </a:pPr>
            <a:r>
              <a:t/>
            </a:r>
            <a:endParaRPr sz="1280"/>
          </a:p>
          <a:p>
            <a:pPr indent="0" lvl="0" marL="0" rtl="0" algn="ctr">
              <a:lnSpc>
                <a:spcPct val="80000"/>
              </a:lnSpc>
              <a:spcBef>
                <a:spcPts val="0"/>
              </a:spcBef>
              <a:spcAft>
                <a:spcPts val="0"/>
              </a:spcAft>
              <a:buSzPts val="440"/>
              <a:buNone/>
            </a:pPr>
            <a:r>
              <a:t/>
            </a:r>
            <a:endParaRPr sz="1280"/>
          </a:p>
        </p:txBody>
      </p:sp>
      <p:sp>
        <p:nvSpPr>
          <p:cNvPr id="57" name="Google Shape;57;p13"/>
          <p:cNvSpPr txBox="1"/>
          <p:nvPr/>
        </p:nvSpPr>
        <p:spPr>
          <a:xfrm>
            <a:off x="3068275" y="2688650"/>
            <a:ext cx="3000000" cy="401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1760">
                <a:solidFill>
                  <a:schemeClr val="dk1"/>
                </a:solidFill>
                <a:latin typeface="Proxima Nova"/>
                <a:ea typeface="Proxima Nova"/>
                <a:cs typeface="Proxima Nova"/>
                <a:sym typeface="Proxima Nova"/>
              </a:rPr>
              <a:t>Group 41</a:t>
            </a:r>
            <a:endParaRPr sz="1760">
              <a:solidFill>
                <a:schemeClr val="dk1"/>
              </a:solidFill>
              <a:latin typeface="Proxima Nova"/>
              <a:ea typeface="Proxima Nova"/>
              <a:cs typeface="Proxima Nova"/>
              <a:sym typeface="Proxima Nova"/>
            </a:endParaRPr>
          </a:p>
        </p:txBody>
      </p:sp>
      <p:sp>
        <p:nvSpPr>
          <p:cNvPr id="58" name="Google Shape;58;p13"/>
          <p:cNvSpPr txBox="1"/>
          <p:nvPr/>
        </p:nvSpPr>
        <p:spPr>
          <a:xfrm>
            <a:off x="2557200" y="596225"/>
            <a:ext cx="4182000" cy="5196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1360">
                <a:solidFill>
                  <a:schemeClr val="dk1"/>
                </a:solidFill>
                <a:latin typeface="Proxima Nova"/>
                <a:ea typeface="Proxima Nova"/>
                <a:cs typeface="Proxima Nova"/>
                <a:sym typeface="Proxima Nova"/>
              </a:rPr>
              <a:t>Task 05 : Unique paper 2nd draft with Data Analysis, Prototype Implementation, Result Analysis</a:t>
            </a:r>
            <a:endParaRPr sz="1360">
              <a:solidFill>
                <a:schemeClr val="dk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F0F0F"/>
              </a:buClr>
              <a:buSzPts val="1600"/>
              <a:buFont typeface="Roboto"/>
              <a:buChar char="●"/>
            </a:pPr>
            <a:r>
              <a:rPr b="1" lang="en" sz="1600">
                <a:solidFill>
                  <a:srgbClr val="0F0F0F"/>
                </a:solidFill>
                <a:latin typeface="Roboto"/>
                <a:ea typeface="Roboto"/>
                <a:cs typeface="Roboto"/>
                <a:sym typeface="Roboto"/>
              </a:rPr>
              <a:t>Federated Learning Performance: </a:t>
            </a:r>
            <a:r>
              <a:rPr lang="en" sz="1600">
                <a:solidFill>
                  <a:srgbClr val="0F0F0F"/>
                </a:solidFill>
                <a:latin typeface="Roboto"/>
                <a:ea typeface="Roboto"/>
                <a:cs typeface="Roboto"/>
                <a:sym typeface="Roboto"/>
              </a:rPr>
              <a:t>Federated learning yields outstanding results, with a final training accuracy of 98.18% and minimal loss (0.0084), showcasing adaptability to decentralized datasets.</a:t>
            </a:r>
            <a:endParaRPr sz="1600">
              <a:solidFill>
                <a:srgbClr val="0F0F0F"/>
              </a:solidFill>
              <a:latin typeface="Roboto"/>
              <a:ea typeface="Roboto"/>
              <a:cs typeface="Roboto"/>
              <a:sym typeface="Roboto"/>
            </a:endParaRPr>
          </a:p>
          <a:p>
            <a:pPr indent="0" lvl="0" marL="457200" rtl="0" algn="l">
              <a:spcBef>
                <a:spcPts val="1200"/>
              </a:spcBef>
              <a:spcAft>
                <a:spcPts val="0"/>
              </a:spcAft>
              <a:buNone/>
            </a:pPr>
            <a:r>
              <a:t/>
            </a:r>
            <a:endParaRPr sz="1600">
              <a:solidFill>
                <a:srgbClr val="0F0F0F"/>
              </a:solidFill>
              <a:latin typeface="Roboto"/>
              <a:ea typeface="Roboto"/>
              <a:cs typeface="Roboto"/>
              <a:sym typeface="Roboto"/>
            </a:endParaRPr>
          </a:p>
          <a:p>
            <a:pPr indent="-330200" lvl="0" marL="457200" rtl="0" algn="l">
              <a:spcBef>
                <a:spcPts val="1200"/>
              </a:spcBef>
              <a:spcAft>
                <a:spcPts val="0"/>
              </a:spcAft>
              <a:buClr>
                <a:srgbClr val="0F0F0F"/>
              </a:buClr>
              <a:buSzPts val="1600"/>
              <a:buFont typeface="Roboto"/>
              <a:buChar char="●"/>
            </a:pPr>
            <a:r>
              <a:rPr b="1" lang="en" sz="1600">
                <a:solidFill>
                  <a:srgbClr val="0F0F0F"/>
                </a:solidFill>
                <a:latin typeface="Roboto"/>
                <a:ea typeface="Roboto"/>
                <a:cs typeface="Roboto"/>
                <a:sym typeface="Roboto"/>
              </a:rPr>
              <a:t>Federated Test Set Evaluation: </a:t>
            </a:r>
            <a:r>
              <a:rPr lang="en" sz="1600">
                <a:solidFill>
                  <a:srgbClr val="0F0F0F"/>
                </a:solidFill>
                <a:latin typeface="Roboto"/>
                <a:ea typeface="Roboto"/>
                <a:cs typeface="Roboto"/>
                <a:sym typeface="Roboto"/>
              </a:rPr>
              <a:t>The federated model maintains high accuracy (79.11%) and low loss (0.1042) in the test set, highlighting its enhanced performance compared to centralized training.</a:t>
            </a:r>
            <a:endParaRPr sz="1600">
              <a:solidFill>
                <a:srgbClr val="0F0F0F"/>
              </a:solidFill>
              <a:latin typeface="Roboto"/>
              <a:ea typeface="Roboto"/>
              <a:cs typeface="Roboto"/>
              <a:sym typeface="Roboto"/>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38" name="Google Shape;138;p22"/>
          <p:cNvPicPr preferRelativeResize="0"/>
          <p:nvPr/>
        </p:nvPicPr>
        <p:blipFill rotWithShape="1">
          <a:blip r:embed="rId3">
            <a:alphaModFix/>
          </a:blip>
          <a:srcRect b="67685" l="0" r="0" t="3377"/>
          <a:stretch/>
        </p:blipFill>
        <p:spPr>
          <a:xfrm>
            <a:off x="0" y="4281900"/>
            <a:ext cx="9144001" cy="94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71682" l="0" r="0" t="3379"/>
          <a:stretch/>
        </p:blipFill>
        <p:spPr>
          <a:xfrm>
            <a:off x="0" y="4358100"/>
            <a:ext cx="9144001" cy="814300"/>
          </a:xfrm>
          <a:prstGeom prst="rect">
            <a:avLst/>
          </a:prstGeom>
          <a:noFill/>
          <a:ln>
            <a:noFill/>
          </a:ln>
        </p:spPr>
      </p:pic>
      <p:sp>
        <p:nvSpPr>
          <p:cNvPr id="144" name="Google Shape;144;p23"/>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45" name="Google Shape;145;p23"/>
          <p:cNvSpPr txBox="1"/>
          <p:nvPr>
            <p:ph idx="1" type="body"/>
          </p:nvPr>
        </p:nvSpPr>
        <p:spPr>
          <a:xfrm>
            <a:off x="311700" y="732925"/>
            <a:ext cx="870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Classification Report and Confusion Matrix Analysis: </a:t>
            </a:r>
            <a:r>
              <a:rPr lang="en" sz="1600">
                <a:solidFill>
                  <a:srgbClr val="0F0F0F"/>
                </a:solidFill>
                <a:latin typeface="Roboto"/>
                <a:ea typeface="Roboto"/>
                <a:cs typeface="Roboto"/>
                <a:sym typeface="Roboto"/>
              </a:rPr>
              <a:t>The model excels in classifying benign, malignant, and normal cases, as evidenced by high precision, recall, and F1-score metrics. The confusion matrix underscores its discriminative abilities for practical medical applications.</a:t>
            </a:r>
            <a:endParaRPr sz="1600">
              <a:solidFill>
                <a:srgbClr val="0F0F0F"/>
              </a:solidFill>
              <a:latin typeface="Roboto"/>
              <a:ea typeface="Roboto"/>
              <a:cs typeface="Roboto"/>
              <a:sym typeface="Roboto"/>
            </a:endParaRPr>
          </a:p>
          <a:p>
            <a:pPr indent="0" lvl="0" marL="0" rtl="0" algn="l">
              <a:spcBef>
                <a:spcPts val="1200"/>
              </a:spcBef>
              <a:spcAft>
                <a:spcPts val="0"/>
              </a:spcAft>
              <a:buNone/>
            </a:pPr>
            <a:r>
              <a:t/>
            </a:r>
            <a:endParaRPr sz="1600">
              <a:solidFill>
                <a:srgbClr val="0F0F0F"/>
              </a:solidFill>
              <a:latin typeface="Roboto"/>
              <a:ea typeface="Roboto"/>
              <a:cs typeface="Roboto"/>
              <a:sym typeface="Roboto"/>
            </a:endParaRPr>
          </a:p>
          <a:p>
            <a:pPr indent="0" lvl="0" marL="457200" rtl="0" algn="l">
              <a:spcBef>
                <a:spcPts val="1200"/>
              </a:spcBef>
              <a:spcAft>
                <a:spcPts val="1200"/>
              </a:spcAft>
              <a:buNone/>
            </a:pPr>
            <a:r>
              <a:t/>
            </a:r>
            <a:endParaRPr sz="1600">
              <a:solidFill>
                <a:srgbClr val="0F0F0F"/>
              </a:solidFill>
              <a:latin typeface="Roboto"/>
              <a:ea typeface="Roboto"/>
              <a:cs typeface="Roboto"/>
              <a:sym typeface="Roboto"/>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7" name="Google Shape;147;p23"/>
          <p:cNvPicPr preferRelativeResize="0"/>
          <p:nvPr/>
        </p:nvPicPr>
        <p:blipFill>
          <a:blip r:embed="rId4">
            <a:alphaModFix/>
          </a:blip>
          <a:stretch>
            <a:fillRect/>
          </a:stretch>
        </p:blipFill>
        <p:spPr>
          <a:xfrm>
            <a:off x="311700" y="1927400"/>
            <a:ext cx="4842476" cy="1942850"/>
          </a:xfrm>
          <a:prstGeom prst="rect">
            <a:avLst/>
          </a:prstGeom>
          <a:noFill/>
          <a:ln>
            <a:noFill/>
          </a:ln>
        </p:spPr>
      </p:pic>
      <p:pic>
        <p:nvPicPr>
          <p:cNvPr id="148" name="Google Shape;148;p23"/>
          <p:cNvPicPr preferRelativeResize="0"/>
          <p:nvPr/>
        </p:nvPicPr>
        <p:blipFill>
          <a:blip r:embed="rId5">
            <a:alphaModFix/>
          </a:blip>
          <a:stretch>
            <a:fillRect/>
          </a:stretch>
        </p:blipFill>
        <p:spPr>
          <a:xfrm>
            <a:off x="5313250" y="1738900"/>
            <a:ext cx="3474166" cy="296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54" name="Google Shape;15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55" name="Google Shape;155;p24"/>
          <p:cNvPicPr preferRelativeResize="0"/>
          <p:nvPr/>
        </p:nvPicPr>
        <p:blipFill rotWithShape="1">
          <a:blip r:embed="rId3">
            <a:alphaModFix/>
          </a:blip>
          <a:srcRect b="67685" l="0" r="0" t="3377"/>
          <a:stretch/>
        </p:blipFill>
        <p:spPr>
          <a:xfrm>
            <a:off x="0" y="4198600"/>
            <a:ext cx="9144001" cy="944900"/>
          </a:xfrm>
          <a:prstGeom prst="rect">
            <a:avLst/>
          </a:prstGeom>
          <a:noFill/>
          <a:ln>
            <a:noFill/>
          </a:ln>
        </p:spPr>
      </p:pic>
      <p:pic>
        <p:nvPicPr>
          <p:cNvPr id="156" name="Google Shape;156;p24"/>
          <p:cNvPicPr preferRelativeResize="0"/>
          <p:nvPr/>
        </p:nvPicPr>
        <p:blipFill>
          <a:blip r:embed="rId4">
            <a:alphaModFix/>
          </a:blip>
          <a:stretch>
            <a:fillRect/>
          </a:stretch>
        </p:blipFill>
        <p:spPr>
          <a:xfrm>
            <a:off x="2801088" y="736845"/>
            <a:ext cx="5936075" cy="2360380"/>
          </a:xfrm>
          <a:prstGeom prst="rect">
            <a:avLst/>
          </a:prstGeom>
          <a:noFill/>
          <a:ln>
            <a:noFill/>
          </a:ln>
        </p:spPr>
      </p:pic>
      <p:pic>
        <p:nvPicPr>
          <p:cNvPr id="157" name="Google Shape;157;p24"/>
          <p:cNvPicPr preferRelativeResize="0"/>
          <p:nvPr/>
        </p:nvPicPr>
        <p:blipFill>
          <a:blip r:embed="rId5">
            <a:alphaModFix/>
          </a:blip>
          <a:stretch>
            <a:fillRect/>
          </a:stretch>
        </p:blipFill>
        <p:spPr>
          <a:xfrm>
            <a:off x="1509538" y="3055075"/>
            <a:ext cx="6124926" cy="2083108"/>
          </a:xfrm>
          <a:prstGeom prst="rect">
            <a:avLst/>
          </a:prstGeom>
          <a:noFill/>
          <a:ln>
            <a:noFill/>
          </a:ln>
        </p:spPr>
      </p:pic>
      <p:pic>
        <p:nvPicPr>
          <p:cNvPr id="158" name="Google Shape;158;p24"/>
          <p:cNvPicPr preferRelativeResize="0"/>
          <p:nvPr/>
        </p:nvPicPr>
        <p:blipFill>
          <a:blip r:embed="rId6">
            <a:alphaModFix/>
          </a:blip>
          <a:stretch>
            <a:fillRect/>
          </a:stretch>
        </p:blipFill>
        <p:spPr>
          <a:xfrm>
            <a:off x="559238" y="847624"/>
            <a:ext cx="6124926" cy="220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F0F0F"/>
              </a:buClr>
              <a:buSzPts val="1800"/>
              <a:buChar char="●"/>
            </a:pPr>
            <a:r>
              <a:rPr lang="en">
                <a:solidFill>
                  <a:srgbClr val="0F0F0F"/>
                </a:solidFill>
              </a:rPr>
              <a:t>Dataset complexity</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Class imbalance: unequal distribution of samples across different classes.</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Higher resolutions capture more intricate patterns but require more computational resources.</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Presence of multiple classes (3 class)</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Lack of Computational resource</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Need to add more complex network (working on this)</a:t>
            </a:r>
            <a:endParaRPr>
              <a:solidFill>
                <a:srgbClr val="0F0F0F"/>
              </a:solidFill>
            </a:endParaRPr>
          </a:p>
        </p:txBody>
      </p:sp>
      <p:sp>
        <p:nvSpPr>
          <p:cNvPr id="165" name="Google Shape;16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66" name="Google Shape;166;p25"/>
          <p:cNvPicPr preferRelativeResize="0"/>
          <p:nvPr/>
        </p:nvPicPr>
        <p:blipFill rotWithShape="1">
          <a:blip r:embed="rId3">
            <a:alphaModFix/>
          </a:blip>
          <a:srcRect b="62358" l="0" r="0" t="3378"/>
          <a:stretch/>
        </p:blipFill>
        <p:spPr>
          <a:xfrm>
            <a:off x="0" y="4053300"/>
            <a:ext cx="9144001" cy="111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make more complex convolutional neural network (CNN)</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Increase Network Depth and Width</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Incorporate Different COnvolutional Architecture </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Spatial Pyramid Pooling (SPP) Layer</a:t>
            </a:r>
            <a:endParaRPr>
              <a:solidFill>
                <a:srgbClr val="000000"/>
              </a:solidFill>
              <a:highlight>
                <a:srgbClr val="FFFFFF"/>
              </a:highlight>
              <a:latin typeface="Arial"/>
              <a:ea typeface="Arial"/>
              <a:cs typeface="Arial"/>
              <a:sym typeface="Arial"/>
            </a:endParaRPr>
          </a:p>
          <a:p>
            <a:pPr indent="0" lvl="0" marL="914400" rtl="0" algn="l">
              <a:spcBef>
                <a:spcPts val="0"/>
              </a:spcBef>
              <a:spcAft>
                <a:spcPts val="0"/>
              </a:spcAft>
              <a:buNone/>
            </a:pPr>
            <a:r>
              <a:rPr lang="en" sz="1400">
                <a:solidFill>
                  <a:srgbClr val="000000"/>
                </a:solidFill>
                <a:highlight>
                  <a:srgbClr val="FFFFFF"/>
                </a:highlight>
                <a:latin typeface="Arial"/>
                <a:ea typeface="Arial"/>
                <a:cs typeface="Arial"/>
                <a:sym typeface="Arial"/>
              </a:rPr>
              <a:t>(We are working on improving)</a:t>
            </a:r>
            <a:endParaRPr sz="14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use this model beyond breast cancer dataset in other healthcare sectors for medical image analysis, clinical data analysis. Moreover besides healthcare sector, we can use this model in finance to fraud detection, credit scoring, in smart cities for traffic management, environment monitoring, for manufacturing like quality control, predictive maintenance , in telecommunication for network optimization, customer churn prediction, in agriculture for crop disease prediction, weather forecasting and so on.</a:t>
            </a:r>
            <a:endParaRPr sz="2100"/>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74" name="Google Shape;174;p26"/>
          <p:cNvPicPr preferRelativeResize="0"/>
          <p:nvPr/>
        </p:nvPicPr>
        <p:blipFill rotWithShape="1">
          <a:blip r:embed="rId3">
            <a:alphaModFix/>
          </a:blip>
          <a:srcRect b="71682" l="0" r="0" t="3379"/>
          <a:stretch/>
        </p:blipFill>
        <p:spPr>
          <a:xfrm>
            <a:off x="0" y="4358100"/>
            <a:ext cx="9144001" cy="81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0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27"/>
          <p:cNvSpPr txBox="1"/>
          <p:nvPr>
            <p:ph idx="1" type="body"/>
          </p:nvPr>
        </p:nvSpPr>
        <p:spPr>
          <a:xfrm>
            <a:off x="392075" y="13605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F0F0F"/>
                </a:solidFill>
                <a:latin typeface="Roboto"/>
                <a:ea typeface="Roboto"/>
                <a:cs typeface="Roboto"/>
                <a:sym typeface="Roboto"/>
              </a:rPr>
              <a:t>The integration of CNN and Federated Learning (FL) for breast cancer detection using ultrasound images offers a promising solution to the challenges of centralized medical data. Leveraging the strengths of CNNs for intricate feature analysis and FL for collaborative learning from decentralized datasets, this approach aims to enhance diagnostic accuracy. Through meticulous dataset handling, model training, and result analysis, the combined model demonstrates potential for improved breast cancer diagnosis. The emphasis on large-scale deployment, integration with clinical workflows, and multi-model fusion underscores its practical applicability and holistic diagnostic capabilities.</a:t>
            </a:r>
            <a:endParaRPr>
              <a:solidFill>
                <a:srgbClr val="0F0F0F"/>
              </a:solidFill>
              <a:latin typeface="Roboto"/>
              <a:ea typeface="Roboto"/>
              <a:cs typeface="Roboto"/>
              <a:sym typeface="Roboto"/>
            </a:endParaRPr>
          </a:p>
          <a:p>
            <a:pPr indent="0" lvl="0" marL="0" rtl="0" algn="l">
              <a:spcBef>
                <a:spcPts val="1200"/>
              </a:spcBef>
              <a:spcAft>
                <a:spcPts val="0"/>
              </a:spcAft>
              <a:buNone/>
            </a:pPr>
            <a:r>
              <a:t/>
            </a:r>
            <a:endParaRPr>
              <a:solidFill>
                <a:srgbClr val="0F0F0F"/>
              </a:solidFill>
              <a:latin typeface="Roboto"/>
              <a:ea typeface="Roboto"/>
              <a:cs typeface="Roboto"/>
              <a:sym typeface="Roboto"/>
            </a:endParaRPr>
          </a:p>
          <a:p>
            <a:pPr indent="0" lvl="0" marL="0" rtl="0" algn="l">
              <a:spcBef>
                <a:spcPts val="1200"/>
              </a:spcBef>
              <a:spcAft>
                <a:spcPts val="1200"/>
              </a:spcAft>
              <a:buNone/>
            </a:pPr>
            <a:r>
              <a:t/>
            </a:r>
            <a:endParaRPr>
              <a:solidFill>
                <a:srgbClr val="0F0F0F"/>
              </a:solidFill>
              <a:latin typeface="Roboto"/>
              <a:ea typeface="Roboto"/>
              <a:cs typeface="Roboto"/>
              <a:sym typeface="Roboto"/>
            </a:endParaRPr>
          </a:p>
        </p:txBody>
      </p:sp>
      <p:sp>
        <p:nvSpPr>
          <p:cNvPr id="181" name="Google Shape;18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82" name="Google Shape;182;p27"/>
          <p:cNvPicPr preferRelativeResize="0"/>
          <p:nvPr/>
        </p:nvPicPr>
        <p:blipFill rotWithShape="1">
          <a:blip r:embed="rId3">
            <a:alphaModFix/>
          </a:blip>
          <a:srcRect b="62358" l="0" r="0" t="3378"/>
          <a:stretch/>
        </p:blipFill>
        <p:spPr>
          <a:xfrm>
            <a:off x="0" y="4053300"/>
            <a:ext cx="9144001" cy="111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15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8" name="Google Shape;188;p28"/>
          <p:cNvSpPr txBox="1"/>
          <p:nvPr>
            <p:ph idx="1" type="body"/>
          </p:nvPr>
        </p:nvSpPr>
        <p:spPr>
          <a:xfrm>
            <a:off x="311700" y="723050"/>
            <a:ext cx="8520600" cy="405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085">
                <a:solidFill>
                  <a:srgbClr val="000000"/>
                </a:solidFill>
                <a:latin typeface="PT Sans Narrow"/>
                <a:ea typeface="PT Sans Narrow"/>
                <a:cs typeface="PT Sans Narrow"/>
                <a:sym typeface="PT Sans Narrow"/>
              </a:rPr>
              <a:t>[1] Katar, Oğuzhan Yildirim, Özal. (2023). Breast Cancer Segmentation from Ultrasound Images Using ResNext-based U-Net Model. Bitlis Eren Üniversitesi Fen Bilimleri Dergisi. 12. 10.17798/bitlisfen.1331310.</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[2] KhoKhar, F. A., Shah, J. H., Khan, M. A., Sharif, M., Tariq, U., Kadry, S. (2022). A review on federated learning towards image processing. Computers and Electrical Engineering, 99, 107818.</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[3] Hossain, M. A., Sajib, M. S. A. (2019). Classification of image using convolutional neural network (CNN). Global Journal of Computer Science and Technology, 19(2).</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[4]Y. N. Tan, V. P. Tinh, P. D. Lam, N. H. Nam, T. A. Khoa, "A Transfer Learning Approach to Breast Cancer Classification in a Federated Learning Framework," IEEE Access, Volume 11: 2023, Electronic ISSN: 2169-3536, INSPEC Accession Number: 22840396, Page(s): 27462 - 27476.</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[5]I. Feki, S. Ammar, Y. Kessentini, and K. Muhammad, "Federated learning for COVID-19 screening from Chest X-ray images," Applied Soft Computing, 2021 Jul, 106: 107330.</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[6] M. F. Sohan, and A. Basalamah, "A Systematic Review on Federated Learning in Medical Image Analysis," IEEE Access, 2023, Volume: 11, Page(s): 28628 - 28644. </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[7]Masud, Mehedi Rashed, Amr Hossain, M. Shamim. (2022). Convolutional neural network-based models for diagnosis of breast cancer. Neural Computing and Applications. 34. 1-12. 10.1007/s00521-020-05394-5.</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 sz="1085">
                <a:solidFill>
                  <a:srgbClr val="000000"/>
                </a:solidFill>
                <a:latin typeface="PT Sans Narrow"/>
                <a:ea typeface="PT Sans Narrow"/>
                <a:cs typeface="PT Sans Narrow"/>
                <a:sym typeface="PT Sans Narrow"/>
              </a:rPr>
              <a:t>[8]Alanazi, Saad Kamruzzaman, MM Sarker, Md Nazirul Islam Alruwaili, Madallah Alhwaiti, Yousef Alshammari, Nasser Siddiqi, Muhammad. (2021). Boosting Breast Cancer Detection Using Convolutional Neural Network. Journal of Healthcare Engineering. 2021. 1-11. 10.1155/2021/5528622.</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1200"/>
              </a:spcAft>
              <a:buSzPts val="852"/>
              <a:buNone/>
            </a:pPr>
            <a:r>
              <a:t/>
            </a:r>
            <a:endParaRPr sz="1085">
              <a:solidFill>
                <a:srgbClr val="000000"/>
              </a:solidFill>
              <a:latin typeface="PT Sans Narrow"/>
              <a:ea typeface="PT Sans Narrow"/>
              <a:cs typeface="PT Sans Narrow"/>
              <a:sym typeface="PT Sans Narrow"/>
            </a:endParaRPr>
          </a:p>
        </p:txBody>
      </p:sp>
      <p:sp>
        <p:nvSpPr>
          <p:cNvPr id="189" name="Google Shape;18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90" name="Google Shape;190;p28"/>
          <p:cNvPicPr preferRelativeResize="0"/>
          <p:nvPr/>
        </p:nvPicPr>
        <p:blipFill rotWithShape="1">
          <a:blip r:embed="rId3">
            <a:alphaModFix/>
          </a:blip>
          <a:srcRect b="62358" l="0" r="0" t="3378"/>
          <a:stretch/>
        </p:blipFill>
        <p:spPr>
          <a:xfrm>
            <a:off x="0" y="4053300"/>
            <a:ext cx="9144001" cy="111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311700" y="522375"/>
            <a:ext cx="8520600" cy="40467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t/>
            </a:r>
            <a:endParaRPr/>
          </a:p>
          <a:p>
            <a:pPr indent="0" lvl="0" marL="457200" rtl="0" algn="ctr">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r>
              <a:rPr lang="en" sz="4500"/>
              <a:t>Thank You!</a:t>
            </a:r>
            <a:endParaRPr sz="4500"/>
          </a:p>
        </p:txBody>
      </p:sp>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97" name="Google Shape;197;p29"/>
          <p:cNvPicPr preferRelativeResize="0"/>
          <p:nvPr/>
        </p:nvPicPr>
        <p:blipFill rotWithShape="1">
          <a:blip r:embed="rId3">
            <a:alphaModFix/>
          </a:blip>
          <a:srcRect b="0" l="0" r="0" t="60214"/>
          <a:stretch/>
        </p:blipFill>
        <p:spPr>
          <a:xfrm>
            <a:off x="0" y="0"/>
            <a:ext cx="9144001" cy="1264075"/>
          </a:xfrm>
          <a:prstGeom prst="rect">
            <a:avLst/>
          </a:prstGeom>
          <a:noFill/>
          <a:ln>
            <a:noFill/>
          </a:ln>
        </p:spPr>
      </p:pic>
      <p:pic>
        <p:nvPicPr>
          <p:cNvPr id="198" name="Google Shape;198;p29"/>
          <p:cNvPicPr preferRelativeResize="0"/>
          <p:nvPr/>
        </p:nvPicPr>
        <p:blipFill rotWithShape="1">
          <a:blip r:embed="rId3">
            <a:alphaModFix/>
          </a:blip>
          <a:srcRect b="47605" l="0" r="0" t="0"/>
          <a:stretch/>
        </p:blipFill>
        <p:spPr>
          <a:xfrm>
            <a:off x="0" y="3485800"/>
            <a:ext cx="9144001" cy="171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0" r="0" t="60214"/>
          <a:stretch/>
        </p:blipFill>
        <p:spPr>
          <a:xfrm>
            <a:off x="0" y="0"/>
            <a:ext cx="9144001" cy="1264075"/>
          </a:xfrm>
          <a:prstGeom prst="rect">
            <a:avLst/>
          </a:prstGeom>
          <a:noFill/>
          <a:ln>
            <a:noFill/>
          </a:ln>
        </p:spPr>
      </p:pic>
      <p:pic>
        <p:nvPicPr>
          <p:cNvPr id="64" name="Google Shape;64;p14"/>
          <p:cNvPicPr preferRelativeResize="0"/>
          <p:nvPr/>
        </p:nvPicPr>
        <p:blipFill rotWithShape="1">
          <a:blip r:embed="rId3">
            <a:alphaModFix/>
          </a:blip>
          <a:srcRect b="47605" l="0" r="0" t="0"/>
          <a:stretch/>
        </p:blipFill>
        <p:spPr>
          <a:xfrm>
            <a:off x="0" y="3485800"/>
            <a:ext cx="9144001" cy="1710825"/>
          </a:xfrm>
          <a:prstGeom prst="rect">
            <a:avLst/>
          </a:prstGeom>
          <a:noFill/>
          <a:ln>
            <a:noFill/>
          </a:ln>
        </p:spPr>
      </p:pic>
      <p:sp>
        <p:nvSpPr>
          <p:cNvPr id="65" name="Google Shape;65;p14"/>
          <p:cNvSpPr txBox="1"/>
          <p:nvPr>
            <p:ph type="title"/>
          </p:nvPr>
        </p:nvSpPr>
        <p:spPr>
          <a:xfrm>
            <a:off x="3427350" y="892225"/>
            <a:ext cx="282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p:txBody>
      </p:sp>
      <p:sp>
        <p:nvSpPr>
          <p:cNvPr id="66" name="Google Shape;66;p14"/>
          <p:cNvSpPr txBox="1"/>
          <p:nvPr>
            <p:ph idx="1" type="body"/>
          </p:nvPr>
        </p:nvSpPr>
        <p:spPr>
          <a:xfrm>
            <a:off x="3581413" y="1371650"/>
            <a:ext cx="2895600" cy="3265200"/>
          </a:xfrm>
          <a:prstGeom prst="rect">
            <a:avLst/>
          </a:prstGeom>
        </p:spPr>
        <p:txBody>
          <a:bodyPr anchorCtr="0" anchor="t" bIns="91425" lIns="91425" spcFirstLastPara="1" rIns="91425" wrap="square" tIns="91425">
            <a:normAutofit/>
          </a:bodyPr>
          <a:lstStyle/>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Introduction</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Literature Survey </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Collected Data</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Methodology</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Result Analysis</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Limitation</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Future Scope</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Conclusion</a:t>
            </a:r>
            <a:endParaRPr sz="1365">
              <a:solidFill>
                <a:srgbClr val="0F0F0F"/>
              </a:solidFill>
              <a:latin typeface="Open Sans"/>
              <a:ea typeface="Open Sans"/>
              <a:cs typeface="Open Sans"/>
              <a:sym typeface="Open Sans"/>
            </a:endParaRPr>
          </a:p>
          <a:p>
            <a:pPr indent="-315277" lvl="0" marL="457200" rtl="0" algn="l">
              <a:lnSpc>
                <a:spcPct val="115000"/>
              </a:lnSpc>
              <a:spcBef>
                <a:spcPts val="0"/>
              </a:spcBef>
              <a:spcAft>
                <a:spcPts val="0"/>
              </a:spcAft>
              <a:buClr>
                <a:srgbClr val="0F0F0F"/>
              </a:buClr>
              <a:buSzPts val="1365"/>
              <a:buFont typeface="Open Sans"/>
              <a:buAutoNum type="arabicPeriod"/>
            </a:pPr>
            <a:r>
              <a:rPr lang="en" sz="1365">
                <a:solidFill>
                  <a:srgbClr val="0F0F0F"/>
                </a:solidFill>
                <a:latin typeface="Open Sans"/>
                <a:ea typeface="Open Sans"/>
                <a:cs typeface="Open Sans"/>
                <a:sym typeface="Open Sans"/>
              </a:rPr>
              <a:t>Reference</a:t>
            </a:r>
            <a:endParaRPr sz="1365">
              <a:solidFill>
                <a:srgbClr val="0F0F0F"/>
              </a:solidFill>
              <a:latin typeface="Open Sans"/>
              <a:ea typeface="Open Sans"/>
              <a:cs typeface="Open Sans"/>
              <a:sym typeface="Open Sans"/>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b="0" l="0" r="0" t="69584"/>
          <a:stretch/>
        </p:blipFill>
        <p:spPr>
          <a:xfrm>
            <a:off x="0" y="-7100"/>
            <a:ext cx="9144001" cy="966375"/>
          </a:xfrm>
          <a:prstGeom prst="rect">
            <a:avLst/>
          </a:prstGeom>
          <a:noFill/>
          <a:ln>
            <a:noFill/>
          </a:ln>
        </p:spPr>
      </p:pic>
      <p:sp>
        <p:nvSpPr>
          <p:cNvPr id="73" name="Google Shape;73;p15"/>
          <p:cNvSpPr txBox="1"/>
          <p:nvPr>
            <p:ph type="title"/>
          </p:nvPr>
        </p:nvSpPr>
        <p:spPr>
          <a:xfrm>
            <a:off x="311700" y="6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276025" y="1322525"/>
            <a:ext cx="4613100" cy="3645600"/>
          </a:xfrm>
          <a:prstGeom prst="rect">
            <a:avLst/>
          </a:prstGeom>
        </p:spPr>
        <p:txBody>
          <a:bodyPr anchorCtr="0" anchor="t" bIns="91425" lIns="91425" spcFirstLastPara="1" rIns="91425" wrap="square" tIns="91425">
            <a:normAutofit fontScale="32500" lnSpcReduction="10000"/>
          </a:bodyPr>
          <a:lstStyle/>
          <a:p>
            <a:pPr indent="-336192" lvl="0" marL="457200" rtl="0" algn="l">
              <a:lnSpc>
                <a:spcPct val="100000"/>
              </a:lnSpc>
              <a:spcBef>
                <a:spcPts val="0"/>
              </a:spcBef>
              <a:spcAft>
                <a:spcPts val="0"/>
              </a:spcAft>
              <a:buClr>
                <a:srgbClr val="000000"/>
              </a:buClr>
              <a:buSzPct val="100000"/>
              <a:buChar char="●"/>
            </a:pPr>
            <a:r>
              <a:rPr lang="en" sz="5213">
                <a:solidFill>
                  <a:srgbClr val="000000"/>
                </a:solidFill>
              </a:rPr>
              <a:t>Problem Statement:</a:t>
            </a:r>
            <a:endParaRPr sz="52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I</a:t>
            </a:r>
            <a:r>
              <a:rPr lang="en" sz="4813">
                <a:solidFill>
                  <a:srgbClr val="000000"/>
                </a:solidFill>
              </a:rPr>
              <a:t>llustration</a:t>
            </a:r>
            <a:r>
              <a:rPr lang="en" sz="4813">
                <a:solidFill>
                  <a:srgbClr val="000000"/>
                </a:solidFill>
              </a:rPr>
              <a:t> on breast cancer</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Ways of breast cancer detection</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Risk of human error in manual</a:t>
            </a:r>
            <a:r>
              <a:rPr lang="en" sz="4813">
                <a:solidFill>
                  <a:srgbClr val="000000"/>
                </a:solidFill>
              </a:rPr>
              <a:t> </a:t>
            </a:r>
            <a:r>
              <a:rPr lang="en" sz="4813">
                <a:solidFill>
                  <a:srgbClr val="000000"/>
                </a:solidFill>
              </a:rPr>
              <a:t>diagnosis</a:t>
            </a:r>
            <a:endParaRPr sz="4813">
              <a:solidFill>
                <a:srgbClr val="000000"/>
              </a:solidFill>
            </a:endParaRPr>
          </a:p>
          <a:p>
            <a:pPr indent="0" lvl="0" marL="914400" rtl="0" algn="l">
              <a:lnSpc>
                <a:spcPct val="100000"/>
              </a:lnSpc>
              <a:spcBef>
                <a:spcPts val="1200"/>
              </a:spcBef>
              <a:spcAft>
                <a:spcPts val="0"/>
              </a:spcAft>
              <a:buNone/>
            </a:pPr>
            <a:r>
              <a:t/>
            </a:r>
            <a:endParaRPr>
              <a:solidFill>
                <a:srgbClr val="000000"/>
              </a:solidFill>
            </a:endParaRPr>
          </a:p>
          <a:p>
            <a:pPr indent="-336192" lvl="0" marL="457200" rtl="0" algn="l">
              <a:lnSpc>
                <a:spcPct val="100000"/>
              </a:lnSpc>
              <a:spcBef>
                <a:spcPts val="1200"/>
              </a:spcBef>
              <a:spcAft>
                <a:spcPts val="0"/>
              </a:spcAft>
              <a:buClr>
                <a:srgbClr val="000000"/>
              </a:buClr>
              <a:buSzPct val="100000"/>
              <a:buChar char="●"/>
            </a:pPr>
            <a:r>
              <a:rPr lang="en" sz="5213">
                <a:solidFill>
                  <a:srgbClr val="000000"/>
                </a:solidFill>
              </a:rPr>
              <a:t>Used Tools:</a:t>
            </a:r>
            <a:endParaRPr sz="52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Federated Learning (FL)</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Convolutional Neural Networks (CNN)</a:t>
            </a:r>
            <a:endParaRPr sz="4813">
              <a:solidFill>
                <a:srgbClr val="000000"/>
              </a:solidFill>
            </a:endParaRPr>
          </a:p>
          <a:p>
            <a:pPr indent="0" lvl="0" marL="914400" rtl="0" algn="l">
              <a:lnSpc>
                <a:spcPct val="100000"/>
              </a:lnSpc>
              <a:spcBef>
                <a:spcPts val="1200"/>
              </a:spcBef>
              <a:spcAft>
                <a:spcPts val="0"/>
              </a:spcAft>
              <a:buNone/>
            </a:pPr>
            <a:r>
              <a:t/>
            </a:r>
            <a:endParaRPr sz="1736">
              <a:solidFill>
                <a:srgbClr val="000000"/>
              </a:solidFill>
            </a:endParaRPr>
          </a:p>
          <a:p>
            <a:pPr indent="-338255" lvl="0" marL="457200" rtl="0" algn="l">
              <a:lnSpc>
                <a:spcPct val="100000"/>
              </a:lnSpc>
              <a:spcBef>
                <a:spcPts val="1200"/>
              </a:spcBef>
              <a:spcAft>
                <a:spcPts val="0"/>
              </a:spcAft>
              <a:buClr>
                <a:srgbClr val="000000"/>
              </a:buClr>
              <a:buSzPct val="100000"/>
              <a:buChar char="●"/>
            </a:pPr>
            <a:r>
              <a:rPr lang="en" sz="5313">
                <a:solidFill>
                  <a:srgbClr val="000000"/>
                </a:solidFill>
              </a:rPr>
              <a:t>Integration of CNN-based federated learning for breast cancer diagnosis</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76" name="Google Shape;76;p15"/>
          <p:cNvPicPr preferRelativeResize="0"/>
          <p:nvPr/>
        </p:nvPicPr>
        <p:blipFill>
          <a:blip r:embed="rId4">
            <a:alphaModFix/>
          </a:blip>
          <a:stretch>
            <a:fillRect/>
          </a:stretch>
        </p:blipFill>
        <p:spPr>
          <a:xfrm>
            <a:off x="4933563" y="1114763"/>
            <a:ext cx="3538888" cy="352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428150" y="2969025"/>
            <a:ext cx="4287700" cy="2087800"/>
          </a:xfrm>
          <a:prstGeom prst="rect">
            <a:avLst/>
          </a:prstGeom>
          <a:noFill/>
          <a:ln>
            <a:noFill/>
          </a:ln>
        </p:spPr>
      </p:pic>
      <p:sp>
        <p:nvSpPr>
          <p:cNvPr id="82" name="Google Shape;82;p1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sp>
        <p:nvSpPr>
          <p:cNvPr id="83" name="Google Shape;83;p16"/>
          <p:cNvSpPr txBox="1"/>
          <p:nvPr>
            <p:ph idx="1" type="body"/>
          </p:nvPr>
        </p:nvSpPr>
        <p:spPr>
          <a:xfrm>
            <a:off x="311700" y="1104075"/>
            <a:ext cx="8520600" cy="330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65">
                <a:solidFill>
                  <a:srgbClr val="0F0F0F"/>
                </a:solidFill>
                <a:latin typeface="Times New Roman"/>
                <a:ea typeface="Times New Roman"/>
                <a:cs typeface="Times New Roman"/>
                <a:sym typeface="Times New Roman"/>
              </a:rPr>
              <a:t>Developed Federated Learning infrastructure with Transfer Learning.</a:t>
            </a:r>
            <a:endParaRPr sz="196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72">
                <a:solidFill>
                  <a:srgbClr val="0F0F0F"/>
                </a:solidFill>
                <a:latin typeface="Times New Roman"/>
                <a:ea typeface="Times New Roman"/>
                <a:cs typeface="Times New Roman"/>
                <a:sym typeface="Times New Roman"/>
              </a:rPr>
              <a:t>Collaborative Federated Learning for COVID-19 Screening</a:t>
            </a:r>
            <a:r>
              <a:rPr lang="en" sz="2427">
                <a:solidFill>
                  <a:srgbClr val="0F0F0F"/>
                </a:solidFill>
                <a:latin typeface="Times New Roman"/>
                <a:ea typeface="Times New Roman"/>
                <a:cs typeface="Times New Roman"/>
                <a:sym typeface="Times New Roman"/>
              </a:rPr>
              <a:t>.</a:t>
            </a:r>
            <a:endParaRPr sz="2427">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65">
                <a:solidFill>
                  <a:srgbClr val="0F0F0F"/>
                </a:solidFill>
                <a:latin typeface="Times New Roman"/>
                <a:ea typeface="Times New Roman"/>
                <a:cs typeface="Times New Roman"/>
                <a:sym typeface="Times New Roman"/>
              </a:rPr>
              <a:t>Systematic Literature Review on FL in Medical Image Analysis.</a:t>
            </a:r>
            <a:endParaRPr sz="196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72">
                <a:solidFill>
                  <a:srgbClr val="0F0F0F"/>
                </a:solidFill>
                <a:latin typeface="Times New Roman"/>
                <a:ea typeface="Times New Roman"/>
                <a:cs typeface="Times New Roman"/>
                <a:sym typeface="Times New Roman"/>
              </a:rPr>
              <a:t>Transfer Learning on Ultrasound Images for Breast Cancer Classification.</a:t>
            </a:r>
            <a:endParaRPr sz="1872">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25">
                <a:solidFill>
                  <a:srgbClr val="0F0F0F"/>
                </a:solidFill>
                <a:latin typeface="Times New Roman"/>
                <a:ea typeface="Times New Roman"/>
                <a:cs typeface="Times New Roman"/>
                <a:sym typeface="Times New Roman"/>
              </a:rPr>
              <a:t>CNN-Based Breast Cancer Diagnosis with Large Dataset.</a:t>
            </a:r>
            <a:endParaRPr sz="182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965">
              <a:solidFill>
                <a:srgbClr val="0F0F0F"/>
              </a:solidFill>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sz="1665">
              <a:solidFill>
                <a:srgbClr val="0F0F0F"/>
              </a:solidFill>
              <a:latin typeface="Times New Roman"/>
              <a:ea typeface="Times New Roman"/>
              <a:cs typeface="Times New Roman"/>
              <a:sym typeface="Times New Roman"/>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71682" l="0" r="0" t="3379"/>
          <a:stretch/>
        </p:blipFill>
        <p:spPr>
          <a:xfrm>
            <a:off x="0" y="4358100"/>
            <a:ext cx="9144001" cy="814300"/>
          </a:xfrm>
          <a:prstGeom prst="rect">
            <a:avLst/>
          </a:prstGeom>
          <a:noFill/>
          <a:ln>
            <a:noFill/>
          </a:ln>
        </p:spPr>
      </p:pic>
      <p:sp>
        <p:nvSpPr>
          <p:cNvPr id="90" name="Google Shape;90;p17"/>
          <p:cNvSpPr txBox="1"/>
          <p:nvPr>
            <p:ph type="title"/>
          </p:nvPr>
        </p:nvSpPr>
        <p:spPr>
          <a:xfrm>
            <a:off x="311700" y="1402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Collected Data</a:t>
            </a:r>
            <a:endParaRPr/>
          </a:p>
        </p:txBody>
      </p:sp>
      <p:sp>
        <p:nvSpPr>
          <p:cNvPr id="91" name="Google Shape;91;p17"/>
          <p:cNvSpPr txBox="1"/>
          <p:nvPr>
            <p:ph idx="1" type="body"/>
          </p:nvPr>
        </p:nvSpPr>
        <p:spPr>
          <a:xfrm>
            <a:off x="355225" y="770050"/>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530">
                <a:solidFill>
                  <a:srgbClr val="0F0F0F"/>
                </a:solidFill>
                <a:latin typeface="Roboto"/>
                <a:ea typeface="Roboto"/>
                <a:cs typeface="Roboto"/>
                <a:sym typeface="Roboto"/>
              </a:rPr>
              <a:t>Breast Ultrasound Dataset Overview</a:t>
            </a:r>
            <a:endParaRPr b="1" sz="1530">
              <a:solidFill>
                <a:srgbClr val="0F0F0F"/>
              </a:solidFill>
              <a:latin typeface="Roboto"/>
              <a:ea typeface="Roboto"/>
              <a:cs typeface="Roboto"/>
              <a:sym typeface="Roboto"/>
            </a:endParaRPr>
          </a:p>
          <a:p>
            <a:pPr indent="-325755" lvl="0" marL="457200" rtl="0" algn="l">
              <a:lnSpc>
                <a:spcPct val="95000"/>
              </a:lnSpc>
              <a:spcBef>
                <a:spcPts val="150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Source:</a:t>
            </a:r>
            <a:r>
              <a:rPr lang="en" sz="1530">
                <a:solidFill>
                  <a:srgbClr val="0F0F0F"/>
                </a:solidFill>
                <a:latin typeface="Roboto"/>
                <a:ea typeface="Roboto"/>
                <a:cs typeface="Roboto"/>
                <a:sym typeface="Roboto"/>
              </a:rPr>
              <a:t> Kaggle</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Year of Collection: </a:t>
            </a:r>
            <a:r>
              <a:rPr lang="en" sz="1530">
                <a:solidFill>
                  <a:srgbClr val="0F0F0F"/>
                </a:solidFill>
                <a:latin typeface="Roboto"/>
                <a:ea typeface="Roboto"/>
                <a:cs typeface="Roboto"/>
                <a:sym typeface="Roboto"/>
              </a:rPr>
              <a:t>2018(updated 2020)</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Patients:</a:t>
            </a:r>
            <a:r>
              <a:rPr lang="en" sz="1530">
                <a:solidFill>
                  <a:srgbClr val="0F0F0F"/>
                </a:solidFill>
                <a:latin typeface="Roboto"/>
                <a:ea typeface="Roboto"/>
                <a:cs typeface="Roboto"/>
                <a:sym typeface="Roboto"/>
              </a:rPr>
              <a:t> 600 females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Total Images: </a:t>
            </a:r>
            <a:r>
              <a:rPr lang="en" sz="1530">
                <a:solidFill>
                  <a:srgbClr val="0F0F0F"/>
                </a:solidFill>
                <a:latin typeface="Roboto"/>
                <a:ea typeface="Roboto"/>
                <a:cs typeface="Roboto"/>
                <a:sym typeface="Roboto"/>
              </a:rPr>
              <a:t>1578 (PNG format)</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Image Size:</a:t>
            </a:r>
            <a:r>
              <a:rPr lang="en" sz="1530">
                <a:solidFill>
                  <a:srgbClr val="0F0F0F"/>
                </a:solidFill>
                <a:latin typeface="Roboto"/>
                <a:ea typeface="Roboto"/>
                <a:cs typeface="Roboto"/>
                <a:sym typeface="Roboto"/>
              </a:rPr>
              <a:t> 500*500 pixels</a:t>
            </a:r>
            <a:endParaRPr sz="1530">
              <a:solidFill>
                <a:srgbClr val="0F0F0F"/>
              </a:solidFill>
              <a:latin typeface="Roboto"/>
              <a:ea typeface="Roboto"/>
              <a:cs typeface="Roboto"/>
              <a:sym typeface="Roboto"/>
            </a:endParaRPr>
          </a:p>
          <a:p>
            <a:pPr indent="0" lvl="0" marL="0" rtl="0" algn="l">
              <a:lnSpc>
                <a:spcPct val="95000"/>
              </a:lnSpc>
              <a:spcBef>
                <a:spcPts val="1500"/>
              </a:spcBef>
              <a:spcAft>
                <a:spcPts val="0"/>
              </a:spcAft>
              <a:buSzPts val="852"/>
              <a:buNone/>
            </a:pPr>
            <a:r>
              <a:rPr b="1" lang="en" sz="1530">
                <a:solidFill>
                  <a:srgbClr val="0F0F0F"/>
                </a:solidFill>
                <a:latin typeface="Roboto"/>
                <a:ea typeface="Roboto"/>
                <a:cs typeface="Roboto"/>
                <a:sym typeface="Roboto"/>
              </a:rPr>
              <a:t>Categories:</a:t>
            </a:r>
            <a:endParaRPr b="1" sz="1530">
              <a:solidFill>
                <a:srgbClr val="0F0F0F"/>
              </a:solidFill>
              <a:latin typeface="Roboto"/>
              <a:ea typeface="Roboto"/>
              <a:cs typeface="Roboto"/>
              <a:sym typeface="Roboto"/>
            </a:endParaRPr>
          </a:p>
          <a:p>
            <a:pPr indent="-325755" lvl="0" marL="457200" rtl="0" algn="l">
              <a:lnSpc>
                <a:spcPct val="95000"/>
              </a:lnSpc>
              <a:spcBef>
                <a:spcPts val="150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Normal (266 files)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Benign (891 files)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Malignant (421 files)</a:t>
            </a:r>
            <a:endParaRPr sz="1530">
              <a:solidFill>
                <a:srgbClr val="0F0F0F"/>
              </a:solidFill>
              <a:latin typeface="Roboto"/>
              <a:ea typeface="Roboto"/>
              <a:cs typeface="Roboto"/>
              <a:sym typeface="Roboto"/>
            </a:endParaRPr>
          </a:p>
          <a:p>
            <a:pPr indent="0" lvl="0" marL="0" rtl="0" algn="just">
              <a:lnSpc>
                <a:spcPct val="95000"/>
              </a:lnSpc>
              <a:spcBef>
                <a:spcPts val="1500"/>
              </a:spcBef>
              <a:spcAft>
                <a:spcPts val="0"/>
              </a:spcAft>
              <a:buNone/>
            </a:pPr>
            <a:r>
              <a:rPr b="1" lang="en" sz="1530">
                <a:solidFill>
                  <a:srgbClr val="0F0F0F"/>
                </a:solidFill>
                <a:latin typeface="Roboto"/>
                <a:ea typeface="Roboto"/>
                <a:cs typeface="Roboto"/>
                <a:sym typeface="Roboto"/>
              </a:rPr>
              <a:t>Ground Truth (GT): </a:t>
            </a:r>
            <a:r>
              <a:rPr lang="en" sz="1400">
                <a:solidFill>
                  <a:srgbClr val="0F0F0F"/>
                </a:solidFill>
                <a:highlight>
                  <a:schemeClr val="lt1"/>
                </a:highlight>
                <a:latin typeface="Arial"/>
                <a:ea typeface="Arial"/>
                <a:cs typeface="Arial"/>
                <a:sym typeface="Arial"/>
              </a:rPr>
              <a:t>Ground Truth (GT) images are thoughtfully included, positioned at the bottom of each original image. This facilitates reference and serves as a crucial component for training and validation purposes.</a:t>
            </a:r>
            <a:endParaRPr sz="1400">
              <a:solidFill>
                <a:srgbClr val="0F0F0F"/>
              </a:solidFill>
              <a:highlight>
                <a:schemeClr val="lt1"/>
              </a:highlight>
              <a:latin typeface="Arial"/>
              <a:ea typeface="Arial"/>
              <a:cs typeface="Arial"/>
              <a:sym typeface="Arial"/>
            </a:endParaRPr>
          </a:p>
          <a:p>
            <a:pPr indent="0" lvl="0" marL="0" rtl="0" algn="l">
              <a:lnSpc>
                <a:spcPct val="95000"/>
              </a:lnSpc>
              <a:spcBef>
                <a:spcPts val="1500"/>
              </a:spcBef>
              <a:spcAft>
                <a:spcPts val="0"/>
              </a:spcAft>
              <a:buNone/>
            </a:pPr>
            <a:r>
              <a:rPr lang="en" sz="1400">
                <a:solidFill>
                  <a:srgbClr val="0F0F0F"/>
                </a:solidFill>
                <a:highlight>
                  <a:schemeClr val="lt1"/>
                </a:highlight>
                <a:latin typeface="Arial"/>
                <a:ea typeface="Arial"/>
                <a:cs typeface="Arial"/>
                <a:sym typeface="Arial"/>
              </a:rPr>
              <a:t> </a:t>
            </a:r>
            <a:endParaRPr sz="1530">
              <a:solidFill>
                <a:srgbClr val="0F0F0F"/>
              </a:solidFill>
              <a:highlight>
                <a:schemeClr val="lt1"/>
              </a:highlight>
              <a:latin typeface="Roboto"/>
              <a:ea typeface="Roboto"/>
              <a:cs typeface="Roboto"/>
              <a:sym typeface="Roboto"/>
            </a:endParaRPr>
          </a:p>
          <a:p>
            <a:pPr indent="0" lvl="0" marL="0" rtl="0" algn="l">
              <a:lnSpc>
                <a:spcPct val="95000"/>
              </a:lnSpc>
              <a:spcBef>
                <a:spcPts val="1500"/>
              </a:spcBef>
              <a:spcAft>
                <a:spcPts val="0"/>
              </a:spcAft>
              <a:buNone/>
            </a:pPr>
            <a:r>
              <a:t/>
            </a:r>
            <a:endParaRPr sz="1230">
              <a:solidFill>
                <a:srgbClr val="0F0F0F"/>
              </a:solidFill>
              <a:latin typeface="Roboto"/>
              <a:ea typeface="Roboto"/>
              <a:cs typeface="Roboto"/>
              <a:sym typeface="Roboto"/>
            </a:endParaRPr>
          </a:p>
          <a:p>
            <a:pPr indent="0" lvl="0" marL="0" rtl="0" algn="l">
              <a:lnSpc>
                <a:spcPct val="95000"/>
              </a:lnSpc>
              <a:spcBef>
                <a:spcPts val="0"/>
              </a:spcBef>
              <a:spcAft>
                <a:spcPts val="1200"/>
              </a:spcAft>
              <a:buSzPts val="852"/>
              <a:buNone/>
            </a:pPr>
            <a:r>
              <a:t/>
            </a:r>
            <a:endParaRPr sz="1695">
              <a:solidFill>
                <a:srgbClr val="0F0F0F"/>
              </a:solidFill>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93" name="Google Shape;93;p17"/>
          <p:cNvPicPr preferRelativeResize="0"/>
          <p:nvPr/>
        </p:nvPicPr>
        <p:blipFill>
          <a:blip r:embed="rId4">
            <a:alphaModFix/>
          </a:blip>
          <a:stretch>
            <a:fillRect/>
          </a:stretch>
        </p:blipFill>
        <p:spPr>
          <a:xfrm>
            <a:off x="4572000" y="937898"/>
            <a:ext cx="3504223" cy="26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Collected Data (Continued) </a:t>
            </a:r>
            <a:endParaRPr/>
          </a:p>
        </p:txBody>
      </p:sp>
      <p:sp>
        <p:nvSpPr>
          <p:cNvPr id="99" name="Google Shape;99;p18"/>
          <p:cNvSpPr txBox="1"/>
          <p:nvPr>
            <p:ph idx="1" type="body"/>
          </p:nvPr>
        </p:nvSpPr>
        <p:spPr>
          <a:xfrm>
            <a:off x="175700" y="1074850"/>
            <a:ext cx="4950600" cy="3302700"/>
          </a:xfrm>
          <a:prstGeom prst="rect">
            <a:avLst/>
          </a:prstGeom>
        </p:spPr>
        <p:txBody>
          <a:bodyPr anchorCtr="0" anchor="t" bIns="91425" lIns="91425" spcFirstLastPara="1" rIns="91425" wrap="square" tIns="91425">
            <a:noAutofit/>
          </a:bodyPr>
          <a:lstStyle/>
          <a:p>
            <a:pPr indent="457200" lvl="0" marL="0" rtl="0" algn="l">
              <a:lnSpc>
                <a:spcPct val="95000"/>
              </a:lnSpc>
              <a:spcBef>
                <a:spcPts val="1500"/>
              </a:spcBef>
              <a:spcAft>
                <a:spcPts val="0"/>
              </a:spcAft>
              <a:buNone/>
            </a:pPr>
            <a:r>
              <a:rPr b="1" lang="en" sz="1629">
                <a:solidFill>
                  <a:srgbClr val="0F0F0F"/>
                </a:solidFill>
                <a:latin typeface="Roboto"/>
                <a:ea typeface="Roboto"/>
                <a:cs typeface="Roboto"/>
                <a:sym typeface="Roboto"/>
              </a:rPr>
              <a:t>Significance:</a:t>
            </a:r>
            <a:endParaRPr b="1" sz="1629">
              <a:solidFill>
                <a:srgbClr val="0F0F0F"/>
              </a:solidFill>
              <a:latin typeface="Roboto"/>
              <a:ea typeface="Roboto"/>
              <a:cs typeface="Roboto"/>
              <a:sym typeface="Roboto"/>
            </a:endParaRPr>
          </a:p>
          <a:p>
            <a:pPr indent="-332105" lvl="1" marL="914400" rtl="0" algn="l">
              <a:lnSpc>
                <a:spcPct val="95000"/>
              </a:lnSpc>
              <a:spcBef>
                <a:spcPts val="150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Early detection crucial for reducing mortality</a:t>
            </a:r>
            <a:endParaRPr sz="1629">
              <a:solidFill>
                <a:srgbClr val="0F0F0F"/>
              </a:solidFill>
              <a:latin typeface="Roboto"/>
              <a:ea typeface="Roboto"/>
              <a:cs typeface="Roboto"/>
              <a:sym typeface="Roboto"/>
            </a:endParaRPr>
          </a:p>
          <a:p>
            <a:pPr indent="-332105" lvl="1" marL="914400" rtl="0" algn="l">
              <a:lnSpc>
                <a:spcPct val="95000"/>
              </a:lnSpc>
              <a:spcBef>
                <a:spcPts val="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Great potential for classification, detection, and segmentation with machine learning</a:t>
            </a:r>
            <a:endParaRPr sz="1629">
              <a:solidFill>
                <a:srgbClr val="0F0F0F"/>
              </a:solidFill>
              <a:latin typeface="Roboto"/>
              <a:ea typeface="Roboto"/>
              <a:cs typeface="Roboto"/>
              <a:sym typeface="Roboto"/>
            </a:endParaRPr>
          </a:p>
          <a:p>
            <a:pPr indent="-332105" lvl="1" marL="914400" rtl="0" algn="l">
              <a:lnSpc>
                <a:spcPct val="95000"/>
              </a:lnSpc>
              <a:spcBef>
                <a:spcPts val="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Valuable resource for developing models</a:t>
            </a:r>
            <a:endParaRPr sz="1629">
              <a:solidFill>
                <a:srgbClr val="0F0F0F"/>
              </a:solidFill>
              <a:latin typeface="Roboto"/>
              <a:ea typeface="Roboto"/>
              <a:cs typeface="Roboto"/>
              <a:sym typeface="Roboto"/>
            </a:endParaRPr>
          </a:p>
          <a:p>
            <a:pPr indent="-332105" lvl="1" marL="914400" rtl="0" algn="l">
              <a:lnSpc>
                <a:spcPct val="95000"/>
              </a:lnSpc>
              <a:spcBef>
                <a:spcPts val="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Enhances accuracy and efficiency in breast cancer diagnosis</a:t>
            </a:r>
            <a:endParaRPr sz="1629">
              <a:solidFill>
                <a:srgbClr val="0F0F0F"/>
              </a:solidFill>
              <a:latin typeface="Roboto"/>
              <a:ea typeface="Roboto"/>
              <a:cs typeface="Roboto"/>
              <a:sym typeface="Roboto"/>
            </a:endParaRPr>
          </a:p>
          <a:p>
            <a:pPr indent="0" lvl="0" marL="0" rtl="0" algn="l">
              <a:lnSpc>
                <a:spcPct val="95000"/>
              </a:lnSpc>
              <a:spcBef>
                <a:spcPts val="0"/>
              </a:spcBef>
              <a:spcAft>
                <a:spcPts val="1200"/>
              </a:spcAft>
              <a:buSzPts val="852"/>
              <a:buNone/>
            </a:pPr>
            <a:r>
              <a:t/>
            </a:r>
            <a:endParaRPr sz="1495">
              <a:solidFill>
                <a:srgbClr val="0F0F0F"/>
              </a:solidFill>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1" name="Google Shape;101;p18"/>
          <p:cNvPicPr preferRelativeResize="0"/>
          <p:nvPr/>
        </p:nvPicPr>
        <p:blipFill>
          <a:blip r:embed="rId3">
            <a:alphaModFix/>
          </a:blip>
          <a:stretch>
            <a:fillRect/>
          </a:stretch>
        </p:blipFill>
        <p:spPr>
          <a:xfrm>
            <a:off x="5126300" y="1683200"/>
            <a:ext cx="3848674" cy="1777101"/>
          </a:xfrm>
          <a:prstGeom prst="rect">
            <a:avLst/>
          </a:prstGeom>
          <a:noFill/>
          <a:ln>
            <a:noFill/>
          </a:ln>
        </p:spPr>
      </p:pic>
      <p:pic>
        <p:nvPicPr>
          <p:cNvPr id="102" name="Google Shape;102;p18"/>
          <p:cNvPicPr preferRelativeResize="0"/>
          <p:nvPr/>
        </p:nvPicPr>
        <p:blipFill rotWithShape="1">
          <a:blip r:embed="rId4">
            <a:alphaModFix/>
          </a:blip>
          <a:srcRect b="62358" l="0" r="0" t="3378"/>
          <a:stretch/>
        </p:blipFill>
        <p:spPr>
          <a:xfrm>
            <a:off x="0" y="4053300"/>
            <a:ext cx="9144001" cy="111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9" name="Google Shape;109;p19"/>
          <p:cNvPicPr preferRelativeResize="0"/>
          <p:nvPr/>
        </p:nvPicPr>
        <p:blipFill rotWithShape="1">
          <a:blip r:embed="rId3">
            <a:alphaModFix/>
          </a:blip>
          <a:srcRect b="71682" l="0" r="0" t="3379"/>
          <a:stretch/>
        </p:blipFill>
        <p:spPr>
          <a:xfrm>
            <a:off x="0" y="4358100"/>
            <a:ext cx="9144001" cy="814300"/>
          </a:xfrm>
          <a:prstGeom prst="rect">
            <a:avLst/>
          </a:prstGeom>
          <a:noFill/>
          <a:ln>
            <a:noFill/>
          </a:ln>
        </p:spPr>
      </p:pic>
      <p:pic>
        <p:nvPicPr>
          <p:cNvPr id="110" name="Google Shape;110;p19"/>
          <p:cNvPicPr preferRelativeResize="0"/>
          <p:nvPr/>
        </p:nvPicPr>
        <p:blipFill>
          <a:blip r:embed="rId4">
            <a:alphaModFix/>
          </a:blip>
          <a:stretch>
            <a:fillRect/>
          </a:stretch>
        </p:blipFill>
        <p:spPr>
          <a:xfrm>
            <a:off x="3247325" y="368828"/>
            <a:ext cx="5667399" cy="4319951"/>
          </a:xfrm>
          <a:prstGeom prst="rect">
            <a:avLst/>
          </a:prstGeom>
          <a:noFill/>
          <a:ln>
            <a:noFill/>
          </a:ln>
        </p:spPr>
      </p:pic>
      <p:sp>
        <p:nvSpPr>
          <p:cNvPr id="111" name="Google Shape;111;p19"/>
          <p:cNvSpPr txBox="1"/>
          <p:nvPr>
            <p:ph idx="1" type="body"/>
          </p:nvPr>
        </p:nvSpPr>
        <p:spPr>
          <a:xfrm>
            <a:off x="311700" y="1190125"/>
            <a:ext cx="43299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Data Loading </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Data Pre-processing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Define CNN Model with Residual Block</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Centralized Training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Federated Learning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Evaluation &amp; Visualization</a:t>
            </a:r>
            <a:endParaRPr sz="1600">
              <a:solidFill>
                <a:srgbClr val="0F0F0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14625" r="9553" t="0"/>
          <a:stretch/>
        </p:blipFill>
        <p:spPr>
          <a:xfrm>
            <a:off x="3523975" y="414975"/>
            <a:ext cx="5549798" cy="4117225"/>
          </a:xfrm>
          <a:prstGeom prst="rect">
            <a:avLst/>
          </a:prstGeom>
          <a:noFill/>
          <a:ln>
            <a:noFill/>
          </a:ln>
        </p:spPr>
      </p:pic>
      <p:sp>
        <p:nvSpPr>
          <p:cNvPr id="117" name="Google Shape;117;p20"/>
          <p:cNvSpPr txBox="1"/>
          <p:nvPr>
            <p:ph type="title"/>
          </p:nvPr>
        </p:nvSpPr>
        <p:spPr>
          <a:xfrm>
            <a:off x="311700" y="1402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19" name="Google Shape;119;p20"/>
          <p:cNvSpPr txBox="1"/>
          <p:nvPr>
            <p:ph idx="1" type="body"/>
          </p:nvPr>
        </p:nvSpPr>
        <p:spPr>
          <a:xfrm>
            <a:off x="235500" y="961525"/>
            <a:ext cx="4796700" cy="362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CNN Based Federated Learning Architecture</a:t>
            </a:r>
            <a:endParaRPr b="1" sz="1600">
              <a:solidFill>
                <a:srgbClr val="0F0F0F"/>
              </a:solidFill>
              <a:latin typeface="Roboto"/>
              <a:ea typeface="Roboto"/>
              <a:cs typeface="Roboto"/>
              <a:sym typeface="Roboto"/>
            </a:endParaRPr>
          </a:p>
          <a:p>
            <a:pPr indent="0" lvl="0" marL="0" rtl="0" algn="l">
              <a:spcBef>
                <a:spcPts val="0"/>
              </a:spcBef>
              <a:spcAft>
                <a:spcPts val="0"/>
              </a:spcAft>
              <a:buNone/>
            </a:pPr>
            <a:r>
              <a:t/>
            </a:r>
            <a:endParaRPr sz="1600">
              <a:solidFill>
                <a:srgbClr val="0F0F0F"/>
              </a:solidFill>
              <a:latin typeface="Roboto"/>
              <a:ea typeface="Roboto"/>
              <a:cs typeface="Roboto"/>
              <a:sym typeface="Roboto"/>
            </a:endParaRPr>
          </a:p>
          <a:p>
            <a:pPr indent="0" lvl="0" marL="0" rtl="0" algn="l">
              <a:spcBef>
                <a:spcPts val="0"/>
              </a:spcBef>
              <a:spcAft>
                <a:spcPts val="0"/>
              </a:spcAft>
              <a:buNone/>
            </a:pPr>
            <a:r>
              <a:rPr b="1" lang="en" sz="1600">
                <a:solidFill>
                  <a:srgbClr val="0F0F0F"/>
                </a:solidFill>
                <a:latin typeface="Roboto"/>
                <a:ea typeface="Roboto"/>
                <a:cs typeface="Roboto"/>
                <a:sym typeface="Roboto"/>
              </a:rPr>
              <a:t>Key Components:</a:t>
            </a:r>
            <a:endParaRPr b="1"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Centralized Model </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Clients</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Local Models </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Local Data </a:t>
            </a:r>
            <a:endParaRPr sz="1600">
              <a:solidFill>
                <a:srgbClr val="0F0F0F"/>
              </a:solidFill>
              <a:latin typeface="Roboto"/>
              <a:ea typeface="Roboto"/>
              <a:cs typeface="Roboto"/>
              <a:sym typeface="Roboto"/>
            </a:endParaRPr>
          </a:p>
          <a:p>
            <a:pPr indent="0" lvl="0" marL="0" rtl="0" algn="l">
              <a:spcBef>
                <a:spcPts val="0"/>
              </a:spcBef>
              <a:spcAft>
                <a:spcPts val="0"/>
              </a:spcAft>
              <a:buNone/>
            </a:pPr>
            <a:r>
              <a:t/>
            </a:r>
            <a:endParaRPr sz="1600">
              <a:solidFill>
                <a:srgbClr val="0F0F0F"/>
              </a:solidFill>
              <a:latin typeface="Roboto"/>
              <a:ea typeface="Roboto"/>
              <a:cs typeface="Roboto"/>
              <a:sym typeface="Roboto"/>
            </a:endParaRPr>
          </a:p>
          <a:p>
            <a:pPr indent="0" lvl="0" marL="457200" rtl="0" algn="l">
              <a:spcBef>
                <a:spcPts val="0"/>
              </a:spcBef>
              <a:spcAft>
                <a:spcPts val="0"/>
              </a:spcAft>
              <a:buNone/>
            </a:pPr>
            <a:r>
              <a:t/>
            </a:r>
            <a:endParaRPr sz="700">
              <a:solidFill>
                <a:srgbClr val="0F0F0F"/>
              </a:solidFill>
              <a:latin typeface="Roboto"/>
              <a:ea typeface="Roboto"/>
              <a:cs typeface="Roboto"/>
              <a:sym typeface="Roboto"/>
            </a:endParaRPr>
          </a:p>
          <a:p>
            <a:pPr indent="0" lvl="0" marL="0" rtl="0" algn="l">
              <a:spcBef>
                <a:spcPts val="0"/>
              </a:spcBef>
              <a:spcAft>
                <a:spcPts val="0"/>
              </a:spcAft>
              <a:buNone/>
            </a:pPr>
            <a:r>
              <a:rPr b="1" lang="en" sz="1600">
                <a:solidFill>
                  <a:srgbClr val="0F0F0F"/>
                </a:solidFill>
                <a:latin typeface="Roboto"/>
                <a:ea typeface="Roboto"/>
                <a:cs typeface="Roboto"/>
                <a:sym typeface="Roboto"/>
              </a:rPr>
              <a:t>Workflow:</a:t>
            </a:r>
            <a:endParaRPr b="1"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Centralized Training</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Model Distribution</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Local Training</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Model Update</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Global Model Update</a:t>
            </a:r>
            <a:endParaRPr sz="1600">
              <a:solidFill>
                <a:srgbClr val="0F0F0F"/>
              </a:solidFill>
              <a:latin typeface="Roboto"/>
              <a:ea typeface="Roboto"/>
              <a:cs typeface="Roboto"/>
              <a:sym typeface="Roboto"/>
            </a:endParaRPr>
          </a:p>
          <a:p>
            <a:pPr indent="-322580" lvl="0" marL="457200" rtl="0" algn="l">
              <a:spcBef>
                <a:spcPts val="0"/>
              </a:spcBef>
              <a:spcAft>
                <a:spcPts val="0"/>
              </a:spcAft>
              <a:buClr>
                <a:srgbClr val="0F0F0F"/>
              </a:buClr>
              <a:buSzPct val="100000"/>
              <a:buFont typeface="Roboto"/>
              <a:buChar char="●"/>
            </a:pPr>
            <a:r>
              <a:rPr lang="en" sz="1600">
                <a:solidFill>
                  <a:srgbClr val="0F0F0F"/>
                </a:solidFill>
                <a:latin typeface="Roboto"/>
                <a:ea typeface="Roboto"/>
                <a:cs typeface="Roboto"/>
                <a:sym typeface="Roboto"/>
              </a:rPr>
              <a:t>Iterative Process</a:t>
            </a:r>
            <a:endParaRPr sz="1600">
              <a:solidFill>
                <a:srgbClr val="0F0F0F"/>
              </a:solidFill>
              <a:latin typeface="Roboto"/>
              <a:ea typeface="Roboto"/>
              <a:cs typeface="Roboto"/>
              <a:sym typeface="Roboto"/>
            </a:endParaRPr>
          </a:p>
        </p:txBody>
      </p:sp>
      <p:pic>
        <p:nvPicPr>
          <p:cNvPr id="120" name="Google Shape;120;p20"/>
          <p:cNvPicPr preferRelativeResize="0"/>
          <p:nvPr/>
        </p:nvPicPr>
        <p:blipFill rotWithShape="1">
          <a:blip r:embed="rId4">
            <a:alphaModFix/>
          </a:blip>
          <a:srcRect b="71682" l="0" r="0" t="3379"/>
          <a:stretch/>
        </p:blipFill>
        <p:spPr>
          <a:xfrm>
            <a:off x="0" y="4358100"/>
            <a:ext cx="9144001" cy="81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121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26" name="Google Shape;126;p21"/>
          <p:cNvSpPr txBox="1"/>
          <p:nvPr>
            <p:ph idx="1" type="body"/>
          </p:nvPr>
        </p:nvSpPr>
        <p:spPr>
          <a:xfrm>
            <a:off x="311700" y="809125"/>
            <a:ext cx="870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Centralized Training Performance: </a:t>
            </a:r>
            <a:r>
              <a:rPr lang="en" sz="1600">
                <a:solidFill>
                  <a:srgbClr val="0F0F0F"/>
                </a:solidFill>
                <a:latin typeface="Roboto"/>
                <a:ea typeface="Roboto"/>
                <a:cs typeface="Roboto"/>
                <a:sym typeface="Roboto"/>
              </a:rPr>
              <a:t>The custom CNN, trained centrally, achieves an impressive accuracy of 98.18% over 50 epochs, demonstrating robust learning and minimal loss reduction.</a:t>
            </a:r>
            <a:endParaRPr sz="1600">
              <a:solidFill>
                <a:srgbClr val="0F0F0F"/>
              </a:solidFill>
              <a:latin typeface="Roboto"/>
              <a:ea typeface="Roboto"/>
              <a:cs typeface="Roboto"/>
              <a:sym typeface="Roboto"/>
            </a:endParaRPr>
          </a:p>
          <a:p>
            <a:pPr indent="0" lvl="0" marL="457200" rtl="0" algn="l">
              <a:spcBef>
                <a:spcPts val="1200"/>
              </a:spcBef>
              <a:spcAft>
                <a:spcPts val="1200"/>
              </a:spcAft>
              <a:buNone/>
            </a:pPr>
            <a:r>
              <a:t/>
            </a:r>
            <a:endParaRPr sz="1600">
              <a:solidFill>
                <a:srgbClr val="0F0F0F"/>
              </a:solidFill>
              <a:latin typeface="Roboto"/>
              <a:ea typeface="Roboto"/>
              <a:cs typeface="Roboto"/>
              <a:sym typeface="Roboto"/>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28" name="Google Shape;128;p21"/>
          <p:cNvPicPr preferRelativeResize="0"/>
          <p:nvPr/>
        </p:nvPicPr>
        <p:blipFill>
          <a:blip r:embed="rId3">
            <a:alphaModFix/>
          </a:blip>
          <a:stretch>
            <a:fillRect/>
          </a:stretch>
        </p:blipFill>
        <p:spPr>
          <a:xfrm>
            <a:off x="896063" y="1768375"/>
            <a:ext cx="3548900" cy="2661675"/>
          </a:xfrm>
          <a:prstGeom prst="rect">
            <a:avLst/>
          </a:prstGeom>
          <a:noFill/>
          <a:ln>
            <a:noFill/>
          </a:ln>
        </p:spPr>
      </p:pic>
      <p:pic>
        <p:nvPicPr>
          <p:cNvPr id="129" name="Google Shape;129;p21"/>
          <p:cNvPicPr preferRelativeResize="0"/>
          <p:nvPr/>
        </p:nvPicPr>
        <p:blipFill>
          <a:blip r:embed="rId4">
            <a:alphaModFix/>
          </a:blip>
          <a:stretch>
            <a:fillRect/>
          </a:stretch>
        </p:blipFill>
        <p:spPr>
          <a:xfrm>
            <a:off x="4776238" y="1730975"/>
            <a:ext cx="3508304" cy="2661675"/>
          </a:xfrm>
          <a:prstGeom prst="rect">
            <a:avLst/>
          </a:prstGeom>
          <a:noFill/>
          <a:ln>
            <a:noFill/>
          </a:ln>
        </p:spPr>
      </p:pic>
      <p:pic>
        <p:nvPicPr>
          <p:cNvPr id="130" name="Google Shape;130;p21"/>
          <p:cNvPicPr preferRelativeResize="0"/>
          <p:nvPr/>
        </p:nvPicPr>
        <p:blipFill rotWithShape="1">
          <a:blip r:embed="rId5">
            <a:alphaModFix/>
          </a:blip>
          <a:srcRect b="71682" l="0" r="0" t="3379"/>
          <a:stretch/>
        </p:blipFill>
        <p:spPr>
          <a:xfrm>
            <a:off x="0" y="4358100"/>
            <a:ext cx="9144001" cy="81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