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Robo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Robot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2572fbff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2572fbff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052b56e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052b56e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2572fbff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2572fbff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b869d0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fb869d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572fbff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572fbff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052b56e3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052b56e3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52b56e3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52b56e3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052b56e3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052b56e3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i.org/10.1016/j.compbiomed.2021.1048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01900" y="771375"/>
            <a:ext cx="3666000" cy="14595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SzPts val="990"/>
              <a:buNone/>
            </a:pPr>
            <a:r>
              <a:rPr lang="en" sz="2680"/>
              <a:t>CNN Based Federated Learning for Breast Cancer Diagnosis using Ultrasound images</a:t>
            </a:r>
            <a:endParaRPr sz="2680"/>
          </a:p>
        </p:txBody>
      </p:sp>
      <p:sp>
        <p:nvSpPr>
          <p:cNvPr id="63" name="Google Shape;63;p13"/>
          <p:cNvSpPr txBox="1"/>
          <p:nvPr>
            <p:ph idx="1" type="subTitle"/>
          </p:nvPr>
        </p:nvSpPr>
        <p:spPr>
          <a:xfrm>
            <a:off x="2970300" y="2234975"/>
            <a:ext cx="3597600" cy="2325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600">
                <a:solidFill>
                  <a:srgbClr val="202124"/>
                </a:solidFill>
                <a:highlight>
                  <a:schemeClr val="lt1"/>
                </a:highlight>
                <a:latin typeface="Roboto"/>
                <a:ea typeface="Roboto"/>
                <a:cs typeface="Roboto"/>
                <a:sym typeface="Roboto"/>
              </a:rPr>
              <a:t>Group 41:</a:t>
            </a:r>
            <a:endParaRPr sz="1600">
              <a:solidFill>
                <a:srgbClr val="202124"/>
              </a:solidFill>
              <a:highlight>
                <a:schemeClr val="lt1"/>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t/>
            </a:r>
            <a:endParaRPr sz="1600">
              <a:solidFill>
                <a:srgbClr val="202124"/>
              </a:solidFill>
              <a:highlight>
                <a:schemeClr val="lt1"/>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lang="en" sz="1400">
                <a:solidFill>
                  <a:srgbClr val="202124"/>
                </a:solidFill>
                <a:highlight>
                  <a:srgbClr val="FFFFFF"/>
                </a:highlight>
                <a:latin typeface="Roboto"/>
                <a:ea typeface="Roboto"/>
                <a:cs typeface="Roboto"/>
                <a:sym typeface="Roboto"/>
              </a:rPr>
              <a:t>Fatema Tuj Jahura (23366007)</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 sz="1400">
                <a:solidFill>
                  <a:srgbClr val="202124"/>
                </a:solidFill>
                <a:highlight>
                  <a:srgbClr val="FFFFFF"/>
                </a:highlight>
                <a:latin typeface="Roboto"/>
                <a:ea typeface="Roboto"/>
                <a:cs typeface="Roboto"/>
                <a:sym typeface="Roboto"/>
              </a:rPr>
              <a:t>Ripa Sarkar (23366009)</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 sz="1400">
                <a:solidFill>
                  <a:srgbClr val="202124"/>
                </a:solidFill>
                <a:highlight>
                  <a:srgbClr val="FFFFFF"/>
                </a:highlight>
                <a:latin typeface="Roboto"/>
                <a:ea typeface="Roboto"/>
                <a:cs typeface="Roboto"/>
                <a:sym typeface="Roboto"/>
              </a:rPr>
              <a:t>Raisa Hasan Bushra (23366014)</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 sz="1400">
                <a:solidFill>
                  <a:srgbClr val="202124"/>
                </a:solidFill>
                <a:highlight>
                  <a:srgbClr val="FFFFFF"/>
                </a:highlight>
                <a:latin typeface="Roboto"/>
                <a:ea typeface="Roboto"/>
                <a:cs typeface="Roboto"/>
                <a:sym typeface="Roboto"/>
              </a:rPr>
              <a:t>Tasnim Fuyara Chhoan (23366035)</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lang="en" sz="1400">
                <a:solidFill>
                  <a:srgbClr val="202124"/>
                </a:solidFill>
                <a:highlight>
                  <a:srgbClr val="FFFFFF"/>
                </a:highlight>
                <a:latin typeface="Roboto"/>
                <a:ea typeface="Roboto"/>
                <a:cs typeface="Roboto"/>
                <a:sym typeface="Roboto"/>
              </a:rPr>
              <a:t>Course </a:t>
            </a:r>
            <a:r>
              <a:rPr lang="en" sz="1400">
                <a:solidFill>
                  <a:srgbClr val="202124"/>
                </a:solidFill>
                <a:highlight>
                  <a:srgbClr val="FFFFFF"/>
                </a:highlight>
                <a:latin typeface="Roboto"/>
                <a:ea typeface="Roboto"/>
                <a:cs typeface="Roboto"/>
                <a:sym typeface="Roboto"/>
              </a:rPr>
              <a:t>Instructor: Annajiat</a:t>
            </a:r>
            <a:r>
              <a:rPr lang="en" sz="1400">
                <a:solidFill>
                  <a:srgbClr val="202124"/>
                </a:solidFill>
                <a:highlight>
                  <a:srgbClr val="FFFFFF"/>
                </a:highlight>
                <a:latin typeface="Roboto"/>
                <a:ea typeface="Roboto"/>
                <a:cs typeface="Roboto"/>
                <a:sym typeface="Roboto"/>
              </a:rPr>
              <a:t> Alim Rasel</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lang="en" sz="1400">
                <a:solidFill>
                  <a:srgbClr val="202124"/>
                </a:solidFill>
                <a:highlight>
                  <a:srgbClr val="FFFFFF"/>
                </a:highlight>
                <a:latin typeface="Roboto"/>
                <a:ea typeface="Roboto"/>
                <a:cs typeface="Roboto"/>
                <a:sym typeface="Roboto"/>
              </a:rPr>
              <a:t>Mehnaz Ara Faizul (ST)</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lang="en" sz="1400">
                <a:solidFill>
                  <a:srgbClr val="202124"/>
                </a:solidFill>
                <a:highlight>
                  <a:srgbClr val="FFFFFF"/>
                </a:highlight>
                <a:latin typeface="Roboto"/>
                <a:ea typeface="Roboto"/>
                <a:cs typeface="Roboto"/>
                <a:sym typeface="Roboto"/>
              </a:rPr>
              <a:t>Humaion Kabir Mehedi (RA)</a:t>
            </a:r>
            <a:endParaRPr sz="14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t/>
            </a:r>
            <a:endParaRPr sz="17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t/>
            </a:r>
            <a:endParaRPr sz="1500">
              <a:solidFill>
                <a:srgbClr val="202124"/>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t/>
            </a:r>
            <a:endParaRPr sz="1500">
              <a:solidFill>
                <a:srgbClr val="202124"/>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714375" y="1366075"/>
            <a:ext cx="8118000" cy="321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Analysis of ultrasound images for breast cancer detection</a:t>
            </a:r>
            <a:endParaRPr/>
          </a:p>
          <a:p>
            <a:pPr indent="-342900" lvl="0" marL="457200" rtl="0" algn="l">
              <a:spcBef>
                <a:spcPts val="0"/>
              </a:spcBef>
              <a:spcAft>
                <a:spcPts val="0"/>
              </a:spcAft>
              <a:buSzPts val="1800"/>
              <a:buChar char="●"/>
            </a:pPr>
            <a:r>
              <a:rPr lang="en"/>
              <a:t>Proposed tools:</a:t>
            </a:r>
            <a:endParaRPr/>
          </a:p>
          <a:p>
            <a:pPr indent="-317500" lvl="1" marL="914400" rtl="0" algn="l">
              <a:spcBef>
                <a:spcPts val="0"/>
              </a:spcBef>
              <a:spcAft>
                <a:spcPts val="0"/>
              </a:spcAft>
              <a:buSzPts val="1400"/>
              <a:buChar char="○"/>
            </a:pPr>
            <a:r>
              <a:rPr lang="en"/>
              <a:t>Federated Learning (FL)</a:t>
            </a:r>
            <a:endParaRPr/>
          </a:p>
          <a:p>
            <a:pPr indent="-317500" lvl="1" marL="914400" rtl="0" algn="l">
              <a:spcBef>
                <a:spcPts val="0"/>
              </a:spcBef>
              <a:spcAft>
                <a:spcPts val="0"/>
              </a:spcAft>
              <a:buSzPts val="1400"/>
              <a:buChar char="○"/>
            </a:pPr>
            <a:r>
              <a:rPr lang="en"/>
              <a:t>Convolutional Neural Networks (CNN)</a:t>
            </a:r>
            <a:endParaRPr/>
          </a:p>
          <a:p>
            <a:pPr indent="-342900" lvl="0" marL="457200" rtl="0" algn="l">
              <a:spcBef>
                <a:spcPts val="0"/>
              </a:spcBef>
              <a:spcAft>
                <a:spcPts val="0"/>
              </a:spcAft>
              <a:buSzPts val="1800"/>
              <a:buChar char="●"/>
            </a:pPr>
            <a:r>
              <a:rPr lang="en"/>
              <a:t>I</a:t>
            </a:r>
            <a:r>
              <a:rPr lang="en"/>
              <a:t>ntegration of CNN-based federated learning for breast cancer diagnosis</a:t>
            </a:r>
            <a:endParaRPr/>
          </a:p>
          <a:p>
            <a:pPr indent="-342900" lvl="0" marL="457200" rtl="0" algn="l">
              <a:spcBef>
                <a:spcPts val="0"/>
              </a:spcBef>
              <a:spcAft>
                <a:spcPts val="0"/>
              </a:spcAft>
              <a:buSzPts val="1800"/>
              <a:buChar char="●"/>
            </a:pPr>
            <a:r>
              <a:rPr lang="en"/>
              <a:t>Addressing the challenges of centralizing sensitive medical data while improving diagnostic accuracy with the help of Machine Learning (ML)</a:t>
            </a:r>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Reasons Behind Choosing the Research Topic</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In earlier </a:t>
            </a:r>
            <a:r>
              <a:rPr lang="en"/>
              <a:t>researchers</a:t>
            </a:r>
            <a:r>
              <a:rPr lang="en"/>
              <a:t> CNN and Federated learning model had applied separately to diagnose breast cancer, brain cancer, tumors.</a:t>
            </a:r>
            <a:endParaRPr/>
          </a:p>
          <a:p>
            <a:pPr indent="-334327" lvl="0" marL="457200" rtl="0" algn="l">
              <a:spcBef>
                <a:spcPts val="0"/>
              </a:spcBef>
              <a:spcAft>
                <a:spcPts val="0"/>
              </a:spcAft>
              <a:buSzPct val="100000"/>
              <a:buChar char="●"/>
            </a:pPr>
            <a:r>
              <a:rPr lang="en"/>
              <a:t>CNNs are most commonly used tools for breast cancer diagnosis because of their capability to learn and analyze complex features from images and adaptation to diverse datasets.</a:t>
            </a:r>
            <a:endParaRPr/>
          </a:p>
          <a:p>
            <a:pPr indent="-334327" lvl="0" marL="457200" rtl="0" algn="l">
              <a:spcBef>
                <a:spcPts val="0"/>
              </a:spcBef>
              <a:spcAft>
                <a:spcPts val="0"/>
              </a:spcAft>
              <a:buSzPct val="100000"/>
              <a:buChar char="●"/>
            </a:pPr>
            <a:r>
              <a:rPr lang="en"/>
              <a:t>Federated learning utilizes diverse, decentralized data sources and enables collaborative learning for creating a strong deep learning model.</a:t>
            </a:r>
            <a:endParaRPr/>
          </a:p>
          <a:p>
            <a:pPr indent="-334327" lvl="0" marL="457200" rtl="0" algn="l">
              <a:spcBef>
                <a:spcPts val="0"/>
              </a:spcBef>
              <a:spcAft>
                <a:spcPts val="0"/>
              </a:spcAft>
              <a:buSzPct val="100000"/>
              <a:buChar char="●"/>
            </a:pPr>
            <a:r>
              <a:rPr lang="en"/>
              <a:t>Conjunctively, these two powerful models can make a promising approach for improving the accuracy and efficiency of breast cancer diagnosis.</a:t>
            </a:r>
            <a:endParaRPr/>
          </a:p>
          <a:p>
            <a:pPr indent="-334327" lvl="0" marL="457200" rtl="0" algn="l">
              <a:spcBef>
                <a:spcPts val="0"/>
              </a:spcBef>
              <a:spcAft>
                <a:spcPts val="0"/>
              </a:spcAft>
              <a:buSzPct val="100000"/>
              <a:buChar char="●"/>
            </a:pPr>
            <a:r>
              <a:rPr lang="en"/>
              <a:t>Using the ultrasound image data allows for more comprehensive understanding of breast lesions.</a:t>
            </a:r>
            <a:endParaRPr/>
          </a:p>
          <a:p>
            <a:pPr indent="0" lvl="0" marL="457200" rtl="0" algn="l">
              <a:spcBef>
                <a:spcPts val="1200"/>
              </a:spcBef>
              <a:spcAft>
                <a:spcPts val="1200"/>
              </a:spcAft>
              <a:buNone/>
            </a:pPr>
            <a:r>
              <a:t/>
            </a:r>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598075"/>
            <a:ext cx="8520600" cy="54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83" name="Google Shape;83;p16"/>
          <p:cNvSpPr txBox="1"/>
          <p:nvPr>
            <p:ph idx="1" type="body"/>
          </p:nvPr>
        </p:nvSpPr>
        <p:spPr>
          <a:xfrm>
            <a:off x="311700" y="1225225"/>
            <a:ext cx="8520600" cy="3622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Breast Ultrasound Images Dataset</a:t>
            </a:r>
            <a:endParaRPr sz="1500"/>
          </a:p>
          <a:p>
            <a:pPr indent="-323850" lvl="0" marL="457200" rtl="0" algn="l">
              <a:spcBef>
                <a:spcPts val="0"/>
              </a:spcBef>
              <a:spcAft>
                <a:spcPts val="0"/>
              </a:spcAft>
              <a:buSzPts val="1500"/>
              <a:buChar char="●"/>
            </a:pPr>
            <a:r>
              <a:rPr lang="en" sz="1500"/>
              <a:t>Dataset Loading and Conversion</a:t>
            </a:r>
            <a:endParaRPr sz="1500"/>
          </a:p>
          <a:p>
            <a:pPr indent="-323850" lvl="0" marL="457200" rtl="0" algn="l">
              <a:spcBef>
                <a:spcPts val="0"/>
              </a:spcBef>
              <a:spcAft>
                <a:spcPts val="0"/>
              </a:spcAft>
              <a:buSzPts val="1500"/>
              <a:buChar char="●"/>
            </a:pPr>
            <a:r>
              <a:rPr lang="en" sz="1500"/>
              <a:t>Data </a:t>
            </a:r>
            <a:r>
              <a:rPr lang="en" sz="1500"/>
              <a:t>segmentation</a:t>
            </a:r>
            <a:r>
              <a:rPr lang="en" sz="1500"/>
              <a:t> - 70% training, 30% validation</a:t>
            </a:r>
            <a:endParaRPr sz="1500"/>
          </a:p>
          <a:p>
            <a:pPr indent="-323850" lvl="0" marL="457200" rtl="0" algn="l">
              <a:spcBef>
                <a:spcPts val="0"/>
              </a:spcBef>
              <a:spcAft>
                <a:spcPts val="0"/>
              </a:spcAft>
              <a:buSzPts val="1500"/>
              <a:buChar char="●"/>
            </a:pPr>
            <a:r>
              <a:rPr lang="en" sz="1500"/>
              <a:t>Training CNN model and Training Transfer Learning CNN models</a:t>
            </a:r>
            <a:endParaRPr sz="1500"/>
          </a:p>
          <a:p>
            <a:pPr indent="-323850" lvl="0" marL="457200" rtl="0" algn="l">
              <a:spcBef>
                <a:spcPts val="0"/>
              </a:spcBef>
              <a:spcAft>
                <a:spcPts val="0"/>
              </a:spcAft>
              <a:buSzPts val="1500"/>
              <a:buChar char="●"/>
            </a:pPr>
            <a:r>
              <a:rPr lang="en" sz="1500"/>
              <a:t>Result analysis for each models</a:t>
            </a:r>
            <a:endParaRPr sz="1500"/>
          </a:p>
          <a:p>
            <a:pPr indent="-323850" lvl="0" marL="457200" rtl="0" algn="l">
              <a:spcBef>
                <a:spcPts val="0"/>
              </a:spcBef>
              <a:spcAft>
                <a:spcPts val="0"/>
              </a:spcAft>
              <a:buSzPts val="1500"/>
              <a:buChar char="●"/>
            </a:pPr>
            <a:r>
              <a:rPr lang="en" sz="1500"/>
              <a:t>Apply CNN model and another Average Transfer </a:t>
            </a:r>
            <a:r>
              <a:rPr lang="en" sz="1500"/>
              <a:t>Learning</a:t>
            </a:r>
            <a:r>
              <a:rPr lang="en" sz="1500"/>
              <a:t> model (best 2/3)</a:t>
            </a:r>
            <a:endParaRPr sz="1500"/>
          </a:p>
          <a:p>
            <a:pPr indent="-323850" lvl="0" marL="457200" rtl="0" algn="l">
              <a:spcBef>
                <a:spcPts val="0"/>
              </a:spcBef>
              <a:spcAft>
                <a:spcPts val="0"/>
              </a:spcAft>
              <a:buSzPts val="1500"/>
              <a:buChar char="●"/>
            </a:pPr>
            <a:r>
              <a:rPr lang="en" sz="1500"/>
              <a:t>Result analysis for both case</a:t>
            </a:r>
            <a:endParaRPr sz="1500"/>
          </a:p>
          <a:p>
            <a:pPr indent="-323850" lvl="0" marL="457200" rtl="0" algn="l">
              <a:spcBef>
                <a:spcPts val="0"/>
              </a:spcBef>
              <a:spcAft>
                <a:spcPts val="0"/>
              </a:spcAft>
              <a:buSzPts val="1500"/>
              <a:buChar char="●"/>
            </a:pPr>
            <a:r>
              <a:rPr lang="en" sz="1500"/>
              <a:t>Apply Transfer learning for both</a:t>
            </a:r>
            <a:endParaRPr sz="1500"/>
          </a:p>
          <a:p>
            <a:pPr indent="-323850" lvl="0" marL="457200" rtl="0" algn="l">
              <a:spcBef>
                <a:spcPts val="0"/>
              </a:spcBef>
              <a:spcAft>
                <a:spcPts val="0"/>
              </a:spcAft>
              <a:buSzPts val="1500"/>
              <a:buChar char="●"/>
            </a:pPr>
            <a:r>
              <a:rPr lang="en" sz="1500"/>
              <a:t>Compare and Evaluate </a:t>
            </a:r>
            <a:endParaRPr sz="1500"/>
          </a:p>
          <a:p>
            <a:pPr indent="-323850" lvl="0" marL="457200" rtl="0" algn="l">
              <a:spcBef>
                <a:spcPts val="0"/>
              </a:spcBef>
              <a:spcAft>
                <a:spcPts val="0"/>
              </a:spcAft>
              <a:buSzPts val="1500"/>
              <a:buChar char="●"/>
            </a:pPr>
            <a:r>
              <a:rPr lang="en" sz="1500"/>
              <a:t>Analysis Accuracy and Decide</a:t>
            </a:r>
            <a:endParaRPr sz="1500"/>
          </a:p>
          <a:p>
            <a:pPr indent="-323850" lvl="0" marL="457200" rtl="0" algn="l">
              <a:spcBef>
                <a:spcPts val="0"/>
              </a:spcBef>
              <a:spcAft>
                <a:spcPts val="0"/>
              </a:spcAft>
              <a:buSzPts val="1500"/>
              <a:buChar char="●"/>
            </a:pPr>
            <a:r>
              <a:rPr lang="en" sz="1500"/>
              <a:t>Diagnose Breast Cancer using most accurate model</a:t>
            </a:r>
            <a:endParaRPr sz="1500"/>
          </a:p>
          <a:p>
            <a:pPr indent="0" lvl="0" marL="457200" rtl="0" algn="l">
              <a:spcBef>
                <a:spcPts val="1200"/>
              </a:spcBef>
              <a:spcAft>
                <a:spcPts val="1200"/>
              </a:spcAft>
              <a:buNone/>
            </a:pPr>
            <a:r>
              <a:t/>
            </a:r>
            <a:endParaRPr sz="1500"/>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4519" l="0" r="0" t="-1296"/>
          <a:stretch/>
        </p:blipFill>
        <p:spPr>
          <a:xfrm>
            <a:off x="1763700" y="0"/>
            <a:ext cx="5616601" cy="5037025"/>
          </a:xfrm>
          <a:prstGeom prst="rect">
            <a:avLst/>
          </a:prstGeom>
          <a:noFill/>
          <a:ln>
            <a:noFill/>
          </a:ln>
        </p:spPr>
      </p:pic>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Scopes</a:t>
            </a:r>
            <a:endParaRPr/>
          </a:p>
        </p:txBody>
      </p:sp>
      <p:sp>
        <p:nvSpPr>
          <p:cNvPr id="96" name="Google Shape;96;p18"/>
          <p:cNvSpPr txBox="1"/>
          <p:nvPr>
            <p:ph idx="1" type="body"/>
          </p:nvPr>
        </p:nvSpPr>
        <p:spPr>
          <a:xfrm>
            <a:off x="233600" y="1498500"/>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Improved model performance </a:t>
            </a:r>
            <a:endParaRPr/>
          </a:p>
          <a:p>
            <a:pPr indent="-342900" lvl="0" marL="457200" rtl="0" algn="l">
              <a:spcBef>
                <a:spcPts val="0"/>
              </a:spcBef>
              <a:spcAft>
                <a:spcPts val="0"/>
              </a:spcAft>
              <a:buSzPts val="1800"/>
              <a:buChar char="●"/>
            </a:pPr>
            <a:r>
              <a:rPr lang="en"/>
              <a:t>Large scale deployment </a:t>
            </a:r>
            <a:endParaRPr/>
          </a:p>
          <a:p>
            <a:pPr indent="-342900" lvl="0" marL="457200" rtl="0" algn="l">
              <a:spcBef>
                <a:spcPts val="0"/>
              </a:spcBef>
              <a:spcAft>
                <a:spcPts val="0"/>
              </a:spcAft>
              <a:buSzPts val="1800"/>
              <a:buChar char="●"/>
            </a:pPr>
            <a:r>
              <a:rPr lang="en"/>
              <a:t>Integration with </a:t>
            </a:r>
            <a:r>
              <a:rPr lang="en"/>
              <a:t>clinical workflow</a:t>
            </a:r>
            <a:endParaRPr/>
          </a:p>
          <a:p>
            <a:pPr indent="-342900" lvl="0" marL="457200" rtl="0" algn="l">
              <a:spcBef>
                <a:spcPts val="0"/>
              </a:spcBef>
              <a:spcAft>
                <a:spcPts val="0"/>
              </a:spcAft>
              <a:buSzPts val="1800"/>
              <a:buChar char="●"/>
            </a:pPr>
            <a:r>
              <a:rPr lang="en"/>
              <a:t>Multi model fusion</a:t>
            </a:r>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03" name="Google Shape;103;p19"/>
          <p:cNvSpPr txBox="1"/>
          <p:nvPr>
            <p:ph idx="1" type="body"/>
          </p:nvPr>
        </p:nvSpPr>
        <p:spPr>
          <a:xfrm>
            <a:off x="311700" y="1498500"/>
            <a:ext cx="88323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latin typeface="Roboto"/>
                <a:ea typeface="Roboto"/>
                <a:cs typeface="Roboto"/>
                <a:sym typeface="Roboto"/>
              </a:rPr>
              <a:t>The integration o</a:t>
            </a:r>
            <a:r>
              <a:rPr lang="en" sz="1600">
                <a:latin typeface="Roboto"/>
                <a:ea typeface="Roboto"/>
                <a:cs typeface="Roboto"/>
                <a:sym typeface="Roboto"/>
              </a:rPr>
              <a:t>f </a:t>
            </a:r>
            <a:r>
              <a:rPr lang="en" sz="1600">
                <a:latin typeface="Roboto"/>
                <a:ea typeface="Roboto"/>
                <a:cs typeface="Roboto"/>
                <a:sym typeface="Roboto"/>
              </a:rPr>
              <a:t>CNN and Federated Learning (FL) for breast cancer detection using ultrasound images offers a promising solution to the challenges of centralized medical data. Leveraging the strengths of CNNs for intricate feature analysis and FL for collaborative learning from decentralized datasets, this approach aims to enhance diagnostic accuracy. Through meticulous dataset handling, model training, and result analysis, the combined model demonstrates potential for improved breast cancer diagnosis. The emphasis on large-scale deployment, integration with clinical workflows, and multi-model fusion underscores its practical applicability and holistic diagnostic capabilities.</a:t>
            </a:r>
            <a:endParaRPr sz="2200"/>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128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10" name="Google Shape;110;p20"/>
          <p:cNvSpPr txBox="1"/>
          <p:nvPr>
            <p:ph idx="1" type="body"/>
          </p:nvPr>
        </p:nvSpPr>
        <p:spPr>
          <a:xfrm>
            <a:off x="311700" y="944150"/>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t>[1] </a:t>
            </a:r>
            <a:r>
              <a:rPr lang="en" sz="1300"/>
              <a:t>Tan, Y. N., Tinh, V. P., Lam, P. D., Nam, N. H., &amp; Khoa, T. A. (2023). A Transfer Learning Approach to Breast Cancer Classification in a Federated Learning Framework. IEEE Access, 10.1109/ACCESS.2023.3257562.</a:t>
            </a:r>
            <a:endParaRPr sz="1300"/>
          </a:p>
          <a:p>
            <a:pPr indent="0" lvl="0" marL="0" rtl="0" algn="just">
              <a:spcBef>
                <a:spcPts val="1200"/>
              </a:spcBef>
              <a:spcAft>
                <a:spcPts val="0"/>
              </a:spcAft>
              <a:buNone/>
            </a:pPr>
            <a:r>
              <a:rPr lang="en" sz="1300"/>
              <a:t>[2] </a:t>
            </a:r>
            <a:r>
              <a:rPr lang="en" sz="1300">
                <a:latin typeface="Roboto"/>
                <a:ea typeface="Roboto"/>
                <a:cs typeface="Roboto"/>
                <a:sym typeface="Roboto"/>
              </a:rPr>
              <a:t>Abdul Salam, M., Taha, S., Ramadan, M. (2021). COVID-19 detection using federated machine learning. PLoS One, 16(6): e0252573. https://doi.org/10.1371/journal.pone.0252573.</a:t>
            </a:r>
            <a:endParaRPr sz="1300"/>
          </a:p>
          <a:p>
            <a:pPr indent="0" lvl="0" marL="0" rtl="0" algn="just">
              <a:spcBef>
                <a:spcPts val="1200"/>
              </a:spcBef>
              <a:spcAft>
                <a:spcPts val="0"/>
              </a:spcAft>
              <a:buNone/>
            </a:pPr>
            <a:r>
              <a:rPr lang="en" sz="1300"/>
              <a:t>[2] </a:t>
            </a:r>
            <a:r>
              <a:rPr lang="en" sz="1300">
                <a:latin typeface="Roboto"/>
                <a:ea typeface="Roboto"/>
                <a:cs typeface="Roboto"/>
                <a:sym typeface="Roboto"/>
              </a:rPr>
              <a:t>Gao, T. (2020). Chest X-ray image analysis and classification for COVID-19 pneumonia detection using Deep CNN. Preprint. Health Informatics. https://doi.org/10.1101/2020.08.20.20178913.</a:t>
            </a:r>
            <a:endParaRPr sz="1300">
              <a:latin typeface="Roboto"/>
              <a:ea typeface="Roboto"/>
              <a:cs typeface="Roboto"/>
              <a:sym typeface="Roboto"/>
            </a:endParaRPr>
          </a:p>
          <a:p>
            <a:pPr indent="0" lvl="0" marL="0" rtl="0" algn="just">
              <a:spcBef>
                <a:spcPts val="1200"/>
              </a:spcBef>
              <a:spcAft>
                <a:spcPts val="0"/>
              </a:spcAft>
              <a:buNone/>
            </a:pPr>
            <a:r>
              <a:rPr lang="en" sz="1300">
                <a:latin typeface="Roboto"/>
                <a:ea typeface="Roboto"/>
                <a:cs typeface="Roboto"/>
                <a:sym typeface="Roboto"/>
              </a:rPr>
              <a:t>[3] Wu, T., Tang, C., Xu, M., Hong, N., Lei, Z. (2021). ULNet for the detection of coronavirus (COVID-19) from chest X-ray images. Computers in Biology and Medicine, 137: 104834. </a:t>
            </a:r>
            <a:r>
              <a:rPr lang="en" sz="1300" u="sng">
                <a:latin typeface="Roboto"/>
                <a:ea typeface="Roboto"/>
                <a:cs typeface="Roboto"/>
                <a:sym typeface="Roboto"/>
                <a:hlinkClick r:id="rId3"/>
              </a:rPr>
              <a:t>https://doi.org/10.1016/j.compbiomed.2021.104834</a:t>
            </a:r>
            <a:r>
              <a:rPr lang="en" sz="1300">
                <a:latin typeface="Roboto"/>
                <a:ea typeface="Roboto"/>
                <a:cs typeface="Roboto"/>
                <a:sym typeface="Roboto"/>
              </a:rPr>
              <a:t>.</a:t>
            </a:r>
            <a:endParaRPr sz="1300">
              <a:latin typeface="Roboto"/>
              <a:ea typeface="Roboto"/>
              <a:cs typeface="Roboto"/>
              <a:sym typeface="Roboto"/>
            </a:endParaRPr>
          </a:p>
          <a:p>
            <a:pPr indent="0" lvl="0" marL="0" rtl="0" algn="just">
              <a:spcBef>
                <a:spcPts val="0"/>
              </a:spcBef>
              <a:spcAft>
                <a:spcPts val="0"/>
              </a:spcAft>
              <a:buClr>
                <a:schemeClr val="dk1"/>
              </a:buClr>
              <a:buSzPts val="4800"/>
              <a:buFont typeface="Arial"/>
              <a:buNone/>
            </a:pPr>
            <a:r>
              <a:t/>
            </a:r>
            <a:endParaRPr sz="1300">
              <a:latin typeface="Roboto"/>
              <a:ea typeface="Roboto"/>
              <a:cs typeface="Roboto"/>
              <a:sym typeface="Roboto"/>
            </a:endParaRPr>
          </a:p>
          <a:p>
            <a:pPr indent="0" lvl="0" marL="0" rtl="0" algn="just">
              <a:spcBef>
                <a:spcPts val="0"/>
              </a:spcBef>
              <a:spcAft>
                <a:spcPts val="0"/>
              </a:spcAft>
              <a:buClr>
                <a:schemeClr val="dk1"/>
              </a:buClr>
              <a:buSzPts val="4800"/>
              <a:buFont typeface="Arial"/>
              <a:buNone/>
            </a:pPr>
            <a:r>
              <a:rPr lang="en" sz="1300">
                <a:latin typeface="Roboto"/>
                <a:ea typeface="Roboto"/>
                <a:cs typeface="Roboto"/>
                <a:sym typeface="Roboto"/>
              </a:rPr>
              <a:t>[4] Wu, T., Tang, C., Xu, M., Hong, N., Lei, Z. (2021). ULNet for the detection of coronavirus (COVID-19) from chest X-ray images. Computers in Biology and Medicine, 137: 104834. https://doi.org/10.1016/j.compbiomed.2021.104834.</a:t>
            </a:r>
            <a:endParaRPr sz="1300"/>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4294967295" type="body"/>
          </p:nvPr>
        </p:nvSpPr>
        <p:spPr>
          <a:xfrm>
            <a:off x="2759400" y="1463700"/>
            <a:ext cx="3625200" cy="22161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sz="4700"/>
              <a:t>THANK </a:t>
            </a:r>
            <a:endParaRPr sz="4700"/>
          </a:p>
          <a:p>
            <a:pPr indent="0" lvl="0" marL="457200" rtl="0" algn="ctr">
              <a:spcBef>
                <a:spcPts val="1200"/>
              </a:spcBef>
              <a:spcAft>
                <a:spcPts val="1200"/>
              </a:spcAft>
              <a:buNone/>
            </a:pPr>
            <a:r>
              <a:rPr lang="en" sz="4700"/>
              <a:t>YOU </a:t>
            </a:r>
            <a:endParaRPr sz="47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